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19"/>
  </p:notesMasterIdLst>
  <p:sldIdLst>
    <p:sldId id="256" r:id="rId3"/>
    <p:sldId id="394" r:id="rId4"/>
    <p:sldId id="371" r:id="rId5"/>
    <p:sldId id="958" r:id="rId6"/>
    <p:sldId id="862" r:id="rId7"/>
    <p:sldId id="907" r:id="rId8"/>
    <p:sldId id="908" r:id="rId9"/>
    <p:sldId id="864" r:id="rId10"/>
    <p:sldId id="966" r:id="rId11"/>
    <p:sldId id="750" r:id="rId12"/>
    <p:sldId id="866" r:id="rId13"/>
    <p:sldId id="865" r:id="rId14"/>
    <p:sldId id="946" r:id="rId15"/>
    <p:sldId id="957" r:id="rId16"/>
    <p:sldId id="348" r:id="rId17"/>
    <p:sldId id="32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9E4"/>
    <a:srgbClr val="7BA7D3"/>
    <a:srgbClr val="3D7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59FCB4-B56D-410F-86EF-E5049D14BB94}" v="310" dt="2025-01-08T15:01:50.158"/>
    <p1510:client id="{AC35CAB1-CD6A-40E3-9393-DB394382593A}" v="70" dt="2025-01-08T13:40:10.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6247" autoAdjust="0"/>
  </p:normalViewPr>
  <p:slideViewPr>
    <p:cSldViewPr snapToGrid="0">
      <p:cViewPr varScale="1">
        <p:scale>
          <a:sx n="103" d="100"/>
          <a:sy n="103" d="100"/>
        </p:scale>
        <p:origin x="708"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ssia Smotrova" userId="a8d6da50-e254-43db-a743-03e22166bebd" providerId="ADAL" clId="{9059FCB4-B56D-410F-86EF-E5049D14BB94}"/>
    <pc:docChg chg="undo custSel modSld sldOrd">
      <pc:chgData name="Olessia Smotrova" userId="a8d6da50-e254-43db-a743-03e22166bebd" providerId="ADAL" clId="{9059FCB4-B56D-410F-86EF-E5049D14BB94}" dt="2025-01-08T15:01:50.158" v="489"/>
      <pc:docMkLst>
        <pc:docMk/>
      </pc:docMkLst>
      <pc:sldChg chg="modSp mod modAnim">
        <pc:chgData name="Olessia Smotrova" userId="a8d6da50-e254-43db-a743-03e22166bebd" providerId="ADAL" clId="{9059FCB4-B56D-410F-86EF-E5049D14BB94}" dt="2025-01-08T15:01:50.158" v="489"/>
        <pc:sldMkLst>
          <pc:docMk/>
          <pc:sldMk cId="1104100932" sldId="348"/>
        </pc:sldMkLst>
        <pc:spChg chg="mod">
          <ac:chgData name="Olessia Smotrova" userId="a8d6da50-e254-43db-a743-03e22166bebd" providerId="ADAL" clId="{9059FCB4-B56D-410F-86EF-E5049D14BB94}" dt="2025-01-08T15:01:24.946" v="488" actId="20577"/>
          <ac:spMkLst>
            <pc:docMk/>
            <pc:sldMk cId="1104100932" sldId="348"/>
            <ac:spMk id="3" creationId="{3FB13C45-BF78-59AB-4FB5-5C13B48E9969}"/>
          </ac:spMkLst>
        </pc:spChg>
      </pc:sldChg>
      <pc:sldChg chg="modSp mod">
        <pc:chgData name="Olessia Smotrova" userId="a8d6da50-e254-43db-a743-03e22166bebd" providerId="ADAL" clId="{9059FCB4-B56D-410F-86EF-E5049D14BB94}" dt="2025-01-08T14:39:38.523" v="27" actId="20577"/>
        <pc:sldMkLst>
          <pc:docMk/>
          <pc:sldMk cId="2803789802" sldId="371"/>
        </pc:sldMkLst>
        <pc:spChg chg="mod">
          <ac:chgData name="Olessia Smotrova" userId="a8d6da50-e254-43db-a743-03e22166bebd" providerId="ADAL" clId="{9059FCB4-B56D-410F-86EF-E5049D14BB94}" dt="2025-01-08T14:39:38.523" v="27" actId="20577"/>
          <ac:spMkLst>
            <pc:docMk/>
            <pc:sldMk cId="2803789802" sldId="371"/>
            <ac:spMk id="47" creationId="{FBF064DF-0A33-8B95-9D15-180ED9AB2ABF}"/>
          </ac:spMkLst>
        </pc:spChg>
      </pc:sldChg>
      <pc:sldChg chg="modSp">
        <pc:chgData name="Olessia Smotrova" userId="a8d6da50-e254-43db-a743-03e22166bebd" providerId="ADAL" clId="{9059FCB4-B56D-410F-86EF-E5049D14BB94}" dt="2025-01-08T14:41:38.474" v="49" actId="20577"/>
        <pc:sldMkLst>
          <pc:docMk/>
          <pc:sldMk cId="667042315" sldId="750"/>
        </pc:sldMkLst>
        <pc:spChg chg="mod">
          <ac:chgData name="Olessia Smotrova" userId="a8d6da50-e254-43db-a743-03e22166bebd" providerId="ADAL" clId="{9059FCB4-B56D-410F-86EF-E5049D14BB94}" dt="2025-01-08T14:41:38.474" v="49" actId="20577"/>
          <ac:spMkLst>
            <pc:docMk/>
            <pc:sldMk cId="667042315" sldId="750"/>
            <ac:spMk id="3" creationId="{00000000-0000-0000-0000-000000000000}"/>
          </ac:spMkLst>
        </pc:spChg>
      </pc:sldChg>
      <pc:sldChg chg="modSp modAnim">
        <pc:chgData name="Olessia Smotrova" userId="a8d6da50-e254-43db-a743-03e22166bebd" providerId="ADAL" clId="{9059FCB4-B56D-410F-86EF-E5049D14BB94}" dt="2025-01-08T14:41:16.046" v="42" actId="20577"/>
        <pc:sldMkLst>
          <pc:docMk/>
          <pc:sldMk cId="416698771" sldId="862"/>
        </pc:sldMkLst>
        <pc:spChg chg="mod">
          <ac:chgData name="Olessia Smotrova" userId="a8d6da50-e254-43db-a743-03e22166bebd" providerId="ADAL" clId="{9059FCB4-B56D-410F-86EF-E5049D14BB94}" dt="2025-01-08T14:41:16.046" v="42" actId="20577"/>
          <ac:spMkLst>
            <pc:docMk/>
            <pc:sldMk cId="416698771" sldId="862"/>
            <ac:spMk id="6" creationId="{7D58B16C-089F-E0EF-C27C-11CB31505CB2}"/>
          </ac:spMkLst>
        </pc:spChg>
      </pc:sldChg>
      <pc:sldChg chg="modSp modAnim">
        <pc:chgData name="Olessia Smotrova" userId="a8d6da50-e254-43db-a743-03e22166bebd" providerId="ADAL" clId="{9059FCB4-B56D-410F-86EF-E5049D14BB94}" dt="2025-01-08T14:49:28.279" v="229" actId="20577"/>
        <pc:sldMkLst>
          <pc:docMk/>
          <pc:sldMk cId="2124599157" sldId="864"/>
        </pc:sldMkLst>
        <pc:spChg chg="mod">
          <ac:chgData name="Olessia Smotrova" userId="a8d6da50-e254-43db-a743-03e22166bebd" providerId="ADAL" clId="{9059FCB4-B56D-410F-86EF-E5049D14BB94}" dt="2025-01-08T14:49:28.279" v="229" actId="20577"/>
          <ac:spMkLst>
            <pc:docMk/>
            <pc:sldMk cId="2124599157" sldId="864"/>
            <ac:spMk id="3" creationId="{3D9A0299-319A-AC2F-0F5D-BC76F3DE7509}"/>
          </ac:spMkLst>
        </pc:spChg>
      </pc:sldChg>
      <pc:sldChg chg="modSp mod modAnim">
        <pc:chgData name="Olessia Smotrova" userId="a8d6da50-e254-43db-a743-03e22166bebd" providerId="ADAL" clId="{9059FCB4-B56D-410F-86EF-E5049D14BB94}" dt="2025-01-08T14:57:15.154" v="319" actId="20577"/>
        <pc:sldMkLst>
          <pc:docMk/>
          <pc:sldMk cId="1797655954" sldId="865"/>
        </pc:sldMkLst>
        <pc:spChg chg="mod">
          <ac:chgData name="Olessia Smotrova" userId="a8d6da50-e254-43db-a743-03e22166bebd" providerId="ADAL" clId="{9059FCB4-B56D-410F-86EF-E5049D14BB94}" dt="2025-01-08T14:57:15.154" v="319" actId="20577"/>
          <ac:spMkLst>
            <pc:docMk/>
            <pc:sldMk cId="1797655954" sldId="865"/>
            <ac:spMk id="3" creationId="{66ED3DC1-94B4-6EB7-1A7A-DA82F3FD885D}"/>
          </ac:spMkLst>
        </pc:spChg>
      </pc:sldChg>
      <pc:sldChg chg="modAnim">
        <pc:chgData name="Olessia Smotrova" userId="a8d6da50-e254-43db-a743-03e22166bebd" providerId="ADAL" clId="{9059FCB4-B56D-410F-86EF-E5049D14BB94}" dt="2025-01-08T14:56:14.648" v="270"/>
        <pc:sldMkLst>
          <pc:docMk/>
          <pc:sldMk cId="2290736624" sldId="866"/>
        </pc:sldMkLst>
      </pc:sldChg>
      <pc:sldChg chg="modSp modAnim">
        <pc:chgData name="Olessia Smotrova" userId="a8d6da50-e254-43db-a743-03e22166bebd" providerId="ADAL" clId="{9059FCB4-B56D-410F-86EF-E5049D14BB94}" dt="2025-01-08T14:43:25.422" v="62" actId="207"/>
        <pc:sldMkLst>
          <pc:docMk/>
          <pc:sldMk cId="257477628" sldId="907"/>
        </pc:sldMkLst>
        <pc:spChg chg="mod">
          <ac:chgData name="Olessia Smotrova" userId="a8d6da50-e254-43db-a743-03e22166bebd" providerId="ADAL" clId="{9059FCB4-B56D-410F-86EF-E5049D14BB94}" dt="2025-01-08T14:43:25.422" v="62" actId="207"/>
          <ac:spMkLst>
            <pc:docMk/>
            <pc:sldMk cId="257477628" sldId="907"/>
            <ac:spMk id="5" creationId="{38729783-D91C-84C3-EE12-7034ABF29EEC}"/>
          </ac:spMkLst>
        </pc:spChg>
      </pc:sldChg>
      <pc:sldChg chg="modSp modAnim">
        <pc:chgData name="Olessia Smotrova" userId="a8d6da50-e254-43db-a743-03e22166bebd" providerId="ADAL" clId="{9059FCB4-B56D-410F-86EF-E5049D14BB94}" dt="2025-01-08T14:44:28.570" v="70" actId="207"/>
        <pc:sldMkLst>
          <pc:docMk/>
          <pc:sldMk cId="3255425252" sldId="908"/>
        </pc:sldMkLst>
        <pc:spChg chg="mod">
          <ac:chgData name="Olessia Smotrova" userId="a8d6da50-e254-43db-a743-03e22166bebd" providerId="ADAL" clId="{9059FCB4-B56D-410F-86EF-E5049D14BB94}" dt="2025-01-08T14:44:28.570" v="70" actId="207"/>
          <ac:spMkLst>
            <pc:docMk/>
            <pc:sldMk cId="3255425252" sldId="908"/>
            <ac:spMk id="7" creationId="{60194202-EC8E-5D12-39EA-64B6A197FE4D}"/>
          </ac:spMkLst>
        </pc:spChg>
      </pc:sldChg>
      <pc:sldChg chg="modAnim">
        <pc:chgData name="Olessia Smotrova" userId="a8d6da50-e254-43db-a743-03e22166bebd" providerId="ADAL" clId="{9059FCB4-B56D-410F-86EF-E5049D14BB94}" dt="2025-01-08T14:57:39.541" v="320"/>
        <pc:sldMkLst>
          <pc:docMk/>
          <pc:sldMk cId="2638157257" sldId="946"/>
        </pc:sldMkLst>
      </pc:sldChg>
      <pc:sldChg chg="modSp mod modAnim">
        <pc:chgData name="Olessia Smotrova" userId="a8d6da50-e254-43db-a743-03e22166bebd" providerId="ADAL" clId="{9059FCB4-B56D-410F-86EF-E5049D14BB94}" dt="2025-01-08T15:00:58.905" v="476"/>
        <pc:sldMkLst>
          <pc:docMk/>
          <pc:sldMk cId="558318673" sldId="957"/>
        </pc:sldMkLst>
        <pc:spChg chg="mod">
          <ac:chgData name="Olessia Smotrova" userId="a8d6da50-e254-43db-a743-03e22166bebd" providerId="ADAL" clId="{9059FCB4-B56D-410F-86EF-E5049D14BB94}" dt="2025-01-08T15:00:52.938" v="475"/>
          <ac:spMkLst>
            <pc:docMk/>
            <pc:sldMk cId="558318673" sldId="957"/>
            <ac:spMk id="3" creationId="{F286E933-28FC-712D-F13C-1F7C99128190}"/>
          </ac:spMkLst>
        </pc:spChg>
        <pc:spChg chg="mod">
          <ac:chgData name="Olessia Smotrova" userId="a8d6da50-e254-43db-a743-03e22166bebd" providerId="ADAL" clId="{9059FCB4-B56D-410F-86EF-E5049D14BB94}" dt="2025-01-08T15:00:50.607" v="473" actId="27636"/>
          <ac:spMkLst>
            <pc:docMk/>
            <pc:sldMk cId="558318673" sldId="957"/>
            <ac:spMk id="4" creationId="{702194C0-C0BE-19D7-D453-D11A81B19877}"/>
          </ac:spMkLst>
        </pc:spChg>
      </pc:sldChg>
      <pc:sldChg chg="addSp delSp modSp modAnim">
        <pc:chgData name="Olessia Smotrova" userId="a8d6da50-e254-43db-a743-03e22166bebd" providerId="ADAL" clId="{9059FCB4-B56D-410F-86EF-E5049D14BB94}" dt="2025-01-08T14:39:07.176" v="13"/>
        <pc:sldMkLst>
          <pc:docMk/>
          <pc:sldMk cId="369122191" sldId="958"/>
        </pc:sldMkLst>
        <pc:spChg chg="del">
          <ac:chgData name="Olessia Smotrova" userId="a8d6da50-e254-43db-a743-03e22166bebd" providerId="ADAL" clId="{9059FCB4-B56D-410F-86EF-E5049D14BB94}" dt="2025-01-08T14:36:51.661" v="0" actId="478"/>
          <ac:spMkLst>
            <pc:docMk/>
            <pc:sldMk cId="369122191" sldId="958"/>
            <ac:spMk id="4" creationId="{26D8BA71-B5B3-F9B5-5F49-A30965F004CD}"/>
          </ac:spMkLst>
        </pc:spChg>
        <pc:spChg chg="del">
          <ac:chgData name="Olessia Smotrova" userId="a8d6da50-e254-43db-a743-03e22166bebd" providerId="ADAL" clId="{9059FCB4-B56D-410F-86EF-E5049D14BB94}" dt="2025-01-08T14:36:51.661" v="0" actId="478"/>
          <ac:spMkLst>
            <pc:docMk/>
            <pc:sldMk cId="369122191" sldId="958"/>
            <ac:spMk id="7" creationId="{D82BAA23-4BAC-6EEC-2950-BDD2BA6DCAFA}"/>
          </ac:spMkLst>
        </pc:spChg>
        <pc:spChg chg="add mod">
          <ac:chgData name="Olessia Smotrova" userId="a8d6da50-e254-43db-a743-03e22166bebd" providerId="ADAL" clId="{9059FCB4-B56D-410F-86EF-E5049D14BB94}" dt="2025-01-08T14:36:52.952" v="1"/>
          <ac:spMkLst>
            <pc:docMk/>
            <pc:sldMk cId="369122191" sldId="958"/>
            <ac:spMk id="9" creationId="{FF4C3DCB-784D-0C52-7C24-50442AFDB985}"/>
          </ac:spMkLst>
        </pc:spChg>
        <pc:spChg chg="add mod">
          <ac:chgData name="Olessia Smotrova" userId="a8d6da50-e254-43db-a743-03e22166bebd" providerId="ADAL" clId="{9059FCB4-B56D-410F-86EF-E5049D14BB94}" dt="2025-01-08T14:36:52.952" v="1"/>
          <ac:spMkLst>
            <pc:docMk/>
            <pc:sldMk cId="369122191" sldId="958"/>
            <ac:spMk id="13" creationId="{CC54E21E-ED0B-F38F-3EAF-F36EC1DCE615}"/>
          </ac:spMkLst>
        </pc:spChg>
        <pc:spChg chg="del">
          <ac:chgData name="Olessia Smotrova" userId="a8d6da50-e254-43db-a743-03e22166bebd" providerId="ADAL" clId="{9059FCB4-B56D-410F-86EF-E5049D14BB94}" dt="2025-01-08T14:36:51.661" v="0" actId="478"/>
          <ac:spMkLst>
            <pc:docMk/>
            <pc:sldMk cId="369122191" sldId="958"/>
            <ac:spMk id="14" creationId="{BBC47FE9-5637-4D71-8BB4-B0B458891EE4}"/>
          </ac:spMkLst>
        </pc:spChg>
        <pc:spChg chg="mod">
          <ac:chgData name="Olessia Smotrova" userId="a8d6da50-e254-43db-a743-03e22166bebd" providerId="ADAL" clId="{9059FCB4-B56D-410F-86EF-E5049D14BB94}" dt="2025-01-08T14:36:52.952" v="1"/>
          <ac:spMkLst>
            <pc:docMk/>
            <pc:sldMk cId="369122191" sldId="958"/>
            <ac:spMk id="16" creationId="{1120F1BF-4585-8B1E-6010-2801AD82D5AF}"/>
          </ac:spMkLst>
        </pc:spChg>
        <pc:spChg chg="mod">
          <ac:chgData name="Olessia Smotrova" userId="a8d6da50-e254-43db-a743-03e22166bebd" providerId="ADAL" clId="{9059FCB4-B56D-410F-86EF-E5049D14BB94}" dt="2025-01-08T14:36:52.952" v="1"/>
          <ac:spMkLst>
            <pc:docMk/>
            <pc:sldMk cId="369122191" sldId="958"/>
            <ac:spMk id="18" creationId="{3CDDAD47-FAFB-A106-3BB2-91EC86C09C1C}"/>
          </ac:spMkLst>
        </pc:spChg>
        <pc:spChg chg="del">
          <ac:chgData name="Olessia Smotrova" userId="a8d6da50-e254-43db-a743-03e22166bebd" providerId="ADAL" clId="{9059FCB4-B56D-410F-86EF-E5049D14BB94}" dt="2025-01-08T14:36:51.661" v="0" actId="478"/>
          <ac:spMkLst>
            <pc:docMk/>
            <pc:sldMk cId="369122191" sldId="958"/>
            <ac:spMk id="19" creationId="{F624F12E-6AEC-1233-4DBE-216394B3BA39}"/>
          </ac:spMkLst>
        </pc:spChg>
        <pc:spChg chg="del">
          <ac:chgData name="Olessia Smotrova" userId="a8d6da50-e254-43db-a743-03e22166bebd" providerId="ADAL" clId="{9059FCB4-B56D-410F-86EF-E5049D14BB94}" dt="2025-01-08T14:36:51.661" v="0" actId="478"/>
          <ac:spMkLst>
            <pc:docMk/>
            <pc:sldMk cId="369122191" sldId="958"/>
            <ac:spMk id="20" creationId="{042C0795-CA0A-6025-D982-A5BF5B5B3742}"/>
          </ac:spMkLst>
        </pc:spChg>
        <pc:spChg chg="del">
          <ac:chgData name="Olessia Smotrova" userId="a8d6da50-e254-43db-a743-03e22166bebd" providerId="ADAL" clId="{9059FCB4-B56D-410F-86EF-E5049D14BB94}" dt="2025-01-08T14:36:51.661" v="0" actId="478"/>
          <ac:spMkLst>
            <pc:docMk/>
            <pc:sldMk cId="369122191" sldId="958"/>
            <ac:spMk id="21" creationId="{EB2861F1-11A1-D4DE-C794-D0F49697E978}"/>
          </ac:spMkLst>
        </pc:spChg>
        <pc:spChg chg="add mod">
          <ac:chgData name="Olessia Smotrova" userId="a8d6da50-e254-43db-a743-03e22166bebd" providerId="ADAL" clId="{9059FCB4-B56D-410F-86EF-E5049D14BB94}" dt="2025-01-08T14:36:52.952" v="1"/>
          <ac:spMkLst>
            <pc:docMk/>
            <pc:sldMk cId="369122191" sldId="958"/>
            <ac:spMk id="22" creationId="{A3F80FCF-8F34-6785-9CEE-A22DE86DEF82}"/>
          </ac:spMkLst>
        </pc:spChg>
        <pc:spChg chg="del">
          <ac:chgData name="Olessia Smotrova" userId="a8d6da50-e254-43db-a743-03e22166bebd" providerId="ADAL" clId="{9059FCB4-B56D-410F-86EF-E5049D14BB94}" dt="2025-01-08T14:36:51.661" v="0" actId="478"/>
          <ac:spMkLst>
            <pc:docMk/>
            <pc:sldMk cId="369122191" sldId="958"/>
            <ac:spMk id="23" creationId="{14D4F847-B7C6-2F7F-BC89-3D49718D0D19}"/>
          </ac:spMkLst>
        </pc:spChg>
        <pc:spChg chg="del">
          <ac:chgData name="Olessia Smotrova" userId="a8d6da50-e254-43db-a743-03e22166bebd" providerId="ADAL" clId="{9059FCB4-B56D-410F-86EF-E5049D14BB94}" dt="2025-01-08T14:36:51.661" v="0" actId="478"/>
          <ac:spMkLst>
            <pc:docMk/>
            <pc:sldMk cId="369122191" sldId="958"/>
            <ac:spMk id="25" creationId="{9B398F24-640D-08AE-75CF-2BBE6E6BAF87}"/>
          </ac:spMkLst>
        </pc:spChg>
        <pc:spChg chg="add mod">
          <ac:chgData name="Olessia Smotrova" userId="a8d6da50-e254-43db-a743-03e22166bebd" providerId="ADAL" clId="{9059FCB4-B56D-410F-86EF-E5049D14BB94}" dt="2025-01-08T14:36:52.952" v="1"/>
          <ac:spMkLst>
            <pc:docMk/>
            <pc:sldMk cId="369122191" sldId="958"/>
            <ac:spMk id="26" creationId="{BF1037A9-D8E0-D088-1767-939EB7FAF957}"/>
          </ac:spMkLst>
        </pc:spChg>
        <pc:spChg chg="del">
          <ac:chgData name="Olessia Smotrova" userId="a8d6da50-e254-43db-a743-03e22166bebd" providerId="ADAL" clId="{9059FCB4-B56D-410F-86EF-E5049D14BB94}" dt="2025-01-08T14:36:51.661" v="0" actId="478"/>
          <ac:spMkLst>
            <pc:docMk/>
            <pc:sldMk cId="369122191" sldId="958"/>
            <ac:spMk id="27" creationId="{5410AA58-E757-06FA-0FEA-12F3B811DEA6}"/>
          </ac:spMkLst>
        </pc:spChg>
        <pc:spChg chg="add mod">
          <ac:chgData name="Olessia Smotrova" userId="a8d6da50-e254-43db-a743-03e22166bebd" providerId="ADAL" clId="{9059FCB4-B56D-410F-86EF-E5049D14BB94}" dt="2025-01-08T14:36:52.952" v="1"/>
          <ac:spMkLst>
            <pc:docMk/>
            <pc:sldMk cId="369122191" sldId="958"/>
            <ac:spMk id="50" creationId="{A1C80A30-E9B0-77FB-C0F1-AC9170EBB197}"/>
          </ac:spMkLst>
        </pc:spChg>
        <pc:spChg chg="del">
          <ac:chgData name="Olessia Smotrova" userId="a8d6da50-e254-43db-a743-03e22166bebd" providerId="ADAL" clId="{9059FCB4-B56D-410F-86EF-E5049D14BB94}" dt="2025-01-08T14:36:51.661" v="0" actId="478"/>
          <ac:spMkLst>
            <pc:docMk/>
            <pc:sldMk cId="369122191" sldId="958"/>
            <ac:spMk id="51" creationId="{54E64695-FB79-05C8-615D-073D95C76B2D}"/>
          </ac:spMkLst>
        </pc:spChg>
        <pc:spChg chg="del">
          <ac:chgData name="Olessia Smotrova" userId="a8d6da50-e254-43db-a743-03e22166bebd" providerId="ADAL" clId="{9059FCB4-B56D-410F-86EF-E5049D14BB94}" dt="2025-01-08T14:36:51.661" v="0" actId="478"/>
          <ac:spMkLst>
            <pc:docMk/>
            <pc:sldMk cId="369122191" sldId="958"/>
            <ac:spMk id="56" creationId="{05FD0C97-0D2A-5188-06EC-6E8629CDE5F5}"/>
          </ac:spMkLst>
        </pc:spChg>
        <pc:spChg chg="add mod">
          <ac:chgData name="Olessia Smotrova" userId="a8d6da50-e254-43db-a743-03e22166bebd" providerId="ADAL" clId="{9059FCB4-B56D-410F-86EF-E5049D14BB94}" dt="2025-01-08T14:36:52.952" v="1"/>
          <ac:spMkLst>
            <pc:docMk/>
            <pc:sldMk cId="369122191" sldId="958"/>
            <ac:spMk id="57" creationId="{69B19A15-EAAC-CCC4-9B17-8200FDD7DB5F}"/>
          </ac:spMkLst>
        </pc:spChg>
        <pc:spChg chg="add mod">
          <ac:chgData name="Olessia Smotrova" userId="a8d6da50-e254-43db-a743-03e22166bebd" providerId="ADAL" clId="{9059FCB4-B56D-410F-86EF-E5049D14BB94}" dt="2025-01-08T14:36:52.952" v="1"/>
          <ac:spMkLst>
            <pc:docMk/>
            <pc:sldMk cId="369122191" sldId="958"/>
            <ac:spMk id="58" creationId="{754AC654-2907-048F-9487-5BC45585E908}"/>
          </ac:spMkLst>
        </pc:spChg>
        <pc:spChg chg="add mod">
          <ac:chgData name="Olessia Smotrova" userId="a8d6da50-e254-43db-a743-03e22166bebd" providerId="ADAL" clId="{9059FCB4-B56D-410F-86EF-E5049D14BB94}" dt="2025-01-08T14:36:52.952" v="1"/>
          <ac:spMkLst>
            <pc:docMk/>
            <pc:sldMk cId="369122191" sldId="958"/>
            <ac:spMk id="59" creationId="{5B2907DC-9114-0AEB-8B4B-FE9DD923D56A}"/>
          </ac:spMkLst>
        </pc:spChg>
        <pc:spChg chg="add mod">
          <ac:chgData name="Olessia Smotrova" userId="a8d6da50-e254-43db-a743-03e22166bebd" providerId="ADAL" clId="{9059FCB4-B56D-410F-86EF-E5049D14BB94}" dt="2025-01-08T14:36:52.952" v="1"/>
          <ac:spMkLst>
            <pc:docMk/>
            <pc:sldMk cId="369122191" sldId="958"/>
            <ac:spMk id="60" creationId="{151EAED4-0622-DB2A-D009-52D43ACBD0C7}"/>
          </ac:spMkLst>
        </pc:spChg>
        <pc:spChg chg="mod">
          <ac:chgData name="Olessia Smotrova" userId="a8d6da50-e254-43db-a743-03e22166bebd" providerId="ADAL" clId="{9059FCB4-B56D-410F-86EF-E5049D14BB94}" dt="2025-01-08T14:36:52.952" v="1"/>
          <ac:spMkLst>
            <pc:docMk/>
            <pc:sldMk cId="369122191" sldId="958"/>
            <ac:spMk id="62" creationId="{BE44B8C2-0E6F-86AD-5266-4A882F25440C}"/>
          </ac:spMkLst>
        </pc:spChg>
        <pc:spChg chg="mod">
          <ac:chgData name="Olessia Smotrova" userId="a8d6da50-e254-43db-a743-03e22166bebd" providerId="ADAL" clId="{9059FCB4-B56D-410F-86EF-E5049D14BB94}" dt="2025-01-08T14:36:52.952" v="1"/>
          <ac:spMkLst>
            <pc:docMk/>
            <pc:sldMk cId="369122191" sldId="958"/>
            <ac:spMk id="66" creationId="{5590D465-33F6-92BB-B556-628A51D6364A}"/>
          </ac:spMkLst>
        </pc:spChg>
        <pc:spChg chg="mod">
          <ac:chgData name="Olessia Smotrova" userId="a8d6da50-e254-43db-a743-03e22166bebd" providerId="ADAL" clId="{9059FCB4-B56D-410F-86EF-E5049D14BB94}" dt="2025-01-08T14:36:52.952" v="1"/>
          <ac:spMkLst>
            <pc:docMk/>
            <pc:sldMk cId="369122191" sldId="958"/>
            <ac:spMk id="67" creationId="{55CDED93-1ADC-2A40-7D0F-5B212B5E8831}"/>
          </ac:spMkLst>
        </pc:spChg>
        <pc:spChg chg="mod">
          <ac:chgData name="Olessia Smotrova" userId="a8d6da50-e254-43db-a743-03e22166bebd" providerId="ADAL" clId="{9059FCB4-B56D-410F-86EF-E5049D14BB94}" dt="2025-01-08T14:36:52.952" v="1"/>
          <ac:spMkLst>
            <pc:docMk/>
            <pc:sldMk cId="369122191" sldId="958"/>
            <ac:spMk id="69" creationId="{C3D04E44-0F18-68B0-4398-B0B7ADDA0887}"/>
          </ac:spMkLst>
        </pc:spChg>
        <pc:spChg chg="mod">
          <ac:chgData name="Olessia Smotrova" userId="a8d6da50-e254-43db-a743-03e22166bebd" providerId="ADAL" clId="{9059FCB4-B56D-410F-86EF-E5049D14BB94}" dt="2025-01-08T14:36:52.952" v="1"/>
          <ac:spMkLst>
            <pc:docMk/>
            <pc:sldMk cId="369122191" sldId="958"/>
            <ac:spMk id="70" creationId="{073BF51F-BCB1-C62D-DD5C-D301524A8C5F}"/>
          </ac:spMkLst>
        </pc:spChg>
        <pc:spChg chg="mod">
          <ac:chgData name="Olessia Smotrova" userId="a8d6da50-e254-43db-a743-03e22166bebd" providerId="ADAL" clId="{9059FCB4-B56D-410F-86EF-E5049D14BB94}" dt="2025-01-08T14:36:52.952" v="1"/>
          <ac:spMkLst>
            <pc:docMk/>
            <pc:sldMk cId="369122191" sldId="958"/>
            <ac:spMk id="71" creationId="{46124809-197A-2310-0EE6-B2E3457B30D1}"/>
          </ac:spMkLst>
        </pc:spChg>
        <pc:spChg chg="mod">
          <ac:chgData name="Olessia Smotrova" userId="a8d6da50-e254-43db-a743-03e22166bebd" providerId="ADAL" clId="{9059FCB4-B56D-410F-86EF-E5049D14BB94}" dt="2025-01-08T14:36:52.952" v="1"/>
          <ac:spMkLst>
            <pc:docMk/>
            <pc:sldMk cId="369122191" sldId="958"/>
            <ac:spMk id="73" creationId="{9D2CC50C-93B6-903E-F9B6-5770F31C9D8A}"/>
          </ac:spMkLst>
        </pc:spChg>
        <pc:spChg chg="mod">
          <ac:chgData name="Olessia Smotrova" userId="a8d6da50-e254-43db-a743-03e22166bebd" providerId="ADAL" clId="{9059FCB4-B56D-410F-86EF-E5049D14BB94}" dt="2025-01-08T14:36:52.952" v="1"/>
          <ac:spMkLst>
            <pc:docMk/>
            <pc:sldMk cId="369122191" sldId="958"/>
            <ac:spMk id="75" creationId="{F27824E6-2AD9-BD98-9F07-F7D56EEF6B19}"/>
          </ac:spMkLst>
        </pc:spChg>
        <pc:spChg chg="mod">
          <ac:chgData name="Olessia Smotrova" userId="a8d6da50-e254-43db-a743-03e22166bebd" providerId="ADAL" clId="{9059FCB4-B56D-410F-86EF-E5049D14BB94}" dt="2025-01-08T14:36:52.952" v="1"/>
          <ac:spMkLst>
            <pc:docMk/>
            <pc:sldMk cId="369122191" sldId="958"/>
            <ac:spMk id="77" creationId="{1C140611-E133-FC8C-D799-ADA10FA184F6}"/>
          </ac:spMkLst>
        </pc:spChg>
        <pc:spChg chg="mod">
          <ac:chgData name="Olessia Smotrova" userId="a8d6da50-e254-43db-a743-03e22166bebd" providerId="ADAL" clId="{9059FCB4-B56D-410F-86EF-E5049D14BB94}" dt="2025-01-08T14:36:52.952" v="1"/>
          <ac:spMkLst>
            <pc:docMk/>
            <pc:sldMk cId="369122191" sldId="958"/>
            <ac:spMk id="82" creationId="{4FBF5B80-375D-C366-F212-72CD01C96F52}"/>
          </ac:spMkLst>
        </pc:spChg>
        <pc:spChg chg="mod">
          <ac:chgData name="Olessia Smotrova" userId="a8d6da50-e254-43db-a743-03e22166bebd" providerId="ADAL" clId="{9059FCB4-B56D-410F-86EF-E5049D14BB94}" dt="2025-01-08T14:36:52.952" v="1"/>
          <ac:spMkLst>
            <pc:docMk/>
            <pc:sldMk cId="369122191" sldId="958"/>
            <ac:spMk id="83" creationId="{DC967868-870F-C6C3-5212-E59FE5FEA491}"/>
          </ac:spMkLst>
        </pc:spChg>
        <pc:spChg chg="mod">
          <ac:chgData name="Olessia Smotrova" userId="a8d6da50-e254-43db-a743-03e22166bebd" providerId="ADAL" clId="{9059FCB4-B56D-410F-86EF-E5049D14BB94}" dt="2025-01-08T14:36:52.952" v="1"/>
          <ac:spMkLst>
            <pc:docMk/>
            <pc:sldMk cId="369122191" sldId="958"/>
            <ac:spMk id="84" creationId="{A0536252-7A9F-F91E-6797-4379BA50FFDD}"/>
          </ac:spMkLst>
        </pc:spChg>
        <pc:spChg chg="mod">
          <ac:chgData name="Olessia Smotrova" userId="a8d6da50-e254-43db-a743-03e22166bebd" providerId="ADAL" clId="{9059FCB4-B56D-410F-86EF-E5049D14BB94}" dt="2025-01-08T14:36:52.952" v="1"/>
          <ac:spMkLst>
            <pc:docMk/>
            <pc:sldMk cId="369122191" sldId="958"/>
            <ac:spMk id="85" creationId="{F2D27080-871B-CD71-2FFE-D0D8DF050244}"/>
          </ac:spMkLst>
        </pc:spChg>
        <pc:spChg chg="del">
          <ac:chgData name="Olessia Smotrova" userId="a8d6da50-e254-43db-a743-03e22166bebd" providerId="ADAL" clId="{9059FCB4-B56D-410F-86EF-E5049D14BB94}" dt="2025-01-08T14:36:51.661" v="0" actId="478"/>
          <ac:spMkLst>
            <pc:docMk/>
            <pc:sldMk cId="369122191" sldId="958"/>
            <ac:spMk id="86" creationId="{22B17D3F-1267-440B-D20F-58CEB8389FF8}"/>
          </ac:spMkLst>
        </pc:spChg>
        <pc:spChg chg="mod">
          <ac:chgData name="Olessia Smotrova" userId="a8d6da50-e254-43db-a743-03e22166bebd" providerId="ADAL" clId="{9059FCB4-B56D-410F-86EF-E5049D14BB94}" dt="2025-01-08T14:36:52.952" v="1"/>
          <ac:spMkLst>
            <pc:docMk/>
            <pc:sldMk cId="369122191" sldId="958"/>
            <ac:spMk id="87" creationId="{9A8F4BEB-0F3C-08F6-7E45-CBA5DC7A5E69}"/>
          </ac:spMkLst>
        </pc:spChg>
        <pc:spChg chg="mod">
          <ac:chgData name="Olessia Smotrova" userId="a8d6da50-e254-43db-a743-03e22166bebd" providerId="ADAL" clId="{9059FCB4-B56D-410F-86EF-E5049D14BB94}" dt="2025-01-08T14:36:52.952" v="1"/>
          <ac:spMkLst>
            <pc:docMk/>
            <pc:sldMk cId="369122191" sldId="958"/>
            <ac:spMk id="88" creationId="{3C9B31FD-0DF2-C71F-F8B6-0D2E64E25D15}"/>
          </ac:spMkLst>
        </pc:spChg>
        <pc:spChg chg="mod">
          <ac:chgData name="Olessia Smotrova" userId="a8d6da50-e254-43db-a743-03e22166bebd" providerId="ADAL" clId="{9059FCB4-B56D-410F-86EF-E5049D14BB94}" dt="2025-01-08T14:36:52.952" v="1"/>
          <ac:spMkLst>
            <pc:docMk/>
            <pc:sldMk cId="369122191" sldId="958"/>
            <ac:spMk id="89" creationId="{3A2FFEC4-38F4-96CF-5012-ADB71220DE0B}"/>
          </ac:spMkLst>
        </pc:spChg>
        <pc:spChg chg="mod">
          <ac:chgData name="Olessia Smotrova" userId="a8d6da50-e254-43db-a743-03e22166bebd" providerId="ADAL" clId="{9059FCB4-B56D-410F-86EF-E5049D14BB94}" dt="2025-01-08T14:36:52.952" v="1"/>
          <ac:spMkLst>
            <pc:docMk/>
            <pc:sldMk cId="369122191" sldId="958"/>
            <ac:spMk id="94" creationId="{A1593C0C-884D-7459-54FF-B9F0CBCEFD10}"/>
          </ac:spMkLst>
        </pc:spChg>
        <pc:spChg chg="del">
          <ac:chgData name="Olessia Smotrova" userId="a8d6da50-e254-43db-a743-03e22166bebd" providerId="ADAL" clId="{9059FCB4-B56D-410F-86EF-E5049D14BB94}" dt="2025-01-08T14:36:51.661" v="0" actId="478"/>
          <ac:spMkLst>
            <pc:docMk/>
            <pc:sldMk cId="369122191" sldId="958"/>
            <ac:spMk id="95" creationId="{12838DAC-5AC7-88A4-6658-1F522318BE89}"/>
          </ac:spMkLst>
        </pc:spChg>
        <pc:spChg chg="del">
          <ac:chgData name="Olessia Smotrova" userId="a8d6da50-e254-43db-a743-03e22166bebd" providerId="ADAL" clId="{9059FCB4-B56D-410F-86EF-E5049D14BB94}" dt="2025-01-08T14:36:51.661" v="0" actId="478"/>
          <ac:spMkLst>
            <pc:docMk/>
            <pc:sldMk cId="369122191" sldId="958"/>
            <ac:spMk id="96" creationId="{F45C431F-695F-4BFE-A5CD-8DCD7041A3B1}"/>
          </ac:spMkLst>
        </pc:spChg>
        <pc:spChg chg="mod">
          <ac:chgData name="Olessia Smotrova" userId="a8d6da50-e254-43db-a743-03e22166bebd" providerId="ADAL" clId="{9059FCB4-B56D-410F-86EF-E5049D14BB94}" dt="2025-01-08T14:36:52.952" v="1"/>
          <ac:spMkLst>
            <pc:docMk/>
            <pc:sldMk cId="369122191" sldId="958"/>
            <ac:spMk id="97" creationId="{411ADE33-E68C-58F3-B3C0-4E43201A7025}"/>
          </ac:spMkLst>
        </pc:spChg>
        <pc:spChg chg="add mod">
          <ac:chgData name="Olessia Smotrova" userId="a8d6da50-e254-43db-a743-03e22166bebd" providerId="ADAL" clId="{9059FCB4-B56D-410F-86EF-E5049D14BB94}" dt="2025-01-08T14:36:52.952" v="1"/>
          <ac:spMkLst>
            <pc:docMk/>
            <pc:sldMk cId="369122191" sldId="958"/>
            <ac:spMk id="98" creationId="{579B9EDC-D97D-CB4E-859A-74E25A1AE719}"/>
          </ac:spMkLst>
        </pc:spChg>
        <pc:spChg chg="mod">
          <ac:chgData name="Olessia Smotrova" userId="a8d6da50-e254-43db-a743-03e22166bebd" providerId="ADAL" clId="{9059FCB4-B56D-410F-86EF-E5049D14BB94}" dt="2025-01-08T14:36:52.952" v="1"/>
          <ac:spMkLst>
            <pc:docMk/>
            <pc:sldMk cId="369122191" sldId="958"/>
            <ac:spMk id="100" creationId="{87CB9107-3B78-8A6E-DBA2-DC8E3CC6ECCA}"/>
          </ac:spMkLst>
        </pc:spChg>
        <pc:spChg chg="mod">
          <ac:chgData name="Olessia Smotrova" userId="a8d6da50-e254-43db-a743-03e22166bebd" providerId="ADAL" clId="{9059FCB4-B56D-410F-86EF-E5049D14BB94}" dt="2025-01-08T14:36:52.952" v="1"/>
          <ac:spMkLst>
            <pc:docMk/>
            <pc:sldMk cId="369122191" sldId="958"/>
            <ac:spMk id="101" creationId="{D3BAC78E-12B3-53F9-F9DD-E61708A57159}"/>
          </ac:spMkLst>
        </pc:spChg>
        <pc:spChg chg="mod">
          <ac:chgData name="Olessia Smotrova" userId="a8d6da50-e254-43db-a743-03e22166bebd" providerId="ADAL" clId="{9059FCB4-B56D-410F-86EF-E5049D14BB94}" dt="2025-01-08T14:36:52.952" v="1"/>
          <ac:spMkLst>
            <pc:docMk/>
            <pc:sldMk cId="369122191" sldId="958"/>
            <ac:spMk id="102" creationId="{0D0A19DB-55FC-F337-5EC5-EA3A94C17E87}"/>
          </ac:spMkLst>
        </pc:spChg>
        <pc:spChg chg="add mod">
          <ac:chgData name="Olessia Smotrova" userId="a8d6da50-e254-43db-a743-03e22166bebd" providerId="ADAL" clId="{9059FCB4-B56D-410F-86EF-E5049D14BB94}" dt="2025-01-08T14:36:52.952" v="1"/>
          <ac:spMkLst>
            <pc:docMk/>
            <pc:sldMk cId="369122191" sldId="958"/>
            <ac:spMk id="103" creationId="{6D73FC04-1E8D-E17D-2606-49F8EC3D1D80}"/>
          </ac:spMkLst>
        </pc:spChg>
        <pc:spChg chg="mod">
          <ac:chgData name="Olessia Smotrova" userId="a8d6da50-e254-43db-a743-03e22166bebd" providerId="ADAL" clId="{9059FCB4-B56D-410F-86EF-E5049D14BB94}" dt="2025-01-08T14:36:52.952" v="1"/>
          <ac:spMkLst>
            <pc:docMk/>
            <pc:sldMk cId="369122191" sldId="958"/>
            <ac:spMk id="105" creationId="{2E95F64F-8319-ADC0-5A20-8CBC9A903B1E}"/>
          </ac:spMkLst>
        </pc:spChg>
        <pc:spChg chg="del">
          <ac:chgData name="Olessia Smotrova" userId="a8d6da50-e254-43db-a743-03e22166bebd" providerId="ADAL" clId="{9059FCB4-B56D-410F-86EF-E5049D14BB94}" dt="2025-01-08T14:36:51.661" v="0" actId="478"/>
          <ac:spMkLst>
            <pc:docMk/>
            <pc:sldMk cId="369122191" sldId="958"/>
            <ac:spMk id="106" creationId="{313A1EE5-633E-8F30-227B-95F44DAB087A}"/>
          </ac:spMkLst>
        </pc:spChg>
        <pc:spChg chg="del">
          <ac:chgData name="Olessia Smotrova" userId="a8d6da50-e254-43db-a743-03e22166bebd" providerId="ADAL" clId="{9059FCB4-B56D-410F-86EF-E5049D14BB94}" dt="2025-01-08T14:36:51.661" v="0" actId="478"/>
          <ac:spMkLst>
            <pc:docMk/>
            <pc:sldMk cId="369122191" sldId="958"/>
            <ac:spMk id="107" creationId="{D8E61551-28E9-CBF7-34EC-20FDBB5A07D6}"/>
          </ac:spMkLst>
        </pc:spChg>
        <pc:spChg chg="del">
          <ac:chgData name="Olessia Smotrova" userId="a8d6da50-e254-43db-a743-03e22166bebd" providerId="ADAL" clId="{9059FCB4-B56D-410F-86EF-E5049D14BB94}" dt="2025-01-08T14:36:51.661" v="0" actId="478"/>
          <ac:spMkLst>
            <pc:docMk/>
            <pc:sldMk cId="369122191" sldId="958"/>
            <ac:spMk id="108" creationId="{93C5B088-306C-78EA-A310-A29F7C5E0E11}"/>
          </ac:spMkLst>
        </pc:spChg>
        <pc:spChg chg="mod">
          <ac:chgData name="Olessia Smotrova" userId="a8d6da50-e254-43db-a743-03e22166bebd" providerId="ADAL" clId="{9059FCB4-B56D-410F-86EF-E5049D14BB94}" dt="2025-01-08T14:36:52.952" v="1"/>
          <ac:spMkLst>
            <pc:docMk/>
            <pc:sldMk cId="369122191" sldId="958"/>
            <ac:spMk id="117" creationId="{3BCEF045-B1E3-5EAD-631B-5A18AB2F5CDF}"/>
          </ac:spMkLst>
        </pc:spChg>
        <pc:spChg chg="add mod">
          <ac:chgData name="Olessia Smotrova" userId="a8d6da50-e254-43db-a743-03e22166bebd" providerId="ADAL" clId="{9059FCB4-B56D-410F-86EF-E5049D14BB94}" dt="2025-01-08T14:36:52.952" v="1"/>
          <ac:spMkLst>
            <pc:docMk/>
            <pc:sldMk cId="369122191" sldId="958"/>
            <ac:spMk id="123" creationId="{ED52760B-EBD5-154E-3392-4C38416BBBF7}"/>
          </ac:spMkLst>
        </pc:spChg>
        <pc:spChg chg="mod">
          <ac:chgData name="Olessia Smotrova" userId="a8d6da50-e254-43db-a743-03e22166bebd" providerId="ADAL" clId="{9059FCB4-B56D-410F-86EF-E5049D14BB94}" dt="2025-01-08T14:36:52.952" v="1"/>
          <ac:spMkLst>
            <pc:docMk/>
            <pc:sldMk cId="369122191" sldId="958"/>
            <ac:spMk id="125" creationId="{51E615F9-674A-A6AE-FF06-DDC48EDF43A3}"/>
          </ac:spMkLst>
        </pc:spChg>
        <pc:spChg chg="mod">
          <ac:chgData name="Olessia Smotrova" userId="a8d6da50-e254-43db-a743-03e22166bebd" providerId="ADAL" clId="{9059FCB4-B56D-410F-86EF-E5049D14BB94}" dt="2025-01-08T14:36:52.952" v="1"/>
          <ac:spMkLst>
            <pc:docMk/>
            <pc:sldMk cId="369122191" sldId="958"/>
            <ac:spMk id="126" creationId="{2B7CAF89-8848-1524-C6AF-4AD02FDF1504}"/>
          </ac:spMkLst>
        </pc:spChg>
        <pc:spChg chg="mod">
          <ac:chgData name="Olessia Smotrova" userId="a8d6da50-e254-43db-a743-03e22166bebd" providerId="ADAL" clId="{9059FCB4-B56D-410F-86EF-E5049D14BB94}" dt="2025-01-08T14:36:52.952" v="1"/>
          <ac:spMkLst>
            <pc:docMk/>
            <pc:sldMk cId="369122191" sldId="958"/>
            <ac:spMk id="127" creationId="{C24321B9-9504-78EB-A3A5-0134C2BB2FB7}"/>
          </ac:spMkLst>
        </pc:spChg>
        <pc:spChg chg="add mod">
          <ac:chgData name="Olessia Smotrova" userId="a8d6da50-e254-43db-a743-03e22166bebd" providerId="ADAL" clId="{9059FCB4-B56D-410F-86EF-E5049D14BB94}" dt="2025-01-08T14:36:52.952" v="1"/>
          <ac:spMkLst>
            <pc:docMk/>
            <pc:sldMk cId="369122191" sldId="958"/>
            <ac:spMk id="128" creationId="{423DE66F-BEE3-F556-25DD-5FEA1D4B46EF}"/>
          </ac:spMkLst>
        </pc:spChg>
        <pc:spChg chg="add mod">
          <ac:chgData name="Olessia Smotrova" userId="a8d6da50-e254-43db-a743-03e22166bebd" providerId="ADAL" clId="{9059FCB4-B56D-410F-86EF-E5049D14BB94}" dt="2025-01-08T14:36:52.952" v="1"/>
          <ac:spMkLst>
            <pc:docMk/>
            <pc:sldMk cId="369122191" sldId="958"/>
            <ac:spMk id="129" creationId="{67CD17F8-B5CE-67EF-3414-09EF290E4CAE}"/>
          </ac:spMkLst>
        </pc:spChg>
        <pc:spChg chg="add mod">
          <ac:chgData name="Olessia Smotrova" userId="a8d6da50-e254-43db-a743-03e22166bebd" providerId="ADAL" clId="{9059FCB4-B56D-410F-86EF-E5049D14BB94}" dt="2025-01-08T14:36:52.952" v="1"/>
          <ac:spMkLst>
            <pc:docMk/>
            <pc:sldMk cId="369122191" sldId="958"/>
            <ac:spMk id="130" creationId="{823F51E2-C6E5-19DA-4A7C-0C270231A353}"/>
          </ac:spMkLst>
        </pc:spChg>
        <pc:spChg chg="add mod">
          <ac:chgData name="Olessia Smotrova" userId="a8d6da50-e254-43db-a743-03e22166bebd" providerId="ADAL" clId="{9059FCB4-B56D-410F-86EF-E5049D14BB94}" dt="2025-01-08T14:36:52.952" v="1"/>
          <ac:spMkLst>
            <pc:docMk/>
            <pc:sldMk cId="369122191" sldId="958"/>
            <ac:spMk id="131" creationId="{3449DF43-C63F-CAC5-7337-1031B79AE067}"/>
          </ac:spMkLst>
        </pc:spChg>
        <pc:spChg chg="add mod">
          <ac:chgData name="Olessia Smotrova" userId="a8d6da50-e254-43db-a743-03e22166bebd" providerId="ADAL" clId="{9059FCB4-B56D-410F-86EF-E5049D14BB94}" dt="2025-01-08T14:36:52.952" v="1"/>
          <ac:spMkLst>
            <pc:docMk/>
            <pc:sldMk cId="369122191" sldId="958"/>
            <ac:spMk id="132" creationId="{F0DF87A1-59FC-B0FD-8EBB-592E2051CA04}"/>
          </ac:spMkLst>
        </pc:spChg>
        <pc:spChg chg="mod">
          <ac:chgData name="Olessia Smotrova" userId="a8d6da50-e254-43db-a743-03e22166bebd" providerId="ADAL" clId="{9059FCB4-B56D-410F-86EF-E5049D14BB94}" dt="2025-01-08T14:36:52.952" v="1"/>
          <ac:spMkLst>
            <pc:docMk/>
            <pc:sldMk cId="369122191" sldId="958"/>
            <ac:spMk id="134" creationId="{27C01796-B0F1-D3DB-1D57-BDBC3D97BC41}"/>
          </ac:spMkLst>
        </pc:spChg>
        <pc:spChg chg="mod">
          <ac:chgData name="Olessia Smotrova" userId="a8d6da50-e254-43db-a743-03e22166bebd" providerId="ADAL" clId="{9059FCB4-B56D-410F-86EF-E5049D14BB94}" dt="2025-01-08T14:36:52.952" v="1"/>
          <ac:spMkLst>
            <pc:docMk/>
            <pc:sldMk cId="369122191" sldId="958"/>
            <ac:spMk id="135" creationId="{66748539-BADF-65DA-F4F4-492516A55683}"/>
          </ac:spMkLst>
        </pc:spChg>
        <pc:spChg chg="mod">
          <ac:chgData name="Olessia Smotrova" userId="a8d6da50-e254-43db-a743-03e22166bebd" providerId="ADAL" clId="{9059FCB4-B56D-410F-86EF-E5049D14BB94}" dt="2025-01-08T14:36:52.952" v="1"/>
          <ac:spMkLst>
            <pc:docMk/>
            <pc:sldMk cId="369122191" sldId="958"/>
            <ac:spMk id="136" creationId="{9CA56743-4B38-BEE2-5C09-9F7DC06D8F27}"/>
          </ac:spMkLst>
        </pc:spChg>
        <pc:spChg chg="mod">
          <ac:chgData name="Olessia Smotrova" userId="a8d6da50-e254-43db-a743-03e22166bebd" providerId="ADAL" clId="{9059FCB4-B56D-410F-86EF-E5049D14BB94}" dt="2025-01-08T14:36:52.952" v="1"/>
          <ac:spMkLst>
            <pc:docMk/>
            <pc:sldMk cId="369122191" sldId="958"/>
            <ac:spMk id="137" creationId="{371FF600-C798-11F1-FB02-6393AAB8CC5D}"/>
          </ac:spMkLst>
        </pc:spChg>
        <pc:spChg chg="mod">
          <ac:chgData name="Olessia Smotrova" userId="a8d6da50-e254-43db-a743-03e22166bebd" providerId="ADAL" clId="{9059FCB4-B56D-410F-86EF-E5049D14BB94}" dt="2025-01-08T14:36:52.952" v="1"/>
          <ac:spMkLst>
            <pc:docMk/>
            <pc:sldMk cId="369122191" sldId="958"/>
            <ac:spMk id="138" creationId="{8F222B1F-09E7-1B46-E8AA-A150A7054EB3}"/>
          </ac:spMkLst>
        </pc:spChg>
        <pc:spChg chg="mod">
          <ac:chgData name="Olessia Smotrova" userId="a8d6da50-e254-43db-a743-03e22166bebd" providerId="ADAL" clId="{9059FCB4-B56D-410F-86EF-E5049D14BB94}" dt="2025-01-08T14:36:52.952" v="1"/>
          <ac:spMkLst>
            <pc:docMk/>
            <pc:sldMk cId="369122191" sldId="958"/>
            <ac:spMk id="139" creationId="{0959F327-63E2-B9F9-C864-7B711CE23F5E}"/>
          </ac:spMkLst>
        </pc:spChg>
        <pc:spChg chg="mod">
          <ac:chgData name="Olessia Smotrova" userId="a8d6da50-e254-43db-a743-03e22166bebd" providerId="ADAL" clId="{9059FCB4-B56D-410F-86EF-E5049D14BB94}" dt="2025-01-08T14:36:52.952" v="1"/>
          <ac:spMkLst>
            <pc:docMk/>
            <pc:sldMk cId="369122191" sldId="958"/>
            <ac:spMk id="140" creationId="{53465DF1-7BDA-FC9E-30A8-E5FC5D120236}"/>
          </ac:spMkLst>
        </pc:spChg>
        <pc:spChg chg="add mod">
          <ac:chgData name="Olessia Smotrova" userId="a8d6da50-e254-43db-a743-03e22166bebd" providerId="ADAL" clId="{9059FCB4-B56D-410F-86EF-E5049D14BB94}" dt="2025-01-08T14:37:19.486" v="3"/>
          <ac:spMkLst>
            <pc:docMk/>
            <pc:sldMk cId="369122191" sldId="958"/>
            <ac:spMk id="143" creationId="{8D86E110-1162-D952-E3CD-050C3476E942}"/>
          </ac:spMkLst>
        </pc:spChg>
        <pc:spChg chg="add mod">
          <ac:chgData name="Olessia Smotrova" userId="a8d6da50-e254-43db-a743-03e22166bebd" providerId="ADAL" clId="{9059FCB4-B56D-410F-86EF-E5049D14BB94}" dt="2025-01-08T14:37:19.486" v="3"/>
          <ac:spMkLst>
            <pc:docMk/>
            <pc:sldMk cId="369122191" sldId="958"/>
            <ac:spMk id="144" creationId="{D63E8227-C97A-9D28-8875-BAFFEDF9C8D6}"/>
          </ac:spMkLst>
        </pc:spChg>
        <pc:spChg chg="mod">
          <ac:chgData name="Olessia Smotrova" userId="a8d6da50-e254-43db-a743-03e22166bebd" providerId="ADAL" clId="{9059FCB4-B56D-410F-86EF-E5049D14BB94}" dt="2025-01-08T14:37:19.486" v="3"/>
          <ac:spMkLst>
            <pc:docMk/>
            <pc:sldMk cId="369122191" sldId="958"/>
            <ac:spMk id="146" creationId="{E88C576F-6130-DE8F-EAAD-0E4B93604F3B}"/>
          </ac:spMkLst>
        </pc:spChg>
        <pc:spChg chg="mod">
          <ac:chgData name="Olessia Smotrova" userId="a8d6da50-e254-43db-a743-03e22166bebd" providerId="ADAL" clId="{9059FCB4-B56D-410F-86EF-E5049D14BB94}" dt="2025-01-08T14:37:19.486" v="3"/>
          <ac:spMkLst>
            <pc:docMk/>
            <pc:sldMk cId="369122191" sldId="958"/>
            <ac:spMk id="147" creationId="{21B58B6C-2327-5506-AAC5-16652C38D7DE}"/>
          </ac:spMkLst>
        </pc:spChg>
        <pc:spChg chg="add mod">
          <ac:chgData name="Olessia Smotrova" userId="a8d6da50-e254-43db-a743-03e22166bebd" providerId="ADAL" clId="{9059FCB4-B56D-410F-86EF-E5049D14BB94}" dt="2025-01-08T14:37:19.486" v="3"/>
          <ac:spMkLst>
            <pc:docMk/>
            <pc:sldMk cId="369122191" sldId="958"/>
            <ac:spMk id="148" creationId="{A3F4AF16-51E1-43C8-65D9-5FBBF0D4B1D4}"/>
          </ac:spMkLst>
        </pc:spChg>
        <pc:spChg chg="add mod">
          <ac:chgData name="Olessia Smotrova" userId="a8d6da50-e254-43db-a743-03e22166bebd" providerId="ADAL" clId="{9059FCB4-B56D-410F-86EF-E5049D14BB94}" dt="2025-01-08T14:37:19.486" v="3"/>
          <ac:spMkLst>
            <pc:docMk/>
            <pc:sldMk cId="369122191" sldId="958"/>
            <ac:spMk id="150" creationId="{86B8F348-E645-9F27-8C9F-5AE1374E58F3}"/>
          </ac:spMkLst>
        </pc:spChg>
        <pc:spChg chg="add mod">
          <ac:chgData name="Olessia Smotrova" userId="a8d6da50-e254-43db-a743-03e22166bebd" providerId="ADAL" clId="{9059FCB4-B56D-410F-86EF-E5049D14BB94}" dt="2025-01-08T14:37:19.486" v="3"/>
          <ac:spMkLst>
            <pc:docMk/>
            <pc:sldMk cId="369122191" sldId="958"/>
            <ac:spMk id="151" creationId="{A864011C-32C7-7167-F533-55F138B0A328}"/>
          </ac:spMkLst>
        </pc:spChg>
        <pc:spChg chg="add mod">
          <ac:chgData name="Olessia Smotrova" userId="a8d6da50-e254-43db-a743-03e22166bebd" providerId="ADAL" clId="{9059FCB4-B56D-410F-86EF-E5049D14BB94}" dt="2025-01-08T14:37:19.486" v="3"/>
          <ac:spMkLst>
            <pc:docMk/>
            <pc:sldMk cId="369122191" sldId="958"/>
            <ac:spMk id="152" creationId="{AC826DD8-F078-AABC-7300-6168ABC799D2}"/>
          </ac:spMkLst>
        </pc:spChg>
        <pc:spChg chg="add mod">
          <ac:chgData name="Olessia Smotrova" userId="a8d6da50-e254-43db-a743-03e22166bebd" providerId="ADAL" clId="{9059FCB4-B56D-410F-86EF-E5049D14BB94}" dt="2025-01-08T14:37:19.486" v="3"/>
          <ac:spMkLst>
            <pc:docMk/>
            <pc:sldMk cId="369122191" sldId="958"/>
            <ac:spMk id="153" creationId="{A96F425F-9F1A-189F-18D8-6F359E26A090}"/>
          </ac:spMkLst>
        </pc:spChg>
        <pc:spChg chg="add mod">
          <ac:chgData name="Olessia Smotrova" userId="a8d6da50-e254-43db-a743-03e22166bebd" providerId="ADAL" clId="{9059FCB4-B56D-410F-86EF-E5049D14BB94}" dt="2025-01-08T14:37:19.486" v="3"/>
          <ac:spMkLst>
            <pc:docMk/>
            <pc:sldMk cId="369122191" sldId="958"/>
            <ac:spMk id="154" creationId="{77E367C5-DB3C-4D67-E847-911E63956EDB}"/>
          </ac:spMkLst>
        </pc:spChg>
        <pc:spChg chg="add mod">
          <ac:chgData name="Olessia Smotrova" userId="a8d6da50-e254-43db-a743-03e22166bebd" providerId="ADAL" clId="{9059FCB4-B56D-410F-86EF-E5049D14BB94}" dt="2025-01-08T14:37:19.486" v="3"/>
          <ac:spMkLst>
            <pc:docMk/>
            <pc:sldMk cId="369122191" sldId="958"/>
            <ac:spMk id="155" creationId="{BD13C0D7-D6FC-5A36-1525-E4865E050F2E}"/>
          </ac:spMkLst>
        </pc:spChg>
        <pc:spChg chg="mod">
          <ac:chgData name="Olessia Smotrova" userId="a8d6da50-e254-43db-a743-03e22166bebd" providerId="ADAL" clId="{9059FCB4-B56D-410F-86EF-E5049D14BB94}" dt="2025-01-08T14:37:19.486" v="3"/>
          <ac:spMkLst>
            <pc:docMk/>
            <pc:sldMk cId="369122191" sldId="958"/>
            <ac:spMk id="157" creationId="{375F9CA1-93CC-CF3F-5E73-48AC8644A635}"/>
          </ac:spMkLst>
        </pc:spChg>
        <pc:spChg chg="mod">
          <ac:chgData name="Olessia Smotrova" userId="a8d6da50-e254-43db-a743-03e22166bebd" providerId="ADAL" clId="{9059FCB4-B56D-410F-86EF-E5049D14BB94}" dt="2025-01-08T14:37:19.486" v="3"/>
          <ac:spMkLst>
            <pc:docMk/>
            <pc:sldMk cId="369122191" sldId="958"/>
            <ac:spMk id="158" creationId="{9618EC9A-A570-FC8E-FCBC-99B5112EF6FF}"/>
          </ac:spMkLst>
        </pc:spChg>
        <pc:spChg chg="mod">
          <ac:chgData name="Olessia Smotrova" userId="a8d6da50-e254-43db-a743-03e22166bebd" providerId="ADAL" clId="{9059FCB4-B56D-410F-86EF-E5049D14BB94}" dt="2025-01-08T14:37:19.486" v="3"/>
          <ac:spMkLst>
            <pc:docMk/>
            <pc:sldMk cId="369122191" sldId="958"/>
            <ac:spMk id="159" creationId="{ED16C753-0E58-309E-6A8D-9759C5644681}"/>
          </ac:spMkLst>
        </pc:spChg>
        <pc:spChg chg="mod">
          <ac:chgData name="Olessia Smotrova" userId="a8d6da50-e254-43db-a743-03e22166bebd" providerId="ADAL" clId="{9059FCB4-B56D-410F-86EF-E5049D14BB94}" dt="2025-01-08T14:37:19.486" v="3"/>
          <ac:spMkLst>
            <pc:docMk/>
            <pc:sldMk cId="369122191" sldId="958"/>
            <ac:spMk id="161" creationId="{98FDD699-6B59-F967-EB96-1EFAA687BA59}"/>
          </ac:spMkLst>
        </pc:spChg>
        <pc:spChg chg="mod">
          <ac:chgData name="Olessia Smotrova" userId="a8d6da50-e254-43db-a743-03e22166bebd" providerId="ADAL" clId="{9059FCB4-B56D-410F-86EF-E5049D14BB94}" dt="2025-01-08T14:37:19.486" v="3"/>
          <ac:spMkLst>
            <pc:docMk/>
            <pc:sldMk cId="369122191" sldId="958"/>
            <ac:spMk id="162" creationId="{1EBE47E8-953D-24DA-6400-AAAB609C9FE0}"/>
          </ac:spMkLst>
        </pc:spChg>
        <pc:spChg chg="mod">
          <ac:chgData name="Olessia Smotrova" userId="a8d6da50-e254-43db-a743-03e22166bebd" providerId="ADAL" clId="{9059FCB4-B56D-410F-86EF-E5049D14BB94}" dt="2025-01-08T14:37:19.486" v="3"/>
          <ac:spMkLst>
            <pc:docMk/>
            <pc:sldMk cId="369122191" sldId="958"/>
            <ac:spMk id="163" creationId="{ED8DABC3-81B8-97D6-CAFF-14D5EEA02D90}"/>
          </ac:spMkLst>
        </pc:spChg>
        <pc:spChg chg="mod">
          <ac:chgData name="Olessia Smotrova" userId="a8d6da50-e254-43db-a743-03e22166bebd" providerId="ADAL" clId="{9059FCB4-B56D-410F-86EF-E5049D14BB94}" dt="2025-01-08T14:37:19.486" v="3"/>
          <ac:spMkLst>
            <pc:docMk/>
            <pc:sldMk cId="369122191" sldId="958"/>
            <ac:spMk id="165" creationId="{219803F4-1169-416C-9D60-9795CB675E2A}"/>
          </ac:spMkLst>
        </pc:spChg>
        <pc:spChg chg="mod">
          <ac:chgData name="Olessia Smotrova" userId="a8d6da50-e254-43db-a743-03e22166bebd" providerId="ADAL" clId="{9059FCB4-B56D-410F-86EF-E5049D14BB94}" dt="2025-01-08T14:37:19.486" v="3"/>
          <ac:spMkLst>
            <pc:docMk/>
            <pc:sldMk cId="369122191" sldId="958"/>
            <ac:spMk id="166" creationId="{A29E83F8-AB42-D05E-CC26-1E1F2B94CC4C}"/>
          </ac:spMkLst>
        </pc:spChg>
        <pc:spChg chg="mod">
          <ac:chgData name="Olessia Smotrova" userId="a8d6da50-e254-43db-a743-03e22166bebd" providerId="ADAL" clId="{9059FCB4-B56D-410F-86EF-E5049D14BB94}" dt="2025-01-08T14:37:19.486" v="3"/>
          <ac:spMkLst>
            <pc:docMk/>
            <pc:sldMk cId="369122191" sldId="958"/>
            <ac:spMk id="167" creationId="{B757297A-CBCF-CC61-8B21-39876F1D72EE}"/>
          </ac:spMkLst>
        </pc:spChg>
        <pc:spChg chg="mod">
          <ac:chgData name="Olessia Smotrova" userId="a8d6da50-e254-43db-a743-03e22166bebd" providerId="ADAL" clId="{9059FCB4-B56D-410F-86EF-E5049D14BB94}" dt="2025-01-08T14:37:19.486" v="3"/>
          <ac:spMkLst>
            <pc:docMk/>
            <pc:sldMk cId="369122191" sldId="958"/>
            <ac:spMk id="169" creationId="{B78E9AF4-AEAA-A652-3801-F1327FC780D4}"/>
          </ac:spMkLst>
        </pc:spChg>
        <pc:spChg chg="mod">
          <ac:chgData name="Olessia Smotrova" userId="a8d6da50-e254-43db-a743-03e22166bebd" providerId="ADAL" clId="{9059FCB4-B56D-410F-86EF-E5049D14BB94}" dt="2025-01-08T14:37:19.486" v="3"/>
          <ac:spMkLst>
            <pc:docMk/>
            <pc:sldMk cId="369122191" sldId="958"/>
            <ac:spMk id="170" creationId="{27C4C2ED-37D4-B2EB-B745-5AE257A76D6B}"/>
          </ac:spMkLst>
        </pc:spChg>
        <pc:spChg chg="mod">
          <ac:chgData name="Olessia Smotrova" userId="a8d6da50-e254-43db-a743-03e22166bebd" providerId="ADAL" clId="{9059FCB4-B56D-410F-86EF-E5049D14BB94}" dt="2025-01-08T14:37:19.486" v="3"/>
          <ac:spMkLst>
            <pc:docMk/>
            <pc:sldMk cId="369122191" sldId="958"/>
            <ac:spMk id="171" creationId="{AB28768F-0719-2DD3-4211-651BDDC12070}"/>
          </ac:spMkLst>
        </pc:spChg>
        <pc:spChg chg="mod">
          <ac:chgData name="Olessia Smotrova" userId="a8d6da50-e254-43db-a743-03e22166bebd" providerId="ADAL" clId="{9059FCB4-B56D-410F-86EF-E5049D14BB94}" dt="2025-01-08T14:37:19.486" v="3"/>
          <ac:spMkLst>
            <pc:docMk/>
            <pc:sldMk cId="369122191" sldId="958"/>
            <ac:spMk id="172" creationId="{E39C659B-910C-0309-4483-4A05C5FE959A}"/>
          </ac:spMkLst>
        </pc:spChg>
        <pc:spChg chg="mod">
          <ac:chgData name="Olessia Smotrova" userId="a8d6da50-e254-43db-a743-03e22166bebd" providerId="ADAL" clId="{9059FCB4-B56D-410F-86EF-E5049D14BB94}" dt="2025-01-08T14:37:19.486" v="3"/>
          <ac:spMkLst>
            <pc:docMk/>
            <pc:sldMk cId="369122191" sldId="958"/>
            <ac:spMk id="173" creationId="{69EF8829-AB7D-9782-FD71-EF11E8AC2A2D}"/>
          </ac:spMkLst>
        </pc:spChg>
        <pc:spChg chg="mod">
          <ac:chgData name="Olessia Smotrova" userId="a8d6da50-e254-43db-a743-03e22166bebd" providerId="ADAL" clId="{9059FCB4-B56D-410F-86EF-E5049D14BB94}" dt="2025-01-08T14:37:19.486" v="3"/>
          <ac:spMkLst>
            <pc:docMk/>
            <pc:sldMk cId="369122191" sldId="958"/>
            <ac:spMk id="174" creationId="{42838192-0F8C-B104-DE56-12CBF95E67F8}"/>
          </ac:spMkLst>
        </pc:spChg>
        <pc:spChg chg="mod">
          <ac:chgData name="Olessia Smotrova" userId="a8d6da50-e254-43db-a743-03e22166bebd" providerId="ADAL" clId="{9059FCB4-B56D-410F-86EF-E5049D14BB94}" dt="2025-01-08T14:37:19.486" v="3"/>
          <ac:spMkLst>
            <pc:docMk/>
            <pc:sldMk cId="369122191" sldId="958"/>
            <ac:spMk id="175" creationId="{884D0952-F8CF-4FE8-E094-C868E7DE0F19}"/>
          </ac:spMkLst>
        </pc:spChg>
        <pc:spChg chg="mod">
          <ac:chgData name="Olessia Smotrova" userId="a8d6da50-e254-43db-a743-03e22166bebd" providerId="ADAL" clId="{9059FCB4-B56D-410F-86EF-E5049D14BB94}" dt="2025-01-08T14:37:19.486" v="3"/>
          <ac:spMkLst>
            <pc:docMk/>
            <pc:sldMk cId="369122191" sldId="958"/>
            <ac:spMk id="176" creationId="{DAC3B170-1207-A658-BADF-6F47E9D896AF}"/>
          </ac:spMkLst>
        </pc:spChg>
        <pc:spChg chg="mod">
          <ac:chgData name="Olessia Smotrova" userId="a8d6da50-e254-43db-a743-03e22166bebd" providerId="ADAL" clId="{9059FCB4-B56D-410F-86EF-E5049D14BB94}" dt="2025-01-08T14:37:19.486" v="3"/>
          <ac:spMkLst>
            <pc:docMk/>
            <pc:sldMk cId="369122191" sldId="958"/>
            <ac:spMk id="177" creationId="{2EF153DF-60A1-288B-C44C-B411777ADCE3}"/>
          </ac:spMkLst>
        </pc:spChg>
        <pc:spChg chg="add mod">
          <ac:chgData name="Olessia Smotrova" userId="a8d6da50-e254-43db-a743-03e22166bebd" providerId="ADAL" clId="{9059FCB4-B56D-410F-86EF-E5049D14BB94}" dt="2025-01-08T14:37:19.486" v="3"/>
          <ac:spMkLst>
            <pc:docMk/>
            <pc:sldMk cId="369122191" sldId="958"/>
            <ac:spMk id="178" creationId="{4BFE580E-2188-CDE4-9A3E-E763A31FBB59}"/>
          </ac:spMkLst>
        </pc:spChg>
        <pc:spChg chg="mod">
          <ac:chgData name="Olessia Smotrova" userId="a8d6da50-e254-43db-a743-03e22166bebd" providerId="ADAL" clId="{9059FCB4-B56D-410F-86EF-E5049D14BB94}" dt="2025-01-08T14:37:19.486" v="3"/>
          <ac:spMkLst>
            <pc:docMk/>
            <pc:sldMk cId="369122191" sldId="958"/>
            <ac:spMk id="180" creationId="{1ED83471-3761-CA01-3CD5-AB860DA80172}"/>
          </ac:spMkLst>
        </pc:spChg>
        <pc:spChg chg="mod">
          <ac:chgData name="Olessia Smotrova" userId="a8d6da50-e254-43db-a743-03e22166bebd" providerId="ADAL" clId="{9059FCB4-B56D-410F-86EF-E5049D14BB94}" dt="2025-01-08T14:37:19.486" v="3"/>
          <ac:spMkLst>
            <pc:docMk/>
            <pc:sldMk cId="369122191" sldId="958"/>
            <ac:spMk id="181" creationId="{4D31C848-ED4B-2DF3-0A95-92C817B7AE9C}"/>
          </ac:spMkLst>
        </pc:spChg>
        <pc:spChg chg="mod">
          <ac:chgData name="Olessia Smotrova" userId="a8d6da50-e254-43db-a743-03e22166bebd" providerId="ADAL" clId="{9059FCB4-B56D-410F-86EF-E5049D14BB94}" dt="2025-01-08T14:37:19.486" v="3"/>
          <ac:spMkLst>
            <pc:docMk/>
            <pc:sldMk cId="369122191" sldId="958"/>
            <ac:spMk id="182" creationId="{883318C9-0A26-8084-E8C9-F0F90364D960}"/>
          </ac:spMkLst>
        </pc:spChg>
        <pc:spChg chg="add mod">
          <ac:chgData name="Olessia Smotrova" userId="a8d6da50-e254-43db-a743-03e22166bebd" providerId="ADAL" clId="{9059FCB4-B56D-410F-86EF-E5049D14BB94}" dt="2025-01-08T14:37:19.486" v="3"/>
          <ac:spMkLst>
            <pc:docMk/>
            <pc:sldMk cId="369122191" sldId="958"/>
            <ac:spMk id="183" creationId="{69A12A7D-CCAD-F173-53F2-9B34DEC67502}"/>
          </ac:spMkLst>
        </pc:spChg>
        <pc:spChg chg="mod">
          <ac:chgData name="Olessia Smotrova" userId="a8d6da50-e254-43db-a743-03e22166bebd" providerId="ADAL" clId="{9059FCB4-B56D-410F-86EF-E5049D14BB94}" dt="2025-01-08T14:37:19.486" v="3"/>
          <ac:spMkLst>
            <pc:docMk/>
            <pc:sldMk cId="369122191" sldId="958"/>
            <ac:spMk id="185" creationId="{813753AD-27C4-FCDE-EE3B-DA17FE668BF5}"/>
          </ac:spMkLst>
        </pc:spChg>
        <pc:spChg chg="mod">
          <ac:chgData name="Olessia Smotrova" userId="a8d6da50-e254-43db-a743-03e22166bebd" providerId="ADAL" clId="{9059FCB4-B56D-410F-86EF-E5049D14BB94}" dt="2025-01-08T14:37:19.486" v="3"/>
          <ac:spMkLst>
            <pc:docMk/>
            <pc:sldMk cId="369122191" sldId="958"/>
            <ac:spMk id="186" creationId="{95992D8E-6C0E-34AC-E8F6-6A360871C279}"/>
          </ac:spMkLst>
        </pc:spChg>
        <pc:spChg chg="add mod">
          <ac:chgData name="Olessia Smotrova" userId="a8d6da50-e254-43db-a743-03e22166bebd" providerId="ADAL" clId="{9059FCB4-B56D-410F-86EF-E5049D14BB94}" dt="2025-01-08T14:37:19.486" v="3"/>
          <ac:spMkLst>
            <pc:docMk/>
            <pc:sldMk cId="369122191" sldId="958"/>
            <ac:spMk id="192" creationId="{B7E3ADE3-FC54-94E0-3DB6-F2B43FFE3A43}"/>
          </ac:spMkLst>
        </pc:spChg>
        <pc:spChg chg="mod">
          <ac:chgData name="Olessia Smotrova" userId="a8d6da50-e254-43db-a743-03e22166bebd" providerId="ADAL" clId="{9059FCB4-B56D-410F-86EF-E5049D14BB94}" dt="2025-01-08T14:37:19.486" v="3"/>
          <ac:spMkLst>
            <pc:docMk/>
            <pc:sldMk cId="369122191" sldId="958"/>
            <ac:spMk id="194" creationId="{F85E95DA-72E8-D70A-AB74-9F5D6C711542}"/>
          </ac:spMkLst>
        </pc:spChg>
        <pc:spChg chg="mod">
          <ac:chgData name="Olessia Smotrova" userId="a8d6da50-e254-43db-a743-03e22166bebd" providerId="ADAL" clId="{9059FCB4-B56D-410F-86EF-E5049D14BB94}" dt="2025-01-08T14:37:19.486" v="3"/>
          <ac:spMkLst>
            <pc:docMk/>
            <pc:sldMk cId="369122191" sldId="958"/>
            <ac:spMk id="195" creationId="{F1218D99-4690-5884-370F-F3DE75D48CAD}"/>
          </ac:spMkLst>
        </pc:spChg>
        <pc:spChg chg="mod">
          <ac:chgData name="Olessia Smotrova" userId="a8d6da50-e254-43db-a743-03e22166bebd" providerId="ADAL" clId="{9059FCB4-B56D-410F-86EF-E5049D14BB94}" dt="2025-01-08T14:37:19.486" v="3"/>
          <ac:spMkLst>
            <pc:docMk/>
            <pc:sldMk cId="369122191" sldId="958"/>
            <ac:spMk id="196" creationId="{13A03481-E4D1-BF49-9699-143D38364FEF}"/>
          </ac:spMkLst>
        </pc:spChg>
        <pc:spChg chg="add mod">
          <ac:chgData name="Olessia Smotrova" userId="a8d6da50-e254-43db-a743-03e22166bebd" providerId="ADAL" clId="{9059FCB4-B56D-410F-86EF-E5049D14BB94}" dt="2025-01-08T14:37:19.486" v="3"/>
          <ac:spMkLst>
            <pc:docMk/>
            <pc:sldMk cId="369122191" sldId="958"/>
            <ac:spMk id="197" creationId="{90209BE1-A22E-9A5C-DFFB-0BEC02F90AD8}"/>
          </ac:spMkLst>
        </pc:spChg>
        <pc:spChg chg="add mod">
          <ac:chgData name="Olessia Smotrova" userId="a8d6da50-e254-43db-a743-03e22166bebd" providerId="ADAL" clId="{9059FCB4-B56D-410F-86EF-E5049D14BB94}" dt="2025-01-08T14:37:19.486" v="3"/>
          <ac:spMkLst>
            <pc:docMk/>
            <pc:sldMk cId="369122191" sldId="958"/>
            <ac:spMk id="198" creationId="{8A8F21F0-2804-96AF-859E-BCE776826237}"/>
          </ac:spMkLst>
        </pc:spChg>
        <pc:spChg chg="add mod">
          <ac:chgData name="Olessia Smotrova" userId="a8d6da50-e254-43db-a743-03e22166bebd" providerId="ADAL" clId="{9059FCB4-B56D-410F-86EF-E5049D14BB94}" dt="2025-01-08T14:37:19.486" v="3"/>
          <ac:spMkLst>
            <pc:docMk/>
            <pc:sldMk cId="369122191" sldId="958"/>
            <ac:spMk id="199" creationId="{262231FF-EC5D-B672-23AB-250E0FA5C763}"/>
          </ac:spMkLst>
        </pc:spChg>
        <pc:spChg chg="add mod">
          <ac:chgData name="Olessia Smotrova" userId="a8d6da50-e254-43db-a743-03e22166bebd" providerId="ADAL" clId="{9059FCB4-B56D-410F-86EF-E5049D14BB94}" dt="2025-01-08T14:37:19.486" v="3"/>
          <ac:spMkLst>
            <pc:docMk/>
            <pc:sldMk cId="369122191" sldId="958"/>
            <ac:spMk id="200" creationId="{0A3DEC3A-26A6-2E26-9550-D6587F56C5F5}"/>
          </ac:spMkLst>
        </pc:spChg>
        <pc:spChg chg="add mod">
          <ac:chgData name="Olessia Smotrova" userId="a8d6da50-e254-43db-a743-03e22166bebd" providerId="ADAL" clId="{9059FCB4-B56D-410F-86EF-E5049D14BB94}" dt="2025-01-08T14:37:19.486" v="3"/>
          <ac:spMkLst>
            <pc:docMk/>
            <pc:sldMk cId="369122191" sldId="958"/>
            <ac:spMk id="201" creationId="{D86B38E6-BF1D-535E-A7EA-99E5FAB4C9D4}"/>
          </ac:spMkLst>
        </pc:spChg>
        <pc:spChg chg="mod">
          <ac:chgData name="Olessia Smotrova" userId="a8d6da50-e254-43db-a743-03e22166bebd" providerId="ADAL" clId="{9059FCB4-B56D-410F-86EF-E5049D14BB94}" dt="2025-01-08T14:37:19.486" v="3"/>
          <ac:spMkLst>
            <pc:docMk/>
            <pc:sldMk cId="369122191" sldId="958"/>
            <ac:spMk id="203" creationId="{07D9C04B-F436-93A2-2167-A1FE5F1E9DF0}"/>
          </ac:spMkLst>
        </pc:spChg>
        <pc:spChg chg="mod">
          <ac:chgData name="Olessia Smotrova" userId="a8d6da50-e254-43db-a743-03e22166bebd" providerId="ADAL" clId="{9059FCB4-B56D-410F-86EF-E5049D14BB94}" dt="2025-01-08T14:37:19.486" v="3"/>
          <ac:spMkLst>
            <pc:docMk/>
            <pc:sldMk cId="369122191" sldId="958"/>
            <ac:spMk id="204" creationId="{62263114-93D5-CD71-F777-0458E5BD5317}"/>
          </ac:spMkLst>
        </pc:spChg>
        <pc:spChg chg="mod">
          <ac:chgData name="Olessia Smotrova" userId="a8d6da50-e254-43db-a743-03e22166bebd" providerId="ADAL" clId="{9059FCB4-B56D-410F-86EF-E5049D14BB94}" dt="2025-01-08T14:37:19.486" v="3"/>
          <ac:spMkLst>
            <pc:docMk/>
            <pc:sldMk cId="369122191" sldId="958"/>
            <ac:spMk id="205" creationId="{6FC46CC4-976F-755F-1D73-ADE099108400}"/>
          </ac:spMkLst>
        </pc:spChg>
        <pc:spChg chg="mod">
          <ac:chgData name="Olessia Smotrova" userId="a8d6da50-e254-43db-a743-03e22166bebd" providerId="ADAL" clId="{9059FCB4-B56D-410F-86EF-E5049D14BB94}" dt="2025-01-08T14:37:19.486" v="3"/>
          <ac:spMkLst>
            <pc:docMk/>
            <pc:sldMk cId="369122191" sldId="958"/>
            <ac:spMk id="206" creationId="{A736B2CF-57D3-EF6A-AFDE-65F0D7735239}"/>
          </ac:spMkLst>
        </pc:spChg>
        <pc:spChg chg="mod">
          <ac:chgData name="Olessia Smotrova" userId="a8d6da50-e254-43db-a743-03e22166bebd" providerId="ADAL" clId="{9059FCB4-B56D-410F-86EF-E5049D14BB94}" dt="2025-01-08T14:37:19.486" v="3"/>
          <ac:spMkLst>
            <pc:docMk/>
            <pc:sldMk cId="369122191" sldId="958"/>
            <ac:spMk id="207" creationId="{94081156-CB25-57B3-AFB4-E77284C46344}"/>
          </ac:spMkLst>
        </pc:spChg>
        <pc:spChg chg="mod">
          <ac:chgData name="Olessia Smotrova" userId="a8d6da50-e254-43db-a743-03e22166bebd" providerId="ADAL" clId="{9059FCB4-B56D-410F-86EF-E5049D14BB94}" dt="2025-01-08T14:37:19.486" v="3"/>
          <ac:spMkLst>
            <pc:docMk/>
            <pc:sldMk cId="369122191" sldId="958"/>
            <ac:spMk id="208" creationId="{E25C75C6-FEBB-D100-9A35-DF5438FBB7B7}"/>
          </ac:spMkLst>
        </pc:spChg>
        <pc:spChg chg="mod">
          <ac:chgData name="Olessia Smotrova" userId="a8d6da50-e254-43db-a743-03e22166bebd" providerId="ADAL" clId="{9059FCB4-B56D-410F-86EF-E5049D14BB94}" dt="2025-01-08T14:37:19.486" v="3"/>
          <ac:spMkLst>
            <pc:docMk/>
            <pc:sldMk cId="369122191" sldId="958"/>
            <ac:spMk id="209" creationId="{FB3FC2BE-E7CE-84A7-0230-9451CDD6810B}"/>
          </ac:spMkLst>
        </pc:spChg>
        <pc:grpChg chg="del">
          <ac:chgData name="Olessia Smotrova" userId="a8d6da50-e254-43db-a743-03e22166bebd" providerId="ADAL" clId="{9059FCB4-B56D-410F-86EF-E5049D14BB94}" dt="2025-01-08T14:36:51.661" v="0" actId="478"/>
          <ac:grpSpMkLst>
            <pc:docMk/>
            <pc:sldMk cId="369122191" sldId="958"/>
            <ac:grpSpMk id="12" creationId="{9EF28CD8-B923-C2F2-A52D-1F0564FD3CE6}"/>
          </ac:grpSpMkLst>
        </pc:grpChg>
        <pc:grpChg chg="add mod">
          <ac:chgData name="Olessia Smotrova" userId="a8d6da50-e254-43db-a743-03e22166bebd" providerId="ADAL" clId="{9059FCB4-B56D-410F-86EF-E5049D14BB94}" dt="2025-01-08T14:36:52.952" v="1"/>
          <ac:grpSpMkLst>
            <pc:docMk/>
            <pc:sldMk cId="369122191" sldId="958"/>
            <ac:grpSpMk id="15" creationId="{6989AE2B-F279-1910-9190-04CF6A5A049B}"/>
          </ac:grpSpMkLst>
        </pc:grpChg>
        <pc:grpChg chg="del">
          <ac:chgData name="Olessia Smotrova" userId="a8d6da50-e254-43db-a743-03e22166bebd" providerId="ADAL" clId="{9059FCB4-B56D-410F-86EF-E5049D14BB94}" dt="2025-01-08T14:36:51.661" v="0" actId="478"/>
          <ac:grpSpMkLst>
            <pc:docMk/>
            <pc:sldMk cId="369122191" sldId="958"/>
            <ac:grpSpMk id="31" creationId="{33C1EA04-BBCA-1BC6-7F36-0FD3D4EACE81}"/>
          </ac:grpSpMkLst>
        </pc:grpChg>
        <pc:grpChg chg="del">
          <ac:chgData name="Olessia Smotrova" userId="a8d6da50-e254-43db-a743-03e22166bebd" providerId="ADAL" clId="{9059FCB4-B56D-410F-86EF-E5049D14BB94}" dt="2025-01-08T14:36:51.661" v="0" actId="478"/>
          <ac:grpSpMkLst>
            <pc:docMk/>
            <pc:sldMk cId="369122191" sldId="958"/>
            <ac:grpSpMk id="32" creationId="{DEB22094-1800-D2BB-CC77-DACC2AFD16CD}"/>
          </ac:grpSpMkLst>
        </pc:grpChg>
        <pc:grpChg chg="del">
          <ac:chgData name="Olessia Smotrova" userId="a8d6da50-e254-43db-a743-03e22166bebd" providerId="ADAL" clId="{9059FCB4-B56D-410F-86EF-E5049D14BB94}" dt="2025-01-08T14:36:51.661" v="0" actId="478"/>
          <ac:grpSpMkLst>
            <pc:docMk/>
            <pc:sldMk cId="369122191" sldId="958"/>
            <ac:grpSpMk id="36" creationId="{E01675A1-44B9-6D8B-E982-C28D4A733D04}"/>
          </ac:grpSpMkLst>
        </pc:grpChg>
        <pc:grpChg chg="del">
          <ac:chgData name="Olessia Smotrova" userId="a8d6da50-e254-43db-a743-03e22166bebd" providerId="ADAL" clId="{9059FCB4-B56D-410F-86EF-E5049D14BB94}" dt="2025-01-08T14:36:51.661" v="0" actId="478"/>
          <ac:grpSpMkLst>
            <pc:docMk/>
            <pc:sldMk cId="369122191" sldId="958"/>
            <ac:grpSpMk id="40" creationId="{F9A2612C-F488-18E6-6CF6-AA1907350848}"/>
          </ac:grpSpMkLst>
        </pc:grpChg>
        <pc:grpChg chg="del">
          <ac:chgData name="Olessia Smotrova" userId="a8d6da50-e254-43db-a743-03e22166bebd" providerId="ADAL" clId="{9059FCB4-B56D-410F-86EF-E5049D14BB94}" dt="2025-01-08T14:36:51.661" v="0" actId="478"/>
          <ac:grpSpMkLst>
            <pc:docMk/>
            <pc:sldMk cId="369122191" sldId="958"/>
            <ac:grpSpMk id="52" creationId="{71A96A2B-CDD5-AB8F-FF91-922EB35DE86E}"/>
          </ac:grpSpMkLst>
        </pc:grpChg>
        <pc:grpChg chg="add mod">
          <ac:chgData name="Olessia Smotrova" userId="a8d6da50-e254-43db-a743-03e22166bebd" providerId="ADAL" clId="{9059FCB4-B56D-410F-86EF-E5049D14BB94}" dt="2025-01-08T14:36:52.952" v="1"/>
          <ac:grpSpMkLst>
            <pc:docMk/>
            <pc:sldMk cId="369122191" sldId="958"/>
            <ac:grpSpMk id="61" creationId="{1D8A03DE-2CC6-BB06-33F7-E3C9EC00A7C0}"/>
          </ac:grpSpMkLst>
        </pc:grpChg>
        <pc:grpChg chg="del">
          <ac:chgData name="Olessia Smotrova" userId="a8d6da50-e254-43db-a743-03e22166bebd" providerId="ADAL" clId="{9059FCB4-B56D-410F-86EF-E5049D14BB94}" dt="2025-01-08T14:36:51.661" v="0" actId="478"/>
          <ac:grpSpMkLst>
            <pc:docMk/>
            <pc:sldMk cId="369122191" sldId="958"/>
            <ac:grpSpMk id="63" creationId="{7F59939C-9812-C441-1ADB-EABD53EFA254}"/>
          </ac:grpSpMkLst>
        </pc:grpChg>
        <pc:grpChg chg="add mod">
          <ac:chgData name="Olessia Smotrova" userId="a8d6da50-e254-43db-a743-03e22166bebd" providerId="ADAL" clId="{9059FCB4-B56D-410F-86EF-E5049D14BB94}" dt="2025-01-08T14:36:52.952" v="1"/>
          <ac:grpSpMkLst>
            <pc:docMk/>
            <pc:sldMk cId="369122191" sldId="958"/>
            <ac:grpSpMk id="68" creationId="{D2BBE84F-9F00-DA0B-3D93-58F406B1CD6D}"/>
          </ac:grpSpMkLst>
        </pc:grpChg>
        <pc:grpChg chg="add mod">
          <ac:chgData name="Olessia Smotrova" userId="a8d6da50-e254-43db-a743-03e22166bebd" providerId="ADAL" clId="{9059FCB4-B56D-410F-86EF-E5049D14BB94}" dt="2025-01-08T14:36:52.952" v="1"/>
          <ac:grpSpMkLst>
            <pc:docMk/>
            <pc:sldMk cId="369122191" sldId="958"/>
            <ac:grpSpMk id="72" creationId="{A3FE74E1-3643-9B8D-86D0-1EB8F6655D41}"/>
          </ac:grpSpMkLst>
        </pc:grpChg>
        <pc:grpChg chg="add mod">
          <ac:chgData name="Olessia Smotrova" userId="a8d6da50-e254-43db-a743-03e22166bebd" providerId="ADAL" clId="{9059FCB4-B56D-410F-86EF-E5049D14BB94}" dt="2025-01-08T14:36:52.952" v="1"/>
          <ac:grpSpMkLst>
            <pc:docMk/>
            <pc:sldMk cId="369122191" sldId="958"/>
            <ac:grpSpMk id="79" creationId="{2608A411-F28F-1992-92CE-143F70BC2E20}"/>
          </ac:grpSpMkLst>
        </pc:grpChg>
        <pc:grpChg chg="del">
          <ac:chgData name="Olessia Smotrova" userId="a8d6da50-e254-43db-a743-03e22166bebd" providerId="ADAL" clId="{9059FCB4-B56D-410F-86EF-E5049D14BB94}" dt="2025-01-08T14:36:51.661" v="0" actId="478"/>
          <ac:grpSpMkLst>
            <pc:docMk/>
            <pc:sldMk cId="369122191" sldId="958"/>
            <ac:grpSpMk id="90" creationId="{5D101F91-9F1C-C16E-B44C-55F22F98B745}"/>
          </ac:grpSpMkLst>
        </pc:grpChg>
        <pc:grpChg chg="add mod">
          <ac:chgData name="Olessia Smotrova" userId="a8d6da50-e254-43db-a743-03e22166bebd" providerId="ADAL" clId="{9059FCB4-B56D-410F-86EF-E5049D14BB94}" dt="2025-01-08T14:36:52.952" v="1"/>
          <ac:grpSpMkLst>
            <pc:docMk/>
            <pc:sldMk cId="369122191" sldId="958"/>
            <ac:grpSpMk id="99" creationId="{B13265A0-DEFA-A3C8-76AB-7A93E82AA426}"/>
          </ac:grpSpMkLst>
        </pc:grpChg>
        <pc:grpChg chg="add mod">
          <ac:chgData name="Olessia Smotrova" userId="a8d6da50-e254-43db-a743-03e22166bebd" providerId="ADAL" clId="{9059FCB4-B56D-410F-86EF-E5049D14BB94}" dt="2025-01-08T14:36:52.952" v="1"/>
          <ac:grpSpMkLst>
            <pc:docMk/>
            <pc:sldMk cId="369122191" sldId="958"/>
            <ac:grpSpMk id="104" creationId="{C5D0EB99-125D-48EB-B72C-52DE3F08F83A}"/>
          </ac:grpSpMkLst>
        </pc:grpChg>
        <pc:grpChg chg="del">
          <ac:chgData name="Olessia Smotrova" userId="a8d6da50-e254-43db-a743-03e22166bebd" providerId="ADAL" clId="{9059FCB4-B56D-410F-86EF-E5049D14BB94}" dt="2025-01-08T14:36:51.661" v="0" actId="478"/>
          <ac:grpSpMkLst>
            <pc:docMk/>
            <pc:sldMk cId="369122191" sldId="958"/>
            <ac:grpSpMk id="109" creationId="{B5ED93A3-52CE-74EA-58EF-3AF5548CC71C}"/>
          </ac:grpSpMkLst>
        </pc:grpChg>
        <pc:grpChg chg="add mod">
          <ac:chgData name="Olessia Smotrova" userId="a8d6da50-e254-43db-a743-03e22166bebd" providerId="ADAL" clId="{9059FCB4-B56D-410F-86EF-E5049D14BB94}" dt="2025-01-08T14:36:52.952" v="1"/>
          <ac:grpSpMkLst>
            <pc:docMk/>
            <pc:sldMk cId="369122191" sldId="958"/>
            <ac:grpSpMk id="124" creationId="{ED850C26-1755-FC39-2B3A-44DDA57A3982}"/>
          </ac:grpSpMkLst>
        </pc:grpChg>
        <pc:grpChg chg="add mod">
          <ac:chgData name="Olessia Smotrova" userId="a8d6da50-e254-43db-a743-03e22166bebd" providerId="ADAL" clId="{9059FCB4-B56D-410F-86EF-E5049D14BB94}" dt="2025-01-08T14:36:52.952" v="1"/>
          <ac:grpSpMkLst>
            <pc:docMk/>
            <pc:sldMk cId="369122191" sldId="958"/>
            <ac:grpSpMk id="133" creationId="{E0CB909B-2085-F8DC-AEA7-1696773A01C8}"/>
          </ac:grpSpMkLst>
        </pc:grpChg>
        <pc:grpChg chg="add mod">
          <ac:chgData name="Olessia Smotrova" userId="a8d6da50-e254-43db-a743-03e22166bebd" providerId="ADAL" clId="{9059FCB4-B56D-410F-86EF-E5049D14BB94}" dt="2025-01-08T14:37:19.486" v="3"/>
          <ac:grpSpMkLst>
            <pc:docMk/>
            <pc:sldMk cId="369122191" sldId="958"/>
            <ac:grpSpMk id="145" creationId="{ACF47A81-C788-F858-145A-AF563675C0EC}"/>
          </ac:grpSpMkLst>
        </pc:grpChg>
        <pc:grpChg chg="add mod">
          <ac:chgData name="Olessia Smotrova" userId="a8d6da50-e254-43db-a743-03e22166bebd" providerId="ADAL" clId="{9059FCB4-B56D-410F-86EF-E5049D14BB94}" dt="2025-01-08T14:37:19.486" v="3"/>
          <ac:grpSpMkLst>
            <pc:docMk/>
            <pc:sldMk cId="369122191" sldId="958"/>
            <ac:grpSpMk id="156" creationId="{D80B009E-0FFF-9288-AE0A-C30AAABEBFD8}"/>
          </ac:grpSpMkLst>
        </pc:grpChg>
        <pc:grpChg chg="add mod">
          <ac:chgData name="Olessia Smotrova" userId="a8d6da50-e254-43db-a743-03e22166bebd" providerId="ADAL" clId="{9059FCB4-B56D-410F-86EF-E5049D14BB94}" dt="2025-01-08T14:37:19.486" v="3"/>
          <ac:grpSpMkLst>
            <pc:docMk/>
            <pc:sldMk cId="369122191" sldId="958"/>
            <ac:grpSpMk id="160" creationId="{DF24DD4F-CEDC-41DD-13B8-BAE6E6C9E1C1}"/>
          </ac:grpSpMkLst>
        </pc:grpChg>
        <pc:grpChg chg="add mod">
          <ac:chgData name="Olessia Smotrova" userId="a8d6da50-e254-43db-a743-03e22166bebd" providerId="ADAL" clId="{9059FCB4-B56D-410F-86EF-E5049D14BB94}" dt="2025-01-08T14:37:19.486" v="3"/>
          <ac:grpSpMkLst>
            <pc:docMk/>
            <pc:sldMk cId="369122191" sldId="958"/>
            <ac:grpSpMk id="164" creationId="{8EF1D96F-A1DF-6F48-2B77-D3E91975220D}"/>
          </ac:grpSpMkLst>
        </pc:grpChg>
        <pc:grpChg chg="add mod">
          <ac:chgData name="Olessia Smotrova" userId="a8d6da50-e254-43db-a743-03e22166bebd" providerId="ADAL" clId="{9059FCB4-B56D-410F-86EF-E5049D14BB94}" dt="2025-01-08T14:37:19.486" v="3"/>
          <ac:grpSpMkLst>
            <pc:docMk/>
            <pc:sldMk cId="369122191" sldId="958"/>
            <ac:grpSpMk id="168" creationId="{8B7CED2C-8433-A8A9-B741-048609FADBB0}"/>
          </ac:grpSpMkLst>
        </pc:grpChg>
        <pc:grpChg chg="add mod">
          <ac:chgData name="Olessia Smotrova" userId="a8d6da50-e254-43db-a743-03e22166bebd" providerId="ADAL" clId="{9059FCB4-B56D-410F-86EF-E5049D14BB94}" dt="2025-01-08T14:37:19.486" v="3"/>
          <ac:grpSpMkLst>
            <pc:docMk/>
            <pc:sldMk cId="369122191" sldId="958"/>
            <ac:grpSpMk id="179" creationId="{1BC71C26-6178-07DA-2C29-B88868F05416}"/>
          </ac:grpSpMkLst>
        </pc:grpChg>
        <pc:grpChg chg="add mod">
          <ac:chgData name="Olessia Smotrova" userId="a8d6da50-e254-43db-a743-03e22166bebd" providerId="ADAL" clId="{9059FCB4-B56D-410F-86EF-E5049D14BB94}" dt="2025-01-08T14:37:19.486" v="3"/>
          <ac:grpSpMkLst>
            <pc:docMk/>
            <pc:sldMk cId="369122191" sldId="958"/>
            <ac:grpSpMk id="184" creationId="{1C73BF8F-5D6C-ACDA-C032-CD554BBFB198}"/>
          </ac:grpSpMkLst>
        </pc:grpChg>
        <pc:grpChg chg="add mod">
          <ac:chgData name="Olessia Smotrova" userId="a8d6da50-e254-43db-a743-03e22166bebd" providerId="ADAL" clId="{9059FCB4-B56D-410F-86EF-E5049D14BB94}" dt="2025-01-08T14:37:19.486" v="3"/>
          <ac:grpSpMkLst>
            <pc:docMk/>
            <pc:sldMk cId="369122191" sldId="958"/>
            <ac:grpSpMk id="193" creationId="{90E8075B-F77D-3840-B6B4-18A547D133A9}"/>
          </ac:grpSpMkLst>
        </pc:grpChg>
        <pc:grpChg chg="add mod">
          <ac:chgData name="Olessia Smotrova" userId="a8d6da50-e254-43db-a743-03e22166bebd" providerId="ADAL" clId="{9059FCB4-B56D-410F-86EF-E5049D14BB94}" dt="2025-01-08T14:37:19.486" v="3"/>
          <ac:grpSpMkLst>
            <pc:docMk/>
            <pc:sldMk cId="369122191" sldId="958"/>
            <ac:grpSpMk id="202" creationId="{AD2D0122-D463-F6E6-93CB-1A2A496AAEE2}"/>
          </ac:grpSpMkLst>
        </pc:grpChg>
        <pc:picChg chg="add mod">
          <ac:chgData name="Olessia Smotrova" userId="a8d6da50-e254-43db-a743-03e22166bebd" providerId="ADAL" clId="{9059FCB4-B56D-410F-86EF-E5049D14BB94}" dt="2025-01-08T14:36:52.952" v="1"/>
          <ac:picMkLst>
            <pc:docMk/>
            <pc:sldMk cId="369122191" sldId="958"/>
            <ac:picMk id="3" creationId="{1E874B01-CE25-8A8C-4533-157B17B1FDE4}"/>
          </ac:picMkLst>
        </pc:picChg>
        <pc:picChg chg="add mod">
          <ac:chgData name="Olessia Smotrova" userId="a8d6da50-e254-43db-a743-03e22166bebd" providerId="ADAL" clId="{9059FCB4-B56D-410F-86EF-E5049D14BB94}" dt="2025-01-08T14:36:52.952" v="1"/>
          <ac:picMkLst>
            <pc:docMk/>
            <pc:sldMk cId="369122191" sldId="958"/>
            <ac:picMk id="5" creationId="{90AD41B9-1D00-0FEE-E868-ED5E2072F289}"/>
          </ac:picMkLst>
        </pc:picChg>
        <pc:picChg chg="del">
          <ac:chgData name="Olessia Smotrova" userId="a8d6da50-e254-43db-a743-03e22166bebd" providerId="ADAL" clId="{9059FCB4-B56D-410F-86EF-E5049D14BB94}" dt="2025-01-08T14:36:51.661" v="0" actId="478"/>
          <ac:picMkLst>
            <pc:docMk/>
            <pc:sldMk cId="369122191" sldId="958"/>
            <ac:picMk id="6" creationId="{40003193-A666-27F3-6E72-BF8E7B3AB37A}"/>
          </ac:picMkLst>
        </pc:picChg>
        <pc:picChg chg="del">
          <ac:chgData name="Olessia Smotrova" userId="a8d6da50-e254-43db-a743-03e22166bebd" providerId="ADAL" clId="{9059FCB4-B56D-410F-86EF-E5049D14BB94}" dt="2025-01-08T14:36:51.661" v="0" actId="478"/>
          <ac:picMkLst>
            <pc:docMk/>
            <pc:sldMk cId="369122191" sldId="958"/>
            <ac:picMk id="8" creationId="{7E31B169-030D-855D-582C-7EDEFC2CC491}"/>
          </ac:picMkLst>
        </pc:picChg>
        <pc:picChg chg="del">
          <ac:chgData name="Olessia Smotrova" userId="a8d6da50-e254-43db-a743-03e22166bebd" providerId="ADAL" clId="{9059FCB4-B56D-410F-86EF-E5049D14BB94}" dt="2025-01-08T14:36:51.661" v="0" actId="478"/>
          <ac:picMkLst>
            <pc:docMk/>
            <pc:sldMk cId="369122191" sldId="958"/>
            <ac:picMk id="17" creationId="{E8AF92C3-3943-D8BA-EB04-6A0C48658C05}"/>
          </ac:picMkLst>
        </pc:picChg>
        <pc:picChg chg="add mod">
          <ac:chgData name="Olessia Smotrova" userId="a8d6da50-e254-43db-a743-03e22166bebd" providerId="ADAL" clId="{9059FCB4-B56D-410F-86EF-E5049D14BB94}" dt="2025-01-08T14:36:52.952" v="1"/>
          <ac:picMkLst>
            <pc:docMk/>
            <pc:sldMk cId="369122191" sldId="958"/>
            <ac:picMk id="24" creationId="{E882D3AD-9706-E3A6-9FC1-EFAD2C5EF1B7}"/>
          </ac:picMkLst>
        </pc:picChg>
        <pc:picChg chg="add mod">
          <ac:chgData name="Olessia Smotrova" userId="a8d6da50-e254-43db-a743-03e22166bebd" providerId="ADAL" clId="{9059FCB4-B56D-410F-86EF-E5049D14BB94}" dt="2025-01-08T14:37:19.486" v="3"/>
          <ac:picMkLst>
            <pc:docMk/>
            <pc:sldMk cId="369122191" sldId="958"/>
            <ac:picMk id="141" creationId="{9F421653-0F42-BCD0-DD40-31F04B371622}"/>
          </ac:picMkLst>
        </pc:picChg>
        <pc:picChg chg="add mod">
          <ac:chgData name="Olessia Smotrova" userId="a8d6da50-e254-43db-a743-03e22166bebd" providerId="ADAL" clId="{9059FCB4-B56D-410F-86EF-E5049D14BB94}" dt="2025-01-08T14:37:19.486" v="3"/>
          <ac:picMkLst>
            <pc:docMk/>
            <pc:sldMk cId="369122191" sldId="958"/>
            <ac:picMk id="142" creationId="{1D834F03-70D2-F831-149A-57B33D3C8EC4}"/>
          </ac:picMkLst>
        </pc:picChg>
        <pc:picChg chg="add mod">
          <ac:chgData name="Olessia Smotrova" userId="a8d6da50-e254-43db-a743-03e22166bebd" providerId="ADAL" clId="{9059FCB4-B56D-410F-86EF-E5049D14BB94}" dt="2025-01-08T14:37:19.486" v="3"/>
          <ac:picMkLst>
            <pc:docMk/>
            <pc:sldMk cId="369122191" sldId="958"/>
            <ac:picMk id="149" creationId="{36D71E77-E65D-1ACB-D414-CECC52A08EB9}"/>
          </ac:picMkLst>
        </pc:picChg>
        <pc:cxnChg chg="del">
          <ac:chgData name="Olessia Smotrova" userId="a8d6da50-e254-43db-a743-03e22166bebd" providerId="ADAL" clId="{9059FCB4-B56D-410F-86EF-E5049D14BB94}" dt="2025-01-08T14:36:51.661" v="0" actId="478"/>
          <ac:cxnSpMkLst>
            <pc:docMk/>
            <pc:sldMk cId="369122191" sldId="958"/>
            <ac:cxnSpMk id="74" creationId="{481F7B9B-7BC7-5BB4-821A-D3E91EC30561}"/>
          </ac:cxnSpMkLst>
        </pc:cxnChg>
        <pc:cxnChg chg="del">
          <ac:chgData name="Olessia Smotrova" userId="a8d6da50-e254-43db-a743-03e22166bebd" providerId="ADAL" clId="{9059FCB4-B56D-410F-86EF-E5049D14BB94}" dt="2025-01-08T14:36:51.661" v="0" actId="478"/>
          <ac:cxnSpMkLst>
            <pc:docMk/>
            <pc:sldMk cId="369122191" sldId="958"/>
            <ac:cxnSpMk id="76" creationId="{8EA18BC7-CB8F-536F-5E7F-EDB1F457809D}"/>
          </ac:cxnSpMkLst>
        </pc:cxnChg>
        <pc:cxnChg chg="del">
          <ac:chgData name="Olessia Smotrova" userId="a8d6da50-e254-43db-a743-03e22166bebd" providerId="ADAL" clId="{9059FCB4-B56D-410F-86EF-E5049D14BB94}" dt="2025-01-08T14:36:51.661" v="0" actId="478"/>
          <ac:cxnSpMkLst>
            <pc:docMk/>
            <pc:sldMk cId="369122191" sldId="958"/>
            <ac:cxnSpMk id="78" creationId="{B6413465-2494-2ADF-E9F7-0EBA26168D61}"/>
          </ac:cxnSpMkLst>
        </pc:cxnChg>
        <pc:cxnChg chg="del">
          <ac:chgData name="Olessia Smotrova" userId="a8d6da50-e254-43db-a743-03e22166bebd" providerId="ADAL" clId="{9059FCB4-B56D-410F-86EF-E5049D14BB94}" dt="2025-01-08T14:36:51.661" v="0" actId="478"/>
          <ac:cxnSpMkLst>
            <pc:docMk/>
            <pc:sldMk cId="369122191" sldId="958"/>
            <ac:cxnSpMk id="80" creationId="{22A21720-2ED1-F6AD-3233-1682E143CDBA}"/>
          </ac:cxnSpMkLst>
        </pc:cxnChg>
        <pc:cxnChg chg="del">
          <ac:chgData name="Olessia Smotrova" userId="a8d6da50-e254-43db-a743-03e22166bebd" providerId="ADAL" clId="{9059FCB4-B56D-410F-86EF-E5049D14BB94}" dt="2025-01-08T14:36:51.661" v="0" actId="478"/>
          <ac:cxnSpMkLst>
            <pc:docMk/>
            <pc:sldMk cId="369122191" sldId="958"/>
            <ac:cxnSpMk id="81" creationId="{1AA5C5E3-344E-F5EB-E994-FBAFDCDAE6FB}"/>
          </ac:cxnSpMkLst>
        </pc:cxnChg>
        <pc:cxnChg chg="add mod">
          <ac:chgData name="Olessia Smotrova" userId="a8d6da50-e254-43db-a743-03e22166bebd" providerId="ADAL" clId="{9059FCB4-B56D-410F-86EF-E5049D14BB94}" dt="2025-01-08T14:36:52.952" v="1"/>
          <ac:cxnSpMkLst>
            <pc:docMk/>
            <pc:sldMk cId="369122191" sldId="958"/>
            <ac:cxnSpMk id="118" creationId="{E91F56BB-EB91-43A1-BCF7-83FCFF2AF2F4}"/>
          </ac:cxnSpMkLst>
        </pc:cxnChg>
        <pc:cxnChg chg="add mod">
          <ac:chgData name="Olessia Smotrova" userId="a8d6da50-e254-43db-a743-03e22166bebd" providerId="ADAL" clId="{9059FCB4-B56D-410F-86EF-E5049D14BB94}" dt="2025-01-08T14:36:52.952" v="1"/>
          <ac:cxnSpMkLst>
            <pc:docMk/>
            <pc:sldMk cId="369122191" sldId="958"/>
            <ac:cxnSpMk id="119" creationId="{1F3A911D-083E-14CE-ABBD-D164D1984CCE}"/>
          </ac:cxnSpMkLst>
        </pc:cxnChg>
        <pc:cxnChg chg="add mod">
          <ac:chgData name="Olessia Smotrova" userId="a8d6da50-e254-43db-a743-03e22166bebd" providerId="ADAL" clId="{9059FCB4-B56D-410F-86EF-E5049D14BB94}" dt="2025-01-08T14:36:52.952" v="1"/>
          <ac:cxnSpMkLst>
            <pc:docMk/>
            <pc:sldMk cId="369122191" sldId="958"/>
            <ac:cxnSpMk id="120" creationId="{67B9B312-E139-428D-7628-E67783AA1B13}"/>
          </ac:cxnSpMkLst>
        </pc:cxnChg>
        <pc:cxnChg chg="add mod">
          <ac:chgData name="Olessia Smotrova" userId="a8d6da50-e254-43db-a743-03e22166bebd" providerId="ADAL" clId="{9059FCB4-B56D-410F-86EF-E5049D14BB94}" dt="2025-01-08T14:36:52.952" v="1"/>
          <ac:cxnSpMkLst>
            <pc:docMk/>
            <pc:sldMk cId="369122191" sldId="958"/>
            <ac:cxnSpMk id="121" creationId="{B9278E8D-1F48-835C-04A6-D4693B841445}"/>
          </ac:cxnSpMkLst>
        </pc:cxnChg>
        <pc:cxnChg chg="add mod">
          <ac:chgData name="Olessia Smotrova" userId="a8d6da50-e254-43db-a743-03e22166bebd" providerId="ADAL" clId="{9059FCB4-B56D-410F-86EF-E5049D14BB94}" dt="2025-01-08T14:36:52.952" v="1"/>
          <ac:cxnSpMkLst>
            <pc:docMk/>
            <pc:sldMk cId="369122191" sldId="958"/>
            <ac:cxnSpMk id="122" creationId="{9DFA3401-194C-37DD-C466-45C4EBD58C6B}"/>
          </ac:cxnSpMkLst>
        </pc:cxnChg>
        <pc:cxnChg chg="add mod">
          <ac:chgData name="Olessia Smotrova" userId="a8d6da50-e254-43db-a743-03e22166bebd" providerId="ADAL" clId="{9059FCB4-B56D-410F-86EF-E5049D14BB94}" dt="2025-01-08T14:37:19.486" v="3"/>
          <ac:cxnSpMkLst>
            <pc:docMk/>
            <pc:sldMk cId="369122191" sldId="958"/>
            <ac:cxnSpMk id="187" creationId="{0B029244-1B4A-06B7-D7A6-7F7D7CF14F9A}"/>
          </ac:cxnSpMkLst>
        </pc:cxnChg>
        <pc:cxnChg chg="add mod">
          <ac:chgData name="Olessia Smotrova" userId="a8d6da50-e254-43db-a743-03e22166bebd" providerId="ADAL" clId="{9059FCB4-B56D-410F-86EF-E5049D14BB94}" dt="2025-01-08T14:37:19.486" v="3"/>
          <ac:cxnSpMkLst>
            <pc:docMk/>
            <pc:sldMk cId="369122191" sldId="958"/>
            <ac:cxnSpMk id="188" creationId="{64E5228D-B820-D15C-48E2-49442DD947EA}"/>
          </ac:cxnSpMkLst>
        </pc:cxnChg>
        <pc:cxnChg chg="add mod">
          <ac:chgData name="Olessia Smotrova" userId="a8d6da50-e254-43db-a743-03e22166bebd" providerId="ADAL" clId="{9059FCB4-B56D-410F-86EF-E5049D14BB94}" dt="2025-01-08T14:37:19.486" v="3"/>
          <ac:cxnSpMkLst>
            <pc:docMk/>
            <pc:sldMk cId="369122191" sldId="958"/>
            <ac:cxnSpMk id="189" creationId="{F282BA73-2EA7-35D8-FCC4-813F440E084E}"/>
          </ac:cxnSpMkLst>
        </pc:cxnChg>
        <pc:cxnChg chg="add mod">
          <ac:chgData name="Olessia Smotrova" userId="a8d6da50-e254-43db-a743-03e22166bebd" providerId="ADAL" clId="{9059FCB4-B56D-410F-86EF-E5049D14BB94}" dt="2025-01-08T14:37:19.486" v="3"/>
          <ac:cxnSpMkLst>
            <pc:docMk/>
            <pc:sldMk cId="369122191" sldId="958"/>
            <ac:cxnSpMk id="190" creationId="{D5A382E3-4F91-57F6-058A-99490E833DB8}"/>
          </ac:cxnSpMkLst>
        </pc:cxnChg>
        <pc:cxnChg chg="add mod">
          <ac:chgData name="Olessia Smotrova" userId="a8d6da50-e254-43db-a743-03e22166bebd" providerId="ADAL" clId="{9059FCB4-B56D-410F-86EF-E5049D14BB94}" dt="2025-01-08T14:37:19.486" v="3"/>
          <ac:cxnSpMkLst>
            <pc:docMk/>
            <pc:sldMk cId="369122191" sldId="958"/>
            <ac:cxnSpMk id="191" creationId="{D9DA3F97-3C92-6AC5-7685-E21514D879CC}"/>
          </ac:cxnSpMkLst>
        </pc:cxnChg>
      </pc:sldChg>
      <pc:sldChg chg="modSp mod ord modAnim">
        <pc:chgData name="Olessia Smotrova" userId="a8d6da50-e254-43db-a743-03e22166bebd" providerId="ADAL" clId="{9059FCB4-B56D-410F-86EF-E5049D14BB94}" dt="2025-01-08T14:54:34.921" v="262"/>
        <pc:sldMkLst>
          <pc:docMk/>
          <pc:sldMk cId="2477330369" sldId="966"/>
        </pc:sldMkLst>
        <pc:spChg chg="mod">
          <ac:chgData name="Olessia Smotrova" userId="a8d6da50-e254-43db-a743-03e22166bebd" providerId="ADAL" clId="{9059FCB4-B56D-410F-86EF-E5049D14BB94}" dt="2025-01-08T14:54:27.087" v="261" actId="1076"/>
          <ac:spMkLst>
            <pc:docMk/>
            <pc:sldMk cId="2477330369" sldId="966"/>
            <ac:spMk id="17" creationId="{DD9A882A-FFB4-2339-8D80-16190381ADFC}"/>
          </ac:spMkLst>
        </pc:spChg>
        <pc:spChg chg="mod">
          <ac:chgData name="Olessia Smotrova" userId="a8d6da50-e254-43db-a743-03e22166bebd" providerId="ADAL" clId="{9059FCB4-B56D-410F-86EF-E5049D14BB94}" dt="2025-01-08T14:54:26.184" v="260" actId="1076"/>
          <ac:spMkLst>
            <pc:docMk/>
            <pc:sldMk cId="2477330369" sldId="966"/>
            <ac:spMk id="45" creationId="{1455603D-C6BF-056A-079F-DCFD08D97648}"/>
          </ac:spMkLst>
        </pc:spChg>
        <pc:spChg chg="mod">
          <ac:chgData name="Olessia Smotrova" userId="a8d6da50-e254-43db-a743-03e22166bebd" providerId="ADAL" clId="{9059FCB4-B56D-410F-86EF-E5049D14BB94}" dt="2025-01-08T14:54:27.087" v="261" actId="1076"/>
          <ac:spMkLst>
            <pc:docMk/>
            <pc:sldMk cId="2477330369" sldId="966"/>
            <ac:spMk id="63" creationId="{36CE5862-72EB-151E-70B5-BF78323844D8}"/>
          </ac:spMkLst>
        </pc:spChg>
        <pc:spChg chg="mod">
          <ac:chgData name="Olessia Smotrova" userId="a8d6da50-e254-43db-a743-03e22166bebd" providerId="ADAL" clId="{9059FCB4-B56D-410F-86EF-E5049D14BB94}" dt="2025-01-08T14:54:27.087" v="261" actId="1076"/>
          <ac:spMkLst>
            <pc:docMk/>
            <pc:sldMk cId="2477330369" sldId="966"/>
            <ac:spMk id="64" creationId="{EA4F6E06-5971-8A38-B9D9-3F857A28ABFA}"/>
          </ac:spMkLst>
        </pc:spChg>
        <pc:spChg chg="mod">
          <ac:chgData name="Olessia Smotrova" userId="a8d6da50-e254-43db-a743-03e22166bebd" providerId="ADAL" clId="{9059FCB4-B56D-410F-86EF-E5049D14BB94}" dt="2025-01-08T14:54:27.087" v="261" actId="1076"/>
          <ac:spMkLst>
            <pc:docMk/>
            <pc:sldMk cId="2477330369" sldId="966"/>
            <ac:spMk id="65" creationId="{09C8F30B-0A18-2AF6-38C7-0735EE5AB564}"/>
          </ac:spMkLst>
        </pc:spChg>
        <pc:spChg chg="mod">
          <ac:chgData name="Olessia Smotrova" userId="a8d6da50-e254-43db-a743-03e22166bebd" providerId="ADAL" clId="{9059FCB4-B56D-410F-86EF-E5049D14BB94}" dt="2025-01-08T14:54:27.087" v="261" actId="1076"/>
          <ac:spMkLst>
            <pc:docMk/>
            <pc:sldMk cId="2477330369" sldId="966"/>
            <ac:spMk id="66" creationId="{DBA82ACE-085A-F9C0-E9BB-49E05256A5CF}"/>
          </ac:spMkLst>
        </pc:spChg>
        <pc:spChg chg="mod">
          <ac:chgData name="Olessia Smotrova" userId="a8d6da50-e254-43db-a743-03e22166bebd" providerId="ADAL" clId="{9059FCB4-B56D-410F-86EF-E5049D14BB94}" dt="2025-01-08T14:54:27.087" v="261" actId="1076"/>
          <ac:spMkLst>
            <pc:docMk/>
            <pc:sldMk cId="2477330369" sldId="966"/>
            <ac:spMk id="75" creationId="{7C7E6C53-6441-149A-D418-FC9B968882EB}"/>
          </ac:spMkLst>
        </pc:spChg>
        <pc:cxnChg chg="mod">
          <ac:chgData name="Olessia Smotrova" userId="a8d6da50-e254-43db-a743-03e22166bebd" providerId="ADAL" clId="{9059FCB4-B56D-410F-86EF-E5049D14BB94}" dt="2025-01-08T14:54:27.087" v="261" actId="1076"/>
          <ac:cxnSpMkLst>
            <pc:docMk/>
            <pc:sldMk cId="2477330369" sldId="966"/>
            <ac:cxnSpMk id="81" creationId="{AE9E0C89-90DC-506D-0C41-076F623801FC}"/>
          </ac:cxnSpMkLst>
        </pc:cxnChg>
        <pc:cxnChg chg="mod">
          <ac:chgData name="Olessia Smotrova" userId="a8d6da50-e254-43db-a743-03e22166bebd" providerId="ADAL" clId="{9059FCB4-B56D-410F-86EF-E5049D14BB94}" dt="2025-01-08T14:54:27.087" v="261" actId="1076"/>
          <ac:cxnSpMkLst>
            <pc:docMk/>
            <pc:sldMk cId="2477330369" sldId="966"/>
            <ac:cxnSpMk id="83" creationId="{FFEC368D-B88C-8361-C220-558CA6E21338}"/>
          </ac:cxnSpMkLst>
        </pc:cxnChg>
        <pc:cxnChg chg="mod">
          <ac:chgData name="Olessia Smotrova" userId="a8d6da50-e254-43db-a743-03e22166bebd" providerId="ADAL" clId="{9059FCB4-B56D-410F-86EF-E5049D14BB94}" dt="2025-01-08T14:54:27.087" v="261" actId="1076"/>
          <ac:cxnSpMkLst>
            <pc:docMk/>
            <pc:sldMk cId="2477330369" sldId="966"/>
            <ac:cxnSpMk id="84" creationId="{CCE92B71-2B4B-2F1F-C25D-3157A3483781}"/>
          </ac:cxnSpMkLst>
        </pc:cxnChg>
        <pc:cxnChg chg="mod">
          <ac:chgData name="Olessia Smotrova" userId="a8d6da50-e254-43db-a743-03e22166bebd" providerId="ADAL" clId="{9059FCB4-B56D-410F-86EF-E5049D14BB94}" dt="2025-01-08T14:54:27.087" v="261" actId="1076"/>
          <ac:cxnSpMkLst>
            <pc:docMk/>
            <pc:sldMk cId="2477330369" sldId="966"/>
            <ac:cxnSpMk id="90" creationId="{FEE56D36-8DC2-081D-C742-22FE985AA518}"/>
          </ac:cxnSpMkLst>
        </pc:cxnChg>
        <pc:cxnChg chg="mod">
          <ac:chgData name="Olessia Smotrova" userId="a8d6da50-e254-43db-a743-03e22166bebd" providerId="ADAL" clId="{9059FCB4-B56D-410F-86EF-E5049D14BB94}" dt="2025-01-08T14:54:27.087" v="261" actId="1076"/>
          <ac:cxnSpMkLst>
            <pc:docMk/>
            <pc:sldMk cId="2477330369" sldId="966"/>
            <ac:cxnSpMk id="96" creationId="{ACB16474-9EB4-9E3E-439A-C358D88C72D2}"/>
          </ac:cxnSpMkLst>
        </pc:cxnChg>
        <pc:cxnChg chg="mod">
          <ac:chgData name="Olessia Smotrova" userId="a8d6da50-e254-43db-a743-03e22166bebd" providerId="ADAL" clId="{9059FCB4-B56D-410F-86EF-E5049D14BB94}" dt="2025-01-08T14:54:27.087" v="261" actId="1076"/>
          <ac:cxnSpMkLst>
            <pc:docMk/>
            <pc:sldMk cId="2477330369" sldId="966"/>
            <ac:cxnSpMk id="100" creationId="{AF7F1B4B-236E-D806-E23A-A4A9D31A469C}"/>
          </ac:cxnSpMkLst>
        </pc:cxnChg>
        <pc:cxnChg chg="mod">
          <ac:chgData name="Olessia Smotrova" userId="a8d6da50-e254-43db-a743-03e22166bebd" providerId="ADAL" clId="{9059FCB4-B56D-410F-86EF-E5049D14BB94}" dt="2025-01-08T14:54:27.087" v="261" actId="1076"/>
          <ac:cxnSpMkLst>
            <pc:docMk/>
            <pc:sldMk cId="2477330369" sldId="966"/>
            <ac:cxnSpMk id="101" creationId="{9D16DB21-6B23-0A0A-4905-A29B6E4D329A}"/>
          </ac:cxnSpMkLst>
        </pc:cxnChg>
      </pc:sldChg>
    </pc:docChg>
  </pc:docChgLst>
  <pc:docChgLst>
    <pc:chgData name="David Huff" userId="1ac00f76-ff47-4288-bc4a-c21d8a947610" providerId="ADAL" clId="{613E1B81-FBC8-463A-A818-7AF7185EB9DA}"/>
    <pc:docChg chg="modSld sldOrd modMainMaster">
      <pc:chgData name="David Huff" userId="1ac00f76-ff47-4288-bc4a-c21d8a947610" providerId="ADAL" clId="{613E1B81-FBC8-463A-A818-7AF7185EB9DA}" dt="2025-01-08T17:56:34.675" v="4" actId="20577"/>
      <pc:docMkLst>
        <pc:docMk/>
      </pc:docMkLst>
      <pc:sldChg chg="ord">
        <pc:chgData name="David Huff" userId="1ac00f76-ff47-4288-bc4a-c21d8a947610" providerId="ADAL" clId="{613E1B81-FBC8-463A-A818-7AF7185EB9DA}" dt="2025-01-08T17:39:27.366" v="1"/>
        <pc:sldMkLst>
          <pc:docMk/>
          <pc:sldMk cId="2803789802" sldId="371"/>
        </pc:sldMkLst>
      </pc:sldChg>
      <pc:sldMasterChg chg="modSp mod">
        <pc:chgData name="David Huff" userId="1ac00f76-ff47-4288-bc4a-c21d8a947610" providerId="ADAL" clId="{613E1B81-FBC8-463A-A818-7AF7185EB9DA}" dt="2025-01-08T17:56:34.675" v="4" actId="20577"/>
        <pc:sldMasterMkLst>
          <pc:docMk/>
          <pc:sldMasterMk cId="644179475" sldId="2147483648"/>
        </pc:sldMasterMkLst>
        <pc:spChg chg="mod">
          <ac:chgData name="David Huff" userId="1ac00f76-ff47-4288-bc4a-c21d8a947610" providerId="ADAL" clId="{613E1B81-FBC8-463A-A818-7AF7185EB9DA}" dt="2025-01-08T17:56:34.675" v="4" actId="20577"/>
          <ac:spMkLst>
            <pc:docMk/>
            <pc:sldMasterMk cId="644179475" sldId="2147483648"/>
            <ac:spMk id="1035" creationId="{00000000-0000-0000-0000-000000000000}"/>
          </ac:spMkLst>
        </pc:spChg>
      </pc:sldMasterChg>
      <pc:sldMasterChg chg="modSldLayout">
        <pc:chgData name="David Huff" userId="1ac00f76-ff47-4288-bc4a-c21d8a947610" providerId="ADAL" clId="{613E1B81-FBC8-463A-A818-7AF7185EB9DA}" dt="2025-01-08T17:56:12.222" v="3" actId="20577"/>
        <pc:sldMasterMkLst>
          <pc:docMk/>
          <pc:sldMasterMk cId="842492107" sldId="2147483656"/>
        </pc:sldMasterMkLst>
        <pc:sldLayoutChg chg="modSp mod">
          <pc:chgData name="David Huff" userId="1ac00f76-ff47-4288-bc4a-c21d8a947610" providerId="ADAL" clId="{613E1B81-FBC8-463A-A818-7AF7185EB9DA}" dt="2025-01-08T17:56:12.222" v="3" actId="20577"/>
          <pc:sldLayoutMkLst>
            <pc:docMk/>
            <pc:sldMasterMk cId="842492107" sldId="2147483656"/>
            <pc:sldLayoutMk cId="2570928727" sldId="2147483657"/>
          </pc:sldLayoutMkLst>
          <pc:spChg chg="mod">
            <ac:chgData name="David Huff" userId="1ac00f76-ff47-4288-bc4a-c21d8a947610" providerId="ADAL" clId="{613E1B81-FBC8-463A-A818-7AF7185EB9DA}" dt="2025-01-08T17:56:12.222" v="3" actId="20577"/>
            <ac:spMkLst>
              <pc:docMk/>
              <pc:sldMasterMk cId="842492107" sldId="2147483656"/>
              <pc:sldLayoutMk cId="2570928727" sldId="2147483657"/>
              <ac:spMk id="4" creationId="{9950C55C-D962-E55B-3FC1-52D848627FEA}"/>
            </ac:spMkLst>
          </pc:spChg>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Tabelle1!$B$1</c:f>
              <c:strCache>
                <c:ptCount val="1"/>
                <c:pt idx="0">
                  <c:v>Spalte1</c:v>
                </c:pt>
              </c:strCache>
            </c:strRef>
          </c:tx>
          <c:explosion val="2"/>
          <c:dPt>
            <c:idx val="0"/>
            <c:bubble3D val="0"/>
            <c:spPr>
              <a:solidFill>
                <a:schemeClr val="accent1">
                  <a:lumMod val="75000"/>
                </a:schemeClr>
              </a:solidFill>
            </c:spPr>
            <c:extLst>
              <c:ext xmlns:c16="http://schemas.microsoft.com/office/drawing/2014/chart" uri="{C3380CC4-5D6E-409C-BE32-E72D297353CC}">
                <c16:uniqueId val="{00000001-9EE6-46DF-93FE-8F7B152B45B2}"/>
              </c:ext>
            </c:extLst>
          </c:dPt>
          <c:dPt>
            <c:idx val="1"/>
            <c:bubble3D val="0"/>
            <c:spPr>
              <a:solidFill>
                <a:schemeClr val="accent1"/>
              </a:solidFill>
            </c:spPr>
            <c:extLst>
              <c:ext xmlns:c16="http://schemas.microsoft.com/office/drawing/2014/chart" uri="{C3380CC4-5D6E-409C-BE32-E72D297353CC}">
                <c16:uniqueId val="{00000003-9EE6-46DF-93FE-8F7B152B45B2}"/>
              </c:ext>
            </c:extLst>
          </c:dPt>
          <c:dPt>
            <c:idx val="2"/>
            <c:bubble3D val="0"/>
            <c:spPr>
              <a:solidFill>
                <a:schemeClr val="accent1">
                  <a:lumMod val="60000"/>
                  <a:lumOff val="40000"/>
                </a:schemeClr>
              </a:solidFill>
            </c:spPr>
            <c:extLst>
              <c:ext xmlns:c16="http://schemas.microsoft.com/office/drawing/2014/chart" uri="{C3380CC4-5D6E-409C-BE32-E72D297353CC}">
                <c16:uniqueId val="{00000005-9EE6-46DF-93FE-8F7B152B45B2}"/>
              </c:ext>
            </c:extLst>
          </c:dPt>
          <c:dPt>
            <c:idx val="3"/>
            <c:bubble3D val="0"/>
            <c:spPr>
              <a:solidFill>
                <a:schemeClr val="accent1">
                  <a:lumMod val="40000"/>
                  <a:lumOff val="60000"/>
                </a:schemeClr>
              </a:solidFill>
            </c:spPr>
            <c:extLst>
              <c:ext xmlns:c16="http://schemas.microsoft.com/office/drawing/2014/chart" uri="{C3380CC4-5D6E-409C-BE32-E72D297353CC}">
                <c16:uniqueId val="{00000007-9EE6-46DF-93FE-8F7B152B45B2}"/>
              </c:ext>
            </c:extLst>
          </c:dPt>
          <c:dPt>
            <c:idx val="4"/>
            <c:bubble3D val="0"/>
            <c:spPr>
              <a:solidFill>
                <a:schemeClr val="accent1">
                  <a:lumMod val="20000"/>
                  <a:lumOff val="80000"/>
                </a:schemeClr>
              </a:solidFill>
            </c:spPr>
            <c:extLst>
              <c:ext xmlns:c16="http://schemas.microsoft.com/office/drawing/2014/chart" uri="{C3380CC4-5D6E-409C-BE32-E72D297353CC}">
                <c16:uniqueId val="{00000009-9EE6-46DF-93FE-8F7B152B45B2}"/>
              </c:ext>
            </c:extLst>
          </c:dPt>
          <c:dPt>
            <c:idx val="5"/>
            <c:bubble3D val="0"/>
            <c:spPr>
              <a:solidFill>
                <a:schemeClr val="accent1">
                  <a:lumMod val="50000"/>
                </a:schemeClr>
              </a:solidFill>
            </c:spPr>
            <c:extLst>
              <c:ext xmlns:c16="http://schemas.microsoft.com/office/drawing/2014/chart" uri="{C3380CC4-5D6E-409C-BE32-E72D297353CC}">
                <c16:uniqueId val="{0000000B-9EE6-46DF-93FE-8F7B152B45B2}"/>
              </c:ext>
            </c:extLst>
          </c:dPt>
          <c:cat>
            <c:numRef>
              <c:f>Tabelle1!$A$2:$A$7</c:f>
              <c:numCache>
                <c:formatCode>General</c:formatCode>
                <c:ptCount val="6"/>
              </c:numCache>
            </c:numRef>
          </c:cat>
          <c:val>
            <c:numRef>
              <c:f>Tabelle1!$B$2:$B$7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C-9EE6-46DF-93FE-8F7B152B45B2}"/>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618CB-A86C-4B81-9F8A-B448D9D67A86}"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52E25-E1A6-431C-AF44-8350D066821B}" type="slidenum">
              <a:rPr lang="en-US" smtClean="0"/>
              <a:t>‹#›</a:t>
            </a:fld>
            <a:endParaRPr lang="en-US"/>
          </a:p>
        </p:txBody>
      </p:sp>
    </p:spTree>
    <p:extLst>
      <p:ext uri="{BB962C8B-B14F-4D97-AF65-F5344CB8AC3E}">
        <p14:creationId xmlns:p14="http://schemas.microsoft.com/office/powerpoint/2010/main" val="339139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3608-5351-4851-9743-701E3CE2BA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8719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16</a:t>
            </a:fld>
            <a:endParaRPr lang="en-US"/>
          </a:p>
        </p:txBody>
      </p:sp>
    </p:spTree>
    <p:extLst>
      <p:ext uri="{BB962C8B-B14F-4D97-AF65-F5344CB8AC3E}">
        <p14:creationId xmlns:p14="http://schemas.microsoft.com/office/powerpoint/2010/main" val="337425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3608-5351-4851-9743-701E3CE2BA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206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3608-5351-4851-9743-701E3CE2BA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12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7F3608-5351-4851-9743-701E3CE2BA54}" type="slidenum">
              <a:rPr lang="en-US" smtClean="0"/>
              <a:t>7</a:t>
            </a:fld>
            <a:endParaRPr lang="en-US"/>
          </a:p>
        </p:txBody>
      </p:sp>
    </p:spTree>
    <p:extLst>
      <p:ext uri="{BB962C8B-B14F-4D97-AF65-F5344CB8AC3E}">
        <p14:creationId xmlns:p14="http://schemas.microsoft.com/office/powerpoint/2010/main" val="247388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Many people in program management or project management didn’t expect to be in sales, but sales are about solving problems and helping people.</a:t>
            </a:r>
            <a:endParaRPr lang="en-US"/>
          </a:p>
        </p:txBody>
      </p:sp>
      <p:sp>
        <p:nvSpPr>
          <p:cNvPr id="4" name="Slide Number Placeholder 3"/>
          <p:cNvSpPr>
            <a:spLocks noGrp="1"/>
          </p:cNvSpPr>
          <p:nvPr>
            <p:ph type="sldNum" sz="quarter" idx="5"/>
          </p:nvPr>
        </p:nvSpPr>
        <p:spPr/>
        <p:txBody>
          <a:bodyPr/>
          <a:lstStyle/>
          <a:p>
            <a:fld id="{B77F3608-5351-4851-9743-701E3CE2BA54}" type="slidenum">
              <a:rPr lang="en-US" smtClean="0"/>
              <a:t>8</a:t>
            </a:fld>
            <a:endParaRPr lang="en-US"/>
          </a:p>
        </p:txBody>
      </p:sp>
    </p:spTree>
    <p:extLst>
      <p:ext uri="{BB962C8B-B14F-4D97-AF65-F5344CB8AC3E}">
        <p14:creationId xmlns:p14="http://schemas.microsoft.com/office/powerpoint/2010/main" val="3389010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3608-5351-4851-9743-701E3CE2BA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16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Focus on how to help program staff  overcome the barriers</a:t>
            </a:r>
          </a:p>
          <a:p>
            <a:endParaRPr lang="en-US"/>
          </a:p>
        </p:txBody>
      </p:sp>
      <p:sp>
        <p:nvSpPr>
          <p:cNvPr id="4" name="Slide Number Placeholder 3"/>
          <p:cNvSpPr>
            <a:spLocks noGrp="1"/>
          </p:cNvSpPr>
          <p:nvPr>
            <p:ph type="sldNum" sz="quarter" idx="5"/>
          </p:nvPr>
        </p:nvSpPr>
        <p:spPr/>
        <p:txBody>
          <a:bodyPr/>
          <a:lstStyle/>
          <a:p>
            <a:fld id="{B77F3608-5351-4851-9743-701E3CE2BA54}" type="slidenum">
              <a:rPr lang="en-US" smtClean="0"/>
              <a:t>10</a:t>
            </a:fld>
            <a:endParaRPr lang="en-US"/>
          </a:p>
        </p:txBody>
      </p:sp>
    </p:spTree>
    <p:extLst>
      <p:ext uri="{BB962C8B-B14F-4D97-AF65-F5344CB8AC3E}">
        <p14:creationId xmlns:p14="http://schemas.microsoft.com/office/powerpoint/2010/main" val="2793062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7F3608-5351-4851-9743-701E3CE2BA54}" type="slidenum">
              <a:rPr lang="en-US" smtClean="0"/>
              <a:t>11</a:t>
            </a:fld>
            <a:endParaRPr lang="en-US"/>
          </a:p>
        </p:txBody>
      </p:sp>
    </p:spTree>
    <p:extLst>
      <p:ext uri="{BB962C8B-B14F-4D97-AF65-F5344CB8AC3E}">
        <p14:creationId xmlns:p14="http://schemas.microsoft.com/office/powerpoint/2010/main" val="237579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2E25-E1A6-431C-AF44-8350D066821B}" type="slidenum">
              <a:rPr lang="en-US" smtClean="0"/>
              <a:t>15</a:t>
            </a:fld>
            <a:endParaRPr lang="en-US"/>
          </a:p>
        </p:txBody>
      </p:sp>
    </p:spTree>
    <p:extLst>
      <p:ext uri="{BB962C8B-B14F-4D97-AF65-F5344CB8AC3E}">
        <p14:creationId xmlns:p14="http://schemas.microsoft.com/office/powerpoint/2010/main" val="2213287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1567"/>
          <a:stretch/>
        </p:blipFill>
        <p:spPr>
          <a:xfrm>
            <a:off x="-1028" y="-13324"/>
            <a:ext cx="12191998" cy="6858000"/>
          </a:xfrm>
          <a:prstGeom prst="rect">
            <a:avLst/>
          </a:prstGeom>
        </p:spPr>
      </p:pic>
      <p:sp>
        <p:nvSpPr>
          <p:cNvPr id="9" name="Rectangle 8"/>
          <p:cNvSpPr/>
          <p:nvPr userDrawn="1"/>
        </p:nvSpPr>
        <p:spPr>
          <a:xfrm>
            <a:off x="6226233" y="5381104"/>
            <a:ext cx="5964737" cy="681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226233" y="5038896"/>
            <a:ext cx="5965767" cy="3480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226232" y="2749802"/>
            <a:ext cx="5964737" cy="22890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7038623" y="3011208"/>
            <a:ext cx="4574257" cy="883141"/>
          </a:xfrm>
        </p:spPr>
        <p:txBody>
          <a:bodyPr anchor="b">
            <a:noAutofit/>
          </a:bodyPr>
          <a:lstStyle>
            <a:lvl1pPr algn="ctr">
              <a:defRPr sz="4800">
                <a:solidFill>
                  <a:schemeClr val="bg1"/>
                </a:solidFill>
              </a:defRPr>
            </a:lvl1pPr>
          </a:lstStyle>
          <a:p>
            <a:r>
              <a:rPr lang="en-US" dirty="0"/>
              <a:t>Master title style</a:t>
            </a:r>
          </a:p>
        </p:txBody>
      </p:sp>
      <p:sp>
        <p:nvSpPr>
          <p:cNvPr id="3" name="Subtitle 2"/>
          <p:cNvSpPr>
            <a:spLocks noGrp="1"/>
          </p:cNvSpPr>
          <p:nvPr>
            <p:ph type="subTitle" idx="1" hasCustomPrompt="1"/>
          </p:nvPr>
        </p:nvSpPr>
        <p:spPr>
          <a:xfrm>
            <a:off x="7406643" y="4015046"/>
            <a:ext cx="4184073" cy="723209"/>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a:t>
            </a:r>
          </a:p>
          <a:p>
            <a:r>
              <a:rPr lang="en-US" dirty="0"/>
              <a:t>11/11/2017</a:t>
            </a:r>
          </a:p>
        </p:txBody>
      </p:sp>
      <p:sp>
        <p:nvSpPr>
          <p:cNvPr id="17" name="Oval 16"/>
          <p:cNvSpPr/>
          <p:nvPr userDrawn="1"/>
        </p:nvSpPr>
        <p:spPr>
          <a:xfrm>
            <a:off x="4064922" y="620500"/>
            <a:ext cx="538925" cy="52665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872837" y="1649221"/>
            <a:ext cx="382151" cy="37259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603154" y="5882802"/>
            <a:ext cx="3210892" cy="830997"/>
          </a:xfrm>
          <a:prstGeom prst="rect">
            <a:avLst/>
          </a:prstGeom>
        </p:spPr>
        <p:txBody>
          <a:bodyPr wrap="square">
            <a:spAutoFit/>
          </a:bodyPr>
          <a:lstStyle/>
          <a:p>
            <a:pPr algn="ctr"/>
            <a:r>
              <a:rPr lang="en-US" sz="1200" b="1" dirty="0">
                <a:solidFill>
                  <a:schemeClr val="accent5">
                    <a:lumMod val="50000"/>
                  </a:schemeClr>
                </a:solidFill>
              </a:rPr>
              <a:t>7361 Calhoun Place, Suite 560</a:t>
            </a:r>
          </a:p>
          <a:p>
            <a:pPr algn="ctr"/>
            <a:r>
              <a:rPr lang="en-US" sz="1200" b="1" dirty="0">
                <a:solidFill>
                  <a:schemeClr val="accent5">
                    <a:lumMod val="50000"/>
                  </a:schemeClr>
                </a:solidFill>
              </a:rPr>
              <a:t>Rockville, MD</a:t>
            </a:r>
          </a:p>
          <a:p>
            <a:pPr algn="ctr"/>
            <a:r>
              <a:rPr lang="en-US" sz="1200" b="1" dirty="0">
                <a:solidFill>
                  <a:schemeClr val="accent5">
                    <a:lumMod val="50000"/>
                  </a:schemeClr>
                </a:solidFill>
                <a:hlinkClick r:id="rId3"/>
              </a:rPr>
              <a:t>service@ostglobalsolutions.com</a:t>
            </a:r>
            <a:r>
              <a:rPr lang="en-US" sz="1200" b="1" dirty="0">
                <a:solidFill>
                  <a:schemeClr val="accent5">
                    <a:lumMod val="50000"/>
                  </a:schemeClr>
                </a:solidFill>
              </a:rPr>
              <a:t> </a:t>
            </a:r>
          </a:p>
          <a:p>
            <a:pPr algn="ctr"/>
            <a:r>
              <a:rPr lang="en-US" sz="1200" b="1" dirty="0">
                <a:solidFill>
                  <a:schemeClr val="accent5">
                    <a:lumMod val="50000"/>
                  </a:schemeClr>
                </a:solidFill>
              </a:rPr>
              <a:t>301.384.3350 </a:t>
            </a:r>
            <a:r>
              <a:rPr lang="en-US" sz="1200" b="1" dirty="0">
                <a:solidFill>
                  <a:schemeClr val="accent5">
                    <a:lumMod val="50000"/>
                  </a:schemeClr>
                </a:solidFill>
                <a:sym typeface="Symbol" panose="05050102010706020507" pitchFamily="18" charset="2"/>
              </a:rPr>
              <a:t> www.ostglobalsolutions.com</a:t>
            </a:r>
            <a:endParaRPr lang="en-US" sz="2000" b="1" dirty="0">
              <a:solidFill>
                <a:schemeClr val="accent5">
                  <a:lumMod val="50000"/>
                </a:schemeClr>
              </a:solidFill>
            </a:endParaRPr>
          </a:p>
        </p:txBody>
      </p:sp>
      <p:pic>
        <p:nvPicPr>
          <p:cNvPr id="20" name="Picture 19">
            <a:extLst>
              <a:ext uri="{FF2B5EF4-FFF2-40B4-BE49-F238E27FC236}">
                <a16:creationId xmlns:a16="http://schemas.microsoft.com/office/drawing/2014/main" id="{8A3BE3EC-CA3A-4ED6-B17D-F2BAD39938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06130" y="1408793"/>
            <a:ext cx="2804939" cy="1138804"/>
          </a:xfrm>
          <a:prstGeom prst="rect">
            <a:avLst/>
          </a:prstGeom>
        </p:spPr>
      </p:pic>
    </p:spTree>
    <p:extLst>
      <p:ext uri="{BB962C8B-B14F-4D97-AF65-F5344CB8AC3E}">
        <p14:creationId xmlns:p14="http://schemas.microsoft.com/office/powerpoint/2010/main" val="167551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69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7217284" cy="1049607"/>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712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65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049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846052"/>
            <a:ext cx="3932237" cy="129396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777042"/>
            <a:ext cx="6172200" cy="40840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3140014"/>
            <a:ext cx="3932237" cy="27289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96375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6057" y="1742535"/>
            <a:ext cx="3932237" cy="1155939"/>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742536"/>
            <a:ext cx="6172200" cy="4118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26056" y="2898474"/>
            <a:ext cx="3932237" cy="29625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19560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148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43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0234"/>
            <a:ext cx="8331679" cy="989849"/>
          </a:xfrm>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p:spPr>
        <p:txBody>
          <a:bodyPr/>
          <a:lstStyle>
            <a:lvl1pPr marL="228600" indent="-228600">
              <a:buClr>
                <a:schemeClr val="accent1"/>
              </a:buClr>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66BB81C2-0E08-DA71-978C-77350B128A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22819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099386"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09938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3985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87488"/>
            <a:ext cx="8271294" cy="989850"/>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D11C25A-E445-9C0F-0932-B4D8B0E9E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90707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62732"/>
            <a:ext cx="8338718" cy="10064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0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00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BBBDCA4-D7C7-2598-E700-F696EE1EE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7313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86803" y="304740"/>
            <a:ext cx="8274450" cy="1006475"/>
          </a:xfrm>
        </p:spPr>
        <p:txBody>
          <a:bodyPr/>
          <a:lstStyle/>
          <a:p>
            <a:r>
              <a:rPr lang="en-US"/>
              <a:t>Click to edit Master title style</a:t>
            </a:r>
          </a:p>
        </p:txBody>
      </p:sp>
      <p:pic>
        <p:nvPicPr>
          <p:cNvPr id="3" name="Picture 2">
            <a:extLst>
              <a:ext uri="{FF2B5EF4-FFF2-40B4-BE49-F238E27FC236}">
                <a16:creationId xmlns:a16="http://schemas.microsoft.com/office/drawing/2014/main" id="{15BF2C78-57DD-1215-4F63-E0BF696F86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197802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group of hands holding a puzzle&#10;&#10;Description automatically generated">
            <a:extLst>
              <a:ext uri="{FF2B5EF4-FFF2-40B4-BE49-F238E27FC236}">
                <a16:creationId xmlns:a16="http://schemas.microsoft.com/office/drawing/2014/main" id="{BC2A8DB7-292B-0C7A-728F-2773F50414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49"/>
          <a:stretch/>
        </p:blipFill>
        <p:spPr>
          <a:xfrm>
            <a:off x="0" y="0"/>
            <a:ext cx="8606125" cy="6858000"/>
          </a:xfrm>
          <a:prstGeom prst="rect">
            <a:avLst/>
          </a:prstGeom>
        </p:spPr>
      </p:pic>
      <p:sp>
        <p:nvSpPr>
          <p:cNvPr id="12" name="Flowchart: Document 11">
            <a:extLst>
              <a:ext uri="{FF2B5EF4-FFF2-40B4-BE49-F238E27FC236}">
                <a16:creationId xmlns:a16="http://schemas.microsoft.com/office/drawing/2014/main" id="{F50C0668-5838-4A7F-B622-E0B9C26D1AB3}"/>
              </a:ext>
            </a:extLst>
          </p:cNvPr>
          <p:cNvSpPr/>
          <p:nvPr userDrawn="1"/>
        </p:nvSpPr>
        <p:spPr>
          <a:xfrm rot="5400000">
            <a:off x="6222779" y="865589"/>
            <a:ext cx="6869173" cy="5115652"/>
          </a:xfrm>
          <a:prstGeom prst="flowChartDocumen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ocument 21">
            <a:extLst>
              <a:ext uri="{FF2B5EF4-FFF2-40B4-BE49-F238E27FC236}">
                <a16:creationId xmlns:a16="http://schemas.microsoft.com/office/drawing/2014/main" id="{899CBE2A-B5F6-4385-9694-9B4F7D6574FC}"/>
              </a:ext>
            </a:extLst>
          </p:cNvPr>
          <p:cNvSpPr/>
          <p:nvPr userDrawn="1"/>
        </p:nvSpPr>
        <p:spPr>
          <a:xfrm rot="5400000">
            <a:off x="6431922" y="1085905"/>
            <a:ext cx="6869173" cy="4697365"/>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031191" y="4632326"/>
            <a:ext cx="4088922" cy="10654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itle 1">
            <a:extLst>
              <a:ext uri="{FF2B5EF4-FFF2-40B4-BE49-F238E27FC236}">
                <a16:creationId xmlns:a16="http://schemas.microsoft.com/office/drawing/2014/main" id="{4FAA99F1-49D5-4CCD-8747-99AF7891E71B}"/>
              </a:ext>
            </a:extLst>
          </p:cNvPr>
          <p:cNvSpPr>
            <a:spLocks noGrp="1"/>
          </p:cNvSpPr>
          <p:nvPr>
            <p:ph type="ctrTitle"/>
          </p:nvPr>
        </p:nvSpPr>
        <p:spPr>
          <a:xfrm>
            <a:off x="8031192" y="1889185"/>
            <a:ext cx="4088921" cy="2743141"/>
          </a:xfrm>
        </p:spPr>
        <p:txBody>
          <a:bodyPr anchor="b"/>
          <a:lstStyle>
            <a:lvl1pPr algn="ctr">
              <a:defRPr sz="6000">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3FD8641-88DA-46A7-866C-C536857197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2267" y="439436"/>
            <a:ext cx="2718439" cy="1103686"/>
          </a:xfrm>
          <a:prstGeom prst="rect">
            <a:avLst/>
          </a:prstGeom>
        </p:spPr>
      </p:pic>
      <p:pic>
        <p:nvPicPr>
          <p:cNvPr id="21" name="Picture 20" descr="A picture containing text, book&#10;&#10;Description generated with high confidence">
            <a:extLst>
              <a:ext uri="{FF2B5EF4-FFF2-40B4-BE49-F238E27FC236}">
                <a16:creationId xmlns:a16="http://schemas.microsoft.com/office/drawing/2014/main" id="{CFAD00CB-BFF6-4EA9-B0FE-1CB06AA106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3665" y="317650"/>
            <a:ext cx="1432563" cy="1380747"/>
          </a:xfrm>
          <a:prstGeom prst="rect">
            <a:avLst/>
          </a:prstGeom>
        </p:spPr>
      </p:pic>
      <p:sp>
        <p:nvSpPr>
          <p:cNvPr id="4" name="TextBox 3">
            <a:extLst>
              <a:ext uri="{FF2B5EF4-FFF2-40B4-BE49-F238E27FC236}">
                <a16:creationId xmlns:a16="http://schemas.microsoft.com/office/drawing/2014/main" id="{9950C55C-D962-E55B-3FC1-52D848627FEA}"/>
              </a:ext>
            </a:extLst>
          </p:cNvPr>
          <p:cNvSpPr txBox="1"/>
          <p:nvPr userDrawn="1"/>
        </p:nvSpPr>
        <p:spPr>
          <a:xfrm>
            <a:off x="7956864" y="5875179"/>
            <a:ext cx="4019364" cy="523220"/>
          </a:xfrm>
          <a:prstGeom prst="rect">
            <a:avLst/>
          </a:prstGeom>
          <a:noFill/>
        </p:spPr>
        <p:txBody>
          <a:bodyPr wrap="square">
            <a:spAutoFit/>
          </a:bodyPr>
          <a:lstStyle/>
          <a:p>
            <a:pPr algn="r"/>
            <a:r>
              <a:rPr lang="en-US" sz="1400" b="1" dirty="0">
                <a:solidFill>
                  <a:schemeClr val="accent5"/>
                </a:solidFill>
              </a:rPr>
              <a:t>COPYRIGHT © 2012-2025 WWW.OSTGLOBALSOLUTIONS.COM</a:t>
            </a:r>
          </a:p>
        </p:txBody>
      </p:sp>
    </p:spTree>
    <p:extLst>
      <p:ext uri="{BB962C8B-B14F-4D97-AF65-F5344CB8AC3E}">
        <p14:creationId xmlns:p14="http://schemas.microsoft.com/office/powerpoint/2010/main" val="257092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149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113472"/>
            <a:ext cx="10515600" cy="244900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2155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5.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31" name="Group 1030"/>
          <p:cNvGrpSpPr/>
          <p:nvPr userDrawn="1"/>
        </p:nvGrpSpPr>
        <p:grpSpPr>
          <a:xfrm>
            <a:off x="4566458" y="4009606"/>
            <a:ext cx="7616198" cy="2843382"/>
            <a:chOff x="4574771" y="4001293"/>
            <a:chExt cx="7616198" cy="2843382"/>
          </a:xfrm>
        </p:grpSpPr>
        <p:pic>
          <p:nvPicPr>
            <p:cNvPr id="41" name="Picture 40"/>
            <p:cNvPicPr>
              <a:picLocks noChangeAspect="1"/>
            </p:cNvPicPr>
            <p:nvPr userDrawn="1"/>
          </p:nvPicPr>
          <p:blipFill rotWithShape="1">
            <a:blip r:embed="rId8">
              <a:extLst>
                <a:ext uri="{28A0092B-C50C-407E-A947-70E740481C1C}">
                  <a14:useLocalDpi xmlns:a14="http://schemas.microsoft.com/office/drawing/2010/main" val="0"/>
                </a:ext>
              </a:extLst>
            </a:blip>
            <a:srcRect l="43577" t="67261"/>
            <a:stretch/>
          </p:blipFill>
          <p:spPr>
            <a:xfrm>
              <a:off x="5311832" y="4563686"/>
              <a:ext cx="6879137" cy="2280989"/>
            </a:xfrm>
            <a:prstGeom prst="rect">
              <a:avLst/>
            </a:prstGeom>
          </p:spPr>
        </p:pic>
        <p:sp>
          <p:nvSpPr>
            <p:cNvPr id="1029" name="Rectangle 1028"/>
            <p:cNvSpPr/>
            <p:nvPr userDrawn="1"/>
          </p:nvSpPr>
          <p:spPr>
            <a:xfrm>
              <a:off x="4574771" y="4001293"/>
              <a:ext cx="2757054" cy="281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5508567" y="4488873"/>
              <a:ext cx="3042458" cy="822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2" name="Title Placeholder 1"/>
          <p:cNvSpPr>
            <a:spLocks noGrp="1"/>
          </p:cNvSpPr>
          <p:nvPr>
            <p:ph type="title"/>
          </p:nvPr>
        </p:nvSpPr>
        <p:spPr>
          <a:xfrm>
            <a:off x="836287" y="296490"/>
            <a:ext cx="8230075" cy="9879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AutoShape 8" descr="https://thumbs1.dreamstime.com/x/abstract-technology-background-various-technological-elements-innovation-56221148.jpg"/>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TextBox 1031"/>
          <p:cNvSpPr txBox="1"/>
          <p:nvPr userDrawn="1"/>
        </p:nvSpPr>
        <p:spPr>
          <a:xfrm>
            <a:off x="9472475" y="6240557"/>
            <a:ext cx="2425298" cy="307777"/>
          </a:xfrm>
          <a:prstGeom prst="rect">
            <a:avLst/>
          </a:prstGeom>
          <a:noFill/>
        </p:spPr>
        <p:txBody>
          <a:bodyPr wrap="square" rtlCol="0">
            <a:spAutoFit/>
          </a:bodyPr>
          <a:lstStyle/>
          <a:p>
            <a:pPr algn="r"/>
            <a:r>
              <a:rPr lang="en-US" sz="1400" b="1" dirty="0">
                <a:solidFill>
                  <a:schemeClr val="accent5">
                    <a:lumMod val="50000"/>
                  </a:schemeClr>
                </a:solidFill>
              </a:rPr>
              <a:t>www.ostglobalsolutions.com</a:t>
            </a:r>
          </a:p>
        </p:txBody>
      </p:sp>
      <p:sp>
        <p:nvSpPr>
          <p:cNvPr id="49" name="Rectangle 48"/>
          <p:cNvSpPr/>
          <p:nvPr userDrawn="1"/>
        </p:nvSpPr>
        <p:spPr>
          <a:xfrm>
            <a:off x="-1055" y="1589155"/>
            <a:ext cx="12199233" cy="57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0" y="1353091"/>
            <a:ext cx="12190970" cy="23863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extBox 1034"/>
          <p:cNvSpPr txBox="1"/>
          <p:nvPr userDrawn="1"/>
        </p:nvSpPr>
        <p:spPr>
          <a:xfrm>
            <a:off x="268746" y="6271335"/>
            <a:ext cx="1429789" cy="276999"/>
          </a:xfrm>
          <a:prstGeom prst="rect">
            <a:avLst/>
          </a:prstGeom>
          <a:noFill/>
        </p:spPr>
        <p:txBody>
          <a:bodyPr wrap="square" rtlCol="0">
            <a:spAutoFit/>
          </a:bodyPr>
          <a:lstStyle/>
          <a:p>
            <a:r>
              <a:rPr lang="en-US" sz="1200" dirty="0"/>
              <a:t> </a:t>
            </a:r>
            <a:r>
              <a:rPr lang="en-US" sz="1200" dirty="0">
                <a:solidFill>
                  <a:schemeClr val="accent5">
                    <a:lumMod val="50000"/>
                  </a:schemeClr>
                </a:solidFill>
              </a:rPr>
              <a:t>2025 </a:t>
            </a:r>
            <a:r>
              <a:rPr lang="en-US" sz="1200" dirty="0">
                <a:solidFill>
                  <a:schemeClr val="accent4"/>
                </a:solidFill>
              </a:rPr>
              <a:t>|</a:t>
            </a:r>
            <a:r>
              <a:rPr lang="en-US" sz="1200" dirty="0">
                <a:solidFill>
                  <a:schemeClr val="accent5">
                    <a:lumMod val="50000"/>
                  </a:schemeClr>
                </a:solidFill>
              </a:rPr>
              <a:t> </a:t>
            </a:r>
            <a:fld id="{F7DBC657-E1B6-42FD-A789-7A4398F76148}" type="slidenum">
              <a:rPr lang="en-US" sz="1200" smtClean="0">
                <a:solidFill>
                  <a:schemeClr val="accent5">
                    <a:lumMod val="50000"/>
                  </a:schemeClr>
                </a:solidFill>
              </a:rPr>
              <a:t>‹#›</a:t>
            </a:fld>
            <a:endParaRPr lang="en-US" sz="1200" dirty="0">
              <a:solidFill>
                <a:schemeClr val="accent5">
                  <a:lumMod val="50000"/>
                </a:schemeClr>
              </a:solidFill>
            </a:endParaRPr>
          </a:p>
        </p:txBody>
      </p:sp>
    </p:spTree>
    <p:extLst>
      <p:ext uri="{BB962C8B-B14F-4D97-AF65-F5344CB8AC3E}">
        <p14:creationId xmlns:p14="http://schemas.microsoft.com/office/powerpoint/2010/main" val="64417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5"/>
            <a:ext cx="5484963" cy="10416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199" y="1825625"/>
            <a:ext cx="1087698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b="98742"/>
          <a:stretch/>
        </p:blipFill>
        <p:spPr>
          <a:xfrm>
            <a:off x="0" y="1406768"/>
            <a:ext cx="12192000" cy="105509"/>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7046" y="356491"/>
            <a:ext cx="2360162" cy="958225"/>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683492" y="364508"/>
            <a:ext cx="1031687" cy="994371"/>
          </a:xfrm>
          <a:prstGeom prst="rect">
            <a:avLst/>
          </a:prstGeom>
        </p:spPr>
      </p:pic>
      <p:cxnSp>
        <p:nvCxnSpPr>
          <p:cNvPr id="11" name="Straight Connector 10"/>
          <p:cNvCxnSpPr>
            <a:cxnSpLocks/>
          </p:cNvCxnSpPr>
          <p:nvPr userDrawn="1"/>
        </p:nvCxnSpPr>
        <p:spPr>
          <a:xfrm>
            <a:off x="0" y="1529864"/>
            <a:ext cx="12192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8584708" y="6255525"/>
            <a:ext cx="3130471" cy="276999"/>
          </a:xfrm>
          <a:prstGeom prst="rect">
            <a:avLst/>
          </a:prstGeom>
          <a:noFill/>
        </p:spPr>
        <p:txBody>
          <a:bodyPr wrap="square" rtlCol="0">
            <a:spAutoFit/>
          </a:bodyPr>
          <a:lstStyle/>
          <a:p>
            <a:pPr algn="r"/>
            <a:r>
              <a:rPr lang="en-US" sz="1200" b="1">
                <a:solidFill>
                  <a:schemeClr val="accent5"/>
                </a:solidFill>
              </a:rPr>
              <a:t>WWW.OSTGLOBALSOLUTIONS.COM</a:t>
            </a:r>
          </a:p>
        </p:txBody>
      </p:sp>
      <p:sp>
        <p:nvSpPr>
          <p:cNvPr id="14" name="TextBox 13"/>
          <p:cNvSpPr txBox="1"/>
          <p:nvPr userDrawn="1"/>
        </p:nvSpPr>
        <p:spPr>
          <a:xfrm>
            <a:off x="736895" y="6247368"/>
            <a:ext cx="4409855" cy="276999"/>
          </a:xfrm>
          <a:prstGeom prst="rect">
            <a:avLst/>
          </a:prstGeom>
          <a:noFill/>
        </p:spPr>
        <p:txBody>
          <a:bodyPr wrap="square" rtlCol="0">
            <a:spAutoFit/>
          </a:bodyPr>
          <a:lstStyle/>
          <a:p>
            <a:r>
              <a:rPr lang="en-US" sz="1200" kern="1200">
                <a:solidFill>
                  <a:schemeClr val="accent5"/>
                </a:solidFill>
                <a:latin typeface="+mn-lt"/>
                <a:ea typeface="+mn-ea"/>
                <a:cs typeface="+mn-cs"/>
              </a:rPr>
              <a:t>ON-CONTRACT GROWTH – BD FOR PROJECT PERSONNEL </a:t>
            </a:r>
            <a:r>
              <a:rPr lang="en-US" sz="1200">
                <a:solidFill>
                  <a:schemeClr val="accent6"/>
                </a:solidFill>
              </a:rPr>
              <a:t>| </a:t>
            </a:r>
            <a:fld id="{F7DBC657-E1B6-42FD-A789-7A4398F76148}" type="slidenum">
              <a:rPr lang="en-US" sz="1200" smtClean="0">
                <a:solidFill>
                  <a:schemeClr val="accent5"/>
                </a:solidFill>
              </a:rPr>
              <a:t>‹#›</a:t>
            </a:fld>
            <a:endParaRPr lang="en-US" sz="1200">
              <a:solidFill>
                <a:schemeClr val="accent5"/>
              </a:solidFill>
            </a:endParaRPr>
          </a:p>
        </p:txBody>
      </p:sp>
    </p:spTree>
    <p:extLst>
      <p:ext uri="{BB962C8B-B14F-4D97-AF65-F5344CB8AC3E}">
        <p14:creationId xmlns:p14="http://schemas.microsoft.com/office/powerpoint/2010/main" val="84249210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calendly.com/ostglobalsolutions/bdconsulting?month=2023-0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ostglobalsolutions.com/tag/email/" TargetMode="External"/><Relationship Id="rId4" Type="http://schemas.openxmlformats.org/officeDocument/2006/relationships/hyperlink" Target="https://www.ostglobalsolutions.com/blo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file://localhost/Users/bridget.skelly/Desktop/Extras/00_ICONS/Standards.png" TargetMode="External"/><Relationship Id="rId18" Type="http://schemas.openxmlformats.org/officeDocument/2006/relationships/image" Target="../media/image18.png"/><Relationship Id="rId3" Type="http://schemas.openxmlformats.org/officeDocument/2006/relationships/image" Target="/Users/bridget.skelly/Desktop/Technical-01.png" TargetMode="External"/><Relationship Id="rId7" Type="http://schemas.openxmlformats.org/officeDocument/2006/relationships/image" Target="file://localhost/Users/bridget.skelly/Desktop/Govt-01-01.png" TargetMode="External"/><Relationship Id="rId12" Type="http://schemas.openxmlformats.org/officeDocument/2006/relationships/image" Target="../media/image14.png"/><Relationship Id="rId17" Type="http://schemas.openxmlformats.org/officeDocument/2006/relationships/image" Target="/Users/bridget.skelly/Desktop/Intelligence-01.png" TargetMode="External"/><Relationship Id="rId2" Type="http://schemas.openxmlformats.org/officeDocument/2006/relationships/image" Target="../media/image9.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Users/bridget.skelly/Desktop/Engineering-01.png" TargetMode="External"/><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jpg"/><Relationship Id="rId4" Type="http://schemas.openxmlformats.org/officeDocument/2006/relationships/image" Target="../media/image10.png"/><Relationship Id="rId9" Type="http://schemas.openxmlformats.org/officeDocument/2006/relationships/image" Target="/Users/bridget.skelly/Desktop/Acquisition-01.png" TargetMode="External"/><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6.xml"/><Relationship Id="rId16" Type="http://schemas.openxmlformats.org/officeDocument/2006/relationships/image" Target="../media/image41.svg"/><Relationship Id="rId1" Type="http://schemas.openxmlformats.org/officeDocument/2006/relationships/slideLayout" Target="../slideLayouts/slideLayout8.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8195094" y="1821865"/>
            <a:ext cx="3996906" cy="3214269"/>
          </a:xfrm>
        </p:spPr>
        <p:txBody>
          <a:bodyPr anchor="b">
            <a:noAutofit/>
          </a:bodyPr>
          <a:lstStyle>
            <a:lvl1pPr algn="ctr">
              <a:defRPr sz="6000"/>
            </a:lvl1pPr>
          </a:lstStyle>
          <a:p>
            <a:pPr>
              <a:spcBef>
                <a:spcPts val="600"/>
              </a:spcBef>
            </a:pPr>
            <a:r>
              <a:rPr lang="en-US" sz="4000" dirty="0"/>
              <a:t>Maximize On Contract Growth: Strategies for Long-Term Sustainable BD</a:t>
            </a:r>
          </a:p>
        </p:txBody>
      </p:sp>
      <p:sp>
        <p:nvSpPr>
          <p:cNvPr id="4" name="Subtitle 2">
            <a:extLst>
              <a:ext uri="{FF2B5EF4-FFF2-40B4-BE49-F238E27FC236}">
                <a16:creationId xmlns:a16="http://schemas.microsoft.com/office/drawing/2014/main" id="{037E4F65-4483-4D6C-B411-8F746BF8EE75}"/>
              </a:ext>
            </a:extLst>
          </p:cNvPr>
          <p:cNvSpPr txBox="1">
            <a:spLocks/>
          </p:cNvSpPr>
          <p:nvPr/>
        </p:nvSpPr>
        <p:spPr>
          <a:xfrm>
            <a:off x="8570583" y="5463989"/>
            <a:ext cx="3761117" cy="7080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5"/>
              </a:buClr>
              <a:buSzPct val="90000"/>
              <a:buFont typeface="Wingdings" panose="05000000000000000000" pitchFamily="2" charset="2"/>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5B9BD5"/>
              </a:buClr>
              <a:buSzPct val="90000"/>
              <a:buFont typeface="Wingdings" panose="05000000000000000000" pitchFamily="2" charset="2"/>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www.ostglobalsolutions.com</a:t>
            </a:r>
          </a:p>
        </p:txBody>
      </p:sp>
    </p:spTree>
    <p:extLst>
      <p:ext uri="{BB962C8B-B14F-4D97-AF65-F5344CB8AC3E}">
        <p14:creationId xmlns:p14="http://schemas.microsoft.com/office/powerpoint/2010/main" val="313462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365125"/>
            <a:ext cx="7915277" cy="1041643"/>
          </a:xfrm>
        </p:spPr>
        <p:txBody>
          <a:bodyPr>
            <a:normAutofit fontScale="90000"/>
          </a:bodyPr>
          <a:lstStyle/>
          <a:p>
            <a:pPr lvl="0"/>
            <a:r>
              <a:rPr lang="en-US"/>
              <a:t>Top Barriers to Thinking of OCG as Part of Program Staff’s Job</a:t>
            </a:r>
          </a:p>
        </p:txBody>
      </p:sp>
      <p:sp>
        <p:nvSpPr>
          <p:cNvPr id="3" name="Content Placeholder 2"/>
          <p:cNvSpPr>
            <a:spLocks noGrp="1"/>
          </p:cNvSpPr>
          <p:nvPr>
            <p:ph idx="1"/>
          </p:nvPr>
        </p:nvSpPr>
        <p:spPr>
          <a:xfrm>
            <a:off x="946599" y="1829151"/>
            <a:ext cx="7160319" cy="4510120"/>
          </a:xfrm>
        </p:spPr>
        <p:txBody>
          <a:bodyPr>
            <a:normAutofit fontScale="85000" lnSpcReduction="20000"/>
          </a:bodyPr>
          <a:lstStyle/>
          <a:p>
            <a:r>
              <a:rPr lang="en-US" dirty="0"/>
              <a:t>Reluctance to sell:</a:t>
            </a:r>
          </a:p>
          <a:p>
            <a:pPr lvl="1"/>
            <a:r>
              <a:rPr lang="en-US" dirty="0"/>
              <a:t>Cultural mindset and role perception (viewing BD as outside of scope – OCG is BD’s job)</a:t>
            </a:r>
          </a:p>
          <a:p>
            <a:pPr lvl="1"/>
            <a:r>
              <a:rPr lang="en-US" dirty="0"/>
              <a:t>Negative perceptions of OCG (BD seen as superficial compared to technical work)</a:t>
            </a:r>
          </a:p>
          <a:p>
            <a:r>
              <a:rPr lang="en-US" dirty="0"/>
              <a:t>Concerns about overstepping professional and ethical boundaries with sales pitches</a:t>
            </a:r>
          </a:p>
          <a:p>
            <a:r>
              <a:rPr lang="en-US" dirty="0"/>
              <a:t>Giving up quickly if customer seems uninterested</a:t>
            </a:r>
          </a:p>
          <a:p>
            <a:r>
              <a:rPr lang="en-US" dirty="0"/>
              <a:t>Protective behaviors due to fear of damaging an established customer rapport</a:t>
            </a:r>
          </a:p>
          <a:p>
            <a:r>
              <a:rPr lang="en-US" dirty="0"/>
              <a:t>Singular focus on execution so there is no time to dedicate to program growth</a:t>
            </a:r>
          </a:p>
          <a:p>
            <a:r>
              <a:rPr lang="en-US" dirty="0"/>
              <a:t>Limited knowledge of broader company capabilities and low OCG acumen</a:t>
            </a:r>
          </a:p>
          <a:p>
            <a:endParaRPr lang="en-US" dirty="0"/>
          </a:p>
        </p:txBody>
      </p:sp>
      <p:grpSp>
        <p:nvGrpSpPr>
          <p:cNvPr id="4" name="Gruppieren 2">
            <a:extLst>
              <a:ext uri="{FF2B5EF4-FFF2-40B4-BE49-F238E27FC236}">
                <a16:creationId xmlns:a16="http://schemas.microsoft.com/office/drawing/2014/main" id="{FEF2A9F7-C564-81E7-5636-8C7537FC305E}"/>
              </a:ext>
            </a:extLst>
          </p:cNvPr>
          <p:cNvGrpSpPr/>
          <p:nvPr/>
        </p:nvGrpSpPr>
        <p:grpSpPr bwMode="gray">
          <a:xfrm>
            <a:off x="8112503" y="1688613"/>
            <a:ext cx="3800916" cy="4650658"/>
            <a:chOff x="5981098" y="577272"/>
            <a:chExt cx="5669565" cy="6937066"/>
          </a:xfrm>
        </p:grpSpPr>
        <p:sp>
          <p:nvSpPr>
            <p:cNvPr id="5" name="Ellipse 20">
              <a:extLst>
                <a:ext uri="{FF2B5EF4-FFF2-40B4-BE49-F238E27FC236}">
                  <a16:creationId xmlns:a16="http://schemas.microsoft.com/office/drawing/2014/main" id="{01EADAC9-3C77-5F4C-2C34-97BD43EE215C}"/>
                </a:ext>
              </a:extLst>
            </p:cNvPr>
            <p:cNvSpPr/>
            <p:nvPr/>
          </p:nvSpPr>
          <p:spPr bwMode="gray">
            <a:xfrm>
              <a:off x="8661060" y="7185726"/>
              <a:ext cx="328612" cy="328612"/>
            </a:xfrm>
            <a:prstGeom prst="ellipse">
              <a:avLst/>
            </a:prstGeom>
            <a:solidFill>
              <a:srgbClr val="B2B2B2"/>
            </a:solidFill>
            <a:ln>
              <a:noFill/>
            </a:ln>
            <a:scene3d>
              <a:camera prst="orthographicFront">
                <a:rot lat="5099999" lon="10799999" rev="10799999"/>
              </a:camera>
              <a:lightRig rig="threePt" dir="t"/>
            </a:scene3d>
            <a:sp3d extrusionH="2286000"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uppieren 21">
              <a:extLst>
                <a:ext uri="{FF2B5EF4-FFF2-40B4-BE49-F238E27FC236}">
                  <a16:creationId xmlns:a16="http://schemas.microsoft.com/office/drawing/2014/main" id="{52E934E8-664D-67EC-281B-36157BB30B70}"/>
                </a:ext>
              </a:extLst>
            </p:cNvPr>
            <p:cNvGrpSpPr/>
            <p:nvPr/>
          </p:nvGrpSpPr>
          <p:grpSpPr bwMode="gray">
            <a:xfrm>
              <a:off x="5981098" y="577272"/>
              <a:ext cx="5669565" cy="6166820"/>
              <a:chOff x="2930525" y="577272"/>
              <a:chExt cx="5669565" cy="6166820"/>
            </a:xfrm>
          </p:grpSpPr>
          <p:grpSp>
            <p:nvGrpSpPr>
              <p:cNvPr id="7" name="Gruppieren 18">
                <a:extLst>
                  <a:ext uri="{FF2B5EF4-FFF2-40B4-BE49-F238E27FC236}">
                    <a16:creationId xmlns:a16="http://schemas.microsoft.com/office/drawing/2014/main" id="{0463C0AF-0970-A1B3-3D11-F3DA8AF2E041}"/>
                  </a:ext>
                </a:extLst>
              </p:cNvPr>
              <p:cNvGrpSpPr/>
              <p:nvPr/>
            </p:nvGrpSpPr>
            <p:grpSpPr bwMode="gray">
              <a:xfrm>
                <a:off x="2930525" y="577272"/>
                <a:ext cx="5669565" cy="6166820"/>
                <a:chOff x="2930525" y="577272"/>
                <a:chExt cx="5669565" cy="6166820"/>
              </a:xfrm>
            </p:grpSpPr>
            <p:sp>
              <p:nvSpPr>
                <p:cNvPr id="9" name="Rechteck 24">
                  <a:extLst>
                    <a:ext uri="{FF2B5EF4-FFF2-40B4-BE49-F238E27FC236}">
                      <a16:creationId xmlns:a16="http://schemas.microsoft.com/office/drawing/2014/main" id="{8968B5A7-E668-E2F5-3786-DB2F9B7773B2}"/>
                    </a:ext>
                  </a:extLst>
                </p:cNvPr>
                <p:cNvSpPr/>
                <p:nvPr/>
              </p:nvSpPr>
              <p:spPr bwMode="gray">
                <a:xfrm rot="16200000" flipH="1">
                  <a:off x="5447915" y="6252908"/>
                  <a:ext cx="653756" cy="328612"/>
                </a:xfrm>
                <a:prstGeom prst="rect">
                  <a:avLst/>
                </a:prstGeom>
                <a:gradFill>
                  <a:gsLst>
                    <a:gs pos="0">
                      <a:srgbClr val="000000">
                        <a:alpha val="25000"/>
                      </a:srgbClr>
                    </a:gs>
                    <a:gs pos="100000">
                      <a:srgbClr val="000000">
                        <a:alpha val="0"/>
                      </a:srgbClr>
                    </a:gs>
                  </a:gsLst>
                  <a:lin ang="0" scaled="0"/>
                </a:gradFill>
                <a:ln w="12700">
                  <a:noFill/>
                  <a:round/>
                  <a:headEnd/>
                  <a:tailEnd/>
                </a:ln>
              </p:spPr>
              <p:txBody>
                <a:bodyPr rtlCol="0" anchor="ctr"/>
                <a:lstStyle/>
                <a:p>
                  <a:pPr algn="ctr"/>
                  <a:endParaRPr lang="en-US"/>
                </a:p>
              </p:txBody>
            </p:sp>
            <p:sp>
              <p:nvSpPr>
                <p:cNvPr id="10" name="Freeform 23" descr="© INSCALE GmbH, 26.05.2010&#10;http://www.presentationload.com/">
                  <a:extLst>
                    <a:ext uri="{FF2B5EF4-FFF2-40B4-BE49-F238E27FC236}">
                      <a16:creationId xmlns:a16="http://schemas.microsoft.com/office/drawing/2014/main" id="{D481FA6A-B3F4-0845-ECD3-BF48D1FB8CCA}"/>
                    </a:ext>
                  </a:extLst>
                </p:cNvPr>
                <p:cNvSpPr>
                  <a:spLocks/>
                </p:cNvSpPr>
                <p:nvPr/>
              </p:nvSpPr>
              <p:spPr bwMode="gray">
                <a:xfrm>
                  <a:off x="2930525" y="577272"/>
                  <a:ext cx="5669565" cy="5675326"/>
                </a:xfrm>
                <a:custGeom>
                  <a:avLst/>
                  <a:gdLst/>
                  <a:ahLst/>
                  <a:cxnLst>
                    <a:cxn ang="0">
                      <a:pos x="1253" y="2421"/>
                    </a:cxn>
                    <a:cxn ang="0">
                      <a:pos x="1187" y="2421"/>
                    </a:cxn>
                    <a:cxn ang="0">
                      <a:pos x="19" y="1253"/>
                    </a:cxn>
                    <a:cxn ang="0">
                      <a:pos x="19" y="1187"/>
                    </a:cxn>
                    <a:cxn ang="0">
                      <a:pos x="1187" y="19"/>
                    </a:cxn>
                    <a:cxn ang="0">
                      <a:pos x="1253" y="19"/>
                    </a:cxn>
                    <a:cxn ang="0">
                      <a:pos x="2421" y="1187"/>
                    </a:cxn>
                    <a:cxn ang="0">
                      <a:pos x="2421" y="1253"/>
                    </a:cxn>
                    <a:cxn ang="0">
                      <a:pos x="1253" y="2421"/>
                    </a:cxn>
                  </a:cxnLst>
                  <a:rect l="0" t="0" r="r" b="b"/>
                  <a:pathLst>
                    <a:path w="2440" h="2440">
                      <a:moveTo>
                        <a:pt x="1253" y="2421"/>
                      </a:moveTo>
                      <a:cubicBezTo>
                        <a:pt x="1235" y="2440"/>
                        <a:pt x="1205" y="2440"/>
                        <a:pt x="1187" y="2421"/>
                      </a:cubicBezTo>
                      <a:cubicBezTo>
                        <a:pt x="19" y="1253"/>
                        <a:pt x="19" y="1253"/>
                        <a:pt x="19" y="1253"/>
                      </a:cubicBezTo>
                      <a:cubicBezTo>
                        <a:pt x="0" y="1235"/>
                        <a:pt x="0" y="1205"/>
                        <a:pt x="19" y="1187"/>
                      </a:cubicBezTo>
                      <a:cubicBezTo>
                        <a:pt x="1187" y="19"/>
                        <a:pt x="1187" y="19"/>
                        <a:pt x="1187" y="19"/>
                      </a:cubicBezTo>
                      <a:cubicBezTo>
                        <a:pt x="1205" y="0"/>
                        <a:pt x="1235" y="0"/>
                        <a:pt x="1253" y="19"/>
                      </a:cubicBezTo>
                      <a:cubicBezTo>
                        <a:pt x="2421" y="1187"/>
                        <a:pt x="2421" y="1187"/>
                        <a:pt x="2421" y="1187"/>
                      </a:cubicBezTo>
                      <a:cubicBezTo>
                        <a:pt x="2440" y="1205"/>
                        <a:pt x="2440" y="1235"/>
                        <a:pt x="2421" y="1253"/>
                      </a:cubicBezTo>
                      <a:lnTo>
                        <a:pt x="1253" y="2421"/>
                      </a:lnTo>
                      <a:close/>
                    </a:path>
                  </a:pathLst>
                </a:custGeom>
                <a:solidFill>
                  <a:srgbClr val="FFC000"/>
                </a:solidFill>
                <a:ln w="9525" cap="flat" cmpd="sng">
                  <a:solidFill>
                    <a:srgbClr val="7D7D7D"/>
                  </a:solidFill>
                  <a:prstDash val="solid"/>
                  <a:round/>
                  <a:headEnd type="none" w="med" len="med"/>
                  <a:tailEnd type="none" w="med" len="med"/>
                </a:ln>
                <a:effectLst/>
              </p:spPr>
              <p:txBody>
                <a:bodyPr/>
                <a:lstStyle/>
                <a:p>
                  <a:endParaRPr lang="en-US"/>
                </a:p>
              </p:txBody>
            </p:sp>
            <p:sp>
              <p:nvSpPr>
                <p:cNvPr id="11" name="Freeform 24" descr="© INSCALE GmbH, 26.05.2010&#10;http://www.presentationload.com/">
                  <a:extLst>
                    <a:ext uri="{FF2B5EF4-FFF2-40B4-BE49-F238E27FC236}">
                      <a16:creationId xmlns:a16="http://schemas.microsoft.com/office/drawing/2014/main" id="{22F4E0A3-8E44-7BE0-963C-4674AE409F93}"/>
                    </a:ext>
                  </a:extLst>
                </p:cNvPr>
                <p:cNvSpPr>
                  <a:spLocks noEditPoints="1"/>
                </p:cNvSpPr>
                <p:nvPr/>
              </p:nvSpPr>
              <p:spPr bwMode="gray">
                <a:xfrm>
                  <a:off x="3072160" y="723221"/>
                  <a:ext cx="5377964" cy="5383428"/>
                </a:xfrm>
                <a:custGeom>
                  <a:avLst/>
                  <a:gdLst/>
                  <a:ahLst/>
                  <a:cxnLst>
                    <a:cxn ang="0">
                      <a:pos x="2311" y="1133"/>
                    </a:cxn>
                    <a:cxn ang="0">
                      <a:pos x="1196" y="18"/>
                    </a:cxn>
                    <a:cxn ang="0">
                      <a:pos x="1132" y="18"/>
                    </a:cxn>
                    <a:cxn ang="0">
                      <a:pos x="17" y="1133"/>
                    </a:cxn>
                    <a:cxn ang="0">
                      <a:pos x="17" y="1197"/>
                    </a:cxn>
                    <a:cxn ang="0">
                      <a:pos x="1132" y="2312"/>
                    </a:cxn>
                    <a:cxn ang="0">
                      <a:pos x="1196" y="2312"/>
                    </a:cxn>
                    <a:cxn ang="0">
                      <a:pos x="2311" y="1197"/>
                    </a:cxn>
                    <a:cxn ang="0">
                      <a:pos x="2311" y="1133"/>
                    </a:cxn>
                    <a:cxn ang="0">
                      <a:pos x="2249" y="1195"/>
                    </a:cxn>
                    <a:cxn ang="0">
                      <a:pos x="1194" y="2249"/>
                    </a:cxn>
                    <a:cxn ang="0">
                      <a:pos x="1134" y="2249"/>
                    </a:cxn>
                    <a:cxn ang="0">
                      <a:pos x="79" y="1195"/>
                    </a:cxn>
                    <a:cxn ang="0">
                      <a:pos x="79" y="1135"/>
                    </a:cxn>
                    <a:cxn ang="0">
                      <a:pos x="1134" y="80"/>
                    </a:cxn>
                    <a:cxn ang="0">
                      <a:pos x="1194" y="80"/>
                    </a:cxn>
                    <a:cxn ang="0">
                      <a:pos x="2249" y="1135"/>
                    </a:cxn>
                    <a:cxn ang="0">
                      <a:pos x="2249" y="1195"/>
                    </a:cxn>
                  </a:cxnLst>
                  <a:rect l="0" t="0" r="r" b="b"/>
                  <a:pathLst>
                    <a:path w="2328" h="2329">
                      <a:moveTo>
                        <a:pt x="2311" y="1133"/>
                      </a:moveTo>
                      <a:cubicBezTo>
                        <a:pt x="1196" y="18"/>
                        <a:pt x="1196" y="18"/>
                        <a:pt x="1196" y="18"/>
                      </a:cubicBezTo>
                      <a:cubicBezTo>
                        <a:pt x="1178" y="0"/>
                        <a:pt x="1150" y="0"/>
                        <a:pt x="1132" y="18"/>
                      </a:cubicBezTo>
                      <a:cubicBezTo>
                        <a:pt x="17" y="1133"/>
                        <a:pt x="17" y="1133"/>
                        <a:pt x="17" y="1133"/>
                      </a:cubicBezTo>
                      <a:cubicBezTo>
                        <a:pt x="0" y="1151"/>
                        <a:pt x="0" y="1179"/>
                        <a:pt x="17" y="1197"/>
                      </a:cubicBezTo>
                      <a:cubicBezTo>
                        <a:pt x="1132" y="2312"/>
                        <a:pt x="1132" y="2312"/>
                        <a:pt x="1132" y="2312"/>
                      </a:cubicBezTo>
                      <a:cubicBezTo>
                        <a:pt x="1150" y="2329"/>
                        <a:pt x="1178" y="2329"/>
                        <a:pt x="1196" y="2312"/>
                      </a:cubicBezTo>
                      <a:cubicBezTo>
                        <a:pt x="2311" y="1197"/>
                        <a:pt x="2311" y="1197"/>
                        <a:pt x="2311" y="1197"/>
                      </a:cubicBezTo>
                      <a:cubicBezTo>
                        <a:pt x="2328" y="1179"/>
                        <a:pt x="2328" y="1151"/>
                        <a:pt x="2311" y="1133"/>
                      </a:cubicBezTo>
                      <a:close/>
                      <a:moveTo>
                        <a:pt x="2249" y="1195"/>
                      </a:moveTo>
                      <a:cubicBezTo>
                        <a:pt x="1194" y="2249"/>
                        <a:pt x="1194" y="2249"/>
                        <a:pt x="1194" y="2249"/>
                      </a:cubicBezTo>
                      <a:cubicBezTo>
                        <a:pt x="1177" y="2266"/>
                        <a:pt x="1151" y="2266"/>
                        <a:pt x="1134" y="2249"/>
                      </a:cubicBezTo>
                      <a:cubicBezTo>
                        <a:pt x="79" y="1195"/>
                        <a:pt x="79" y="1195"/>
                        <a:pt x="79" y="1195"/>
                      </a:cubicBezTo>
                      <a:cubicBezTo>
                        <a:pt x="63" y="1178"/>
                        <a:pt x="63" y="1151"/>
                        <a:pt x="79" y="1135"/>
                      </a:cubicBezTo>
                      <a:cubicBezTo>
                        <a:pt x="1134" y="80"/>
                        <a:pt x="1134" y="80"/>
                        <a:pt x="1134" y="80"/>
                      </a:cubicBezTo>
                      <a:cubicBezTo>
                        <a:pt x="1151" y="64"/>
                        <a:pt x="1177" y="64"/>
                        <a:pt x="1194" y="80"/>
                      </a:cubicBezTo>
                      <a:cubicBezTo>
                        <a:pt x="2249" y="1135"/>
                        <a:pt x="2249" y="1135"/>
                        <a:pt x="2249" y="1135"/>
                      </a:cubicBezTo>
                      <a:cubicBezTo>
                        <a:pt x="2265" y="1151"/>
                        <a:pt x="2265" y="1178"/>
                        <a:pt x="2249" y="1195"/>
                      </a:cubicBezTo>
                      <a:close/>
                    </a:path>
                  </a:pathLst>
                </a:custGeom>
                <a:solidFill>
                  <a:srgbClr val="000000"/>
                </a:solidFill>
                <a:ln w="9525" cap="flat" cmpd="sng">
                  <a:solidFill>
                    <a:srgbClr val="C0C0C0"/>
                  </a:solidFill>
                  <a:prstDash val="solid"/>
                  <a:round/>
                  <a:headEnd type="none" w="med" len="med"/>
                  <a:tailEnd type="none" w="med" len="med"/>
                </a:ln>
                <a:effectLst/>
              </p:spPr>
              <p:txBody>
                <a:bodyPr/>
                <a:lstStyle/>
                <a:p>
                  <a:endParaRPr lang="en-US"/>
                </a:p>
              </p:txBody>
            </p:sp>
            <p:sp>
              <p:nvSpPr>
                <p:cNvPr id="12" name="Ellipse 27">
                  <a:extLst>
                    <a:ext uri="{FF2B5EF4-FFF2-40B4-BE49-F238E27FC236}">
                      <a16:creationId xmlns:a16="http://schemas.microsoft.com/office/drawing/2014/main" id="{A66B7C0C-E126-E542-B28D-E015E092A5A4}"/>
                    </a:ext>
                  </a:extLst>
                </p:cNvPr>
                <p:cNvSpPr/>
                <p:nvPr/>
              </p:nvSpPr>
              <p:spPr bwMode="gray">
                <a:xfrm>
                  <a:off x="5729484" y="5802564"/>
                  <a:ext cx="72482" cy="72482"/>
                </a:xfrm>
                <a:prstGeom prst="ellipse">
                  <a:avLst/>
                </a:prstGeom>
                <a:gradFill flip="none" rotWithShape="1">
                  <a:gsLst>
                    <a:gs pos="0">
                      <a:srgbClr val="7D7D7D">
                        <a:shade val="30000"/>
                        <a:satMod val="115000"/>
                      </a:srgbClr>
                    </a:gs>
                    <a:gs pos="50000">
                      <a:srgbClr val="7D7D7D">
                        <a:shade val="67500"/>
                        <a:satMod val="115000"/>
                      </a:srgbClr>
                    </a:gs>
                    <a:gs pos="100000">
                      <a:srgbClr val="7D7D7D">
                        <a:shade val="100000"/>
                        <a:satMod val="115000"/>
                      </a:srgbClr>
                    </a:gs>
                  </a:gsLst>
                  <a:lin ang="16200000" scaled="1"/>
                  <a:tileRect/>
                </a:gradFill>
                <a:ln w="12700">
                  <a:noFill/>
                  <a:round/>
                  <a:headEnd/>
                  <a:tailEnd/>
                </a:ln>
                <a:effectLst>
                  <a:outerShdw blurRad="38100" dir="2700000" algn="tl" rotWithShape="0">
                    <a:prstClr val="black">
                      <a:alpha val="80000"/>
                    </a:prstClr>
                  </a:outerShdw>
                </a:effectLst>
              </p:spPr>
              <p:txBody>
                <a:bodyPr rtlCol="0" anchor="ctr"/>
                <a:lstStyle/>
                <a:p>
                  <a:pPr algn="ctr"/>
                  <a:endParaRPr lang="en-US"/>
                </a:p>
              </p:txBody>
            </p:sp>
            <p:sp>
              <p:nvSpPr>
                <p:cNvPr id="13" name="Ellipse 28">
                  <a:extLst>
                    <a:ext uri="{FF2B5EF4-FFF2-40B4-BE49-F238E27FC236}">
                      <a16:creationId xmlns:a16="http://schemas.microsoft.com/office/drawing/2014/main" id="{781FDDC2-ED27-EA29-4126-3A80A52E4435}"/>
                    </a:ext>
                  </a:extLst>
                </p:cNvPr>
                <p:cNvSpPr/>
                <p:nvPr/>
              </p:nvSpPr>
              <p:spPr bwMode="gray">
                <a:xfrm>
                  <a:off x="5729484" y="967036"/>
                  <a:ext cx="72482" cy="72482"/>
                </a:xfrm>
                <a:prstGeom prst="ellipse">
                  <a:avLst/>
                </a:prstGeom>
                <a:gradFill flip="none" rotWithShape="1">
                  <a:gsLst>
                    <a:gs pos="0">
                      <a:srgbClr val="7D7D7D">
                        <a:shade val="30000"/>
                        <a:satMod val="115000"/>
                      </a:srgbClr>
                    </a:gs>
                    <a:gs pos="50000">
                      <a:srgbClr val="7D7D7D">
                        <a:shade val="67500"/>
                        <a:satMod val="115000"/>
                      </a:srgbClr>
                    </a:gs>
                    <a:gs pos="100000">
                      <a:srgbClr val="7D7D7D">
                        <a:shade val="100000"/>
                        <a:satMod val="115000"/>
                      </a:srgbClr>
                    </a:gs>
                  </a:gsLst>
                  <a:lin ang="16200000" scaled="1"/>
                  <a:tileRect/>
                </a:gradFill>
                <a:ln w="12700">
                  <a:noFill/>
                  <a:round/>
                  <a:headEnd/>
                  <a:tailEnd/>
                </a:ln>
                <a:effectLst>
                  <a:outerShdw blurRad="38100" dir="2700000" algn="tl" rotWithShape="0">
                    <a:prstClr val="black">
                      <a:alpha val="80000"/>
                    </a:prstClr>
                  </a:outerShdw>
                </a:effectLst>
              </p:spPr>
              <p:txBody>
                <a:bodyPr rtlCol="0" anchor="ctr"/>
                <a:lstStyle/>
                <a:p>
                  <a:pPr algn="ctr"/>
                  <a:endParaRPr lang="en-US"/>
                </a:p>
              </p:txBody>
            </p:sp>
          </p:grpSp>
          <p:sp>
            <p:nvSpPr>
              <p:cNvPr id="8" name="Textfeld 23">
                <a:extLst>
                  <a:ext uri="{FF2B5EF4-FFF2-40B4-BE49-F238E27FC236}">
                    <a16:creationId xmlns:a16="http://schemas.microsoft.com/office/drawing/2014/main" id="{DADD5FB4-0BC2-7107-FE71-18265F9BE47F}"/>
                  </a:ext>
                </a:extLst>
              </p:cNvPr>
              <p:cNvSpPr txBox="1"/>
              <p:nvPr/>
            </p:nvSpPr>
            <p:spPr bwMode="gray">
              <a:xfrm>
                <a:off x="4243932" y="2760390"/>
                <a:ext cx="3116067" cy="1652721"/>
              </a:xfrm>
              <a:prstGeom prst="rect">
                <a:avLst/>
              </a:prstGeom>
              <a:noFill/>
            </p:spPr>
            <p:txBody>
              <a:bodyPr wrap="none" rtlCol="0">
                <a:spAutoFit/>
              </a:bodyPr>
              <a:lstStyle/>
              <a:p>
                <a:pPr algn="ctr">
                  <a:lnSpc>
                    <a:spcPct val="80000"/>
                  </a:lnSpc>
                </a:pPr>
                <a:r>
                  <a:rPr lang="en-US" sz="4000">
                    <a:solidFill>
                      <a:srgbClr val="000000"/>
                    </a:solidFill>
                    <a:effectLst>
                      <a:innerShdw blurRad="114300">
                        <a:prstClr val="black"/>
                      </a:innerShdw>
                    </a:effectLst>
                    <a:latin typeface="Bebas Neue" panose="020B0506020202020201" pitchFamily="34" charset="0"/>
                  </a:rPr>
                  <a:t>Roadblock </a:t>
                </a:r>
              </a:p>
              <a:p>
                <a:pPr algn="ctr">
                  <a:lnSpc>
                    <a:spcPct val="80000"/>
                  </a:lnSpc>
                </a:pPr>
                <a:r>
                  <a:rPr lang="en-US" sz="4000">
                    <a:solidFill>
                      <a:srgbClr val="000000"/>
                    </a:solidFill>
                    <a:effectLst>
                      <a:innerShdw blurRad="114300">
                        <a:prstClr val="black"/>
                      </a:innerShdw>
                    </a:effectLst>
                    <a:latin typeface="Bebas Neue" panose="020B0506020202020201" pitchFamily="34" charset="0"/>
                  </a:rPr>
                  <a:t>ahead</a:t>
                </a:r>
              </a:p>
            </p:txBody>
          </p:sp>
        </p:grpSp>
      </p:grpSp>
    </p:spTree>
    <p:extLst>
      <p:ext uri="{BB962C8B-B14F-4D97-AF65-F5344CB8AC3E}">
        <p14:creationId xmlns:p14="http://schemas.microsoft.com/office/powerpoint/2010/main" val="66704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BF4FF-3E78-7033-D4B2-C5A8C8AB89ED}"/>
              </a:ext>
            </a:extLst>
          </p:cNvPr>
          <p:cNvSpPr>
            <a:spLocks noGrp="1"/>
          </p:cNvSpPr>
          <p:nvPr>
            <p:ph type="title"/>
          </p:nvPr>
        </p:nvSpPr>
        <p:spPr>
          <a:xfrm>
            <a:off x="838199" y="365125"/>
            <a:ext cx="7746403" cy="1041643"/>
          </a:xfrm>
        </p:spPr>
        <p:txBody>
          <a:bodyPr>
            <a:normAutofit fontScale="90000"/>
          </a:bodyPr>
          <a:lstStyle/>
          <a:p>
            <a:r>
              <a:rPr lang="en-US"/>
              <a:t>Clarify for Staff How OCG Aligns with Mission Outcomes</a:t>
            </a:r>
          </a:p>
        </p:txBody>
      </p:sp>
      <p:sp>
        <p:nvSpPr>
          <p:cNvPr id="3" name="Content Placeholder 2">
            <a:extLst>
              <a:ext uri="{FF2B5EF4-FFF2-40B4-BE49-F238E27FC236}">
                <a16:creationId xmlns:a16="http://schemas.microsoft.com/office/drawing/2014/main" id="{669E46DD-5C10-E267-71FF-57EA71722108}"/>
              </a:ext>
            </a:extLst>
          </p:cNvPr>
          <p:cNvSpPr>
            <a:spLocks noGrp="1"/>
          </p:cNvSpPr>
          <p:nvPr>
            <p:ph idx="1"/>
          </p:nvPr>
        </p:nvSpPr>
        <p:spPr>
          <a:xfrm>
            <a:off x="4740910" y="5916251"/>
            <a:ext cx="3913415" cy="684118"/>
          </a:xfrm>
        </p:spPr>
        <p:txBody>
          <a:bodyPr>
            <a:noAutofit/>
          </a:bodyPr>
          <a:lstStyle/>
          <a:p>
            <a:r>
              <a:rPr lang="en-US" sz="2400" dirty="0"/>
              <a:t>Drives </a:t>
            </a:r>
            <a:r>
              <a:rPr lang="en-US" sz="2400" b="1" dirty="0"/>
              <a:t>continuous improvement</a:t>
            </a:r>
            <a:endParaRPr lang="en-US" sz="2400" dirty="0"/>
          </a:p>
        </p:txBody>
      </p:sp>
      <p:graphicFrame>
        <p:nvGraphicFramePr>
          <p:cNvPr id="51" name="Inhaltsplatzhalter 6">
            <a:extLst>
              <a:ext uri="{FF2B5EF4-FFF2-40B4-BE49-F238E27FC236}">
                <a16:creationId xmlns:a16="http://schemas.microsoft.com/office/drawing/2014/main" id="{A1093806-3AB4-E73F-2356-D9BAE96E1C78}"/>
              </a:ext>
            </a:extLst>
          </p:cNvPr>
          <p:cNvGraphicFramePr>
            <a:graphicFrameLocks/>
          </p:cNvGraphicFramePr>
          <p:nvPr/>
        </p:nvGraphicFramePr>
        <p:xfrm>
          <a:off x="2694087" y="1653702"/>
          <a:ext cx="6303600" cy="4298950"/>
        </p:xfrm>
        <a:graphic>
          <a:graphicData uri="http://schemas.openxmlformats.org/drawingml/2006/chart">
            <c:chart xmlns:c="http://schemas.openxmlformats.org/drawingml/2006/chart" xmlns:r="http://schemas.openxmlformats.org/officeDocument/2006/relationships" r:id="rId3"/>
          </a:graphicData>
        </a:graphic>
      </p:graphicFrame>
      <p:grpSp>
        <p:nvGrpSpPr>
          <p:cNvPr id="52" name="Gruppieren 11">
            <a:extLst>
              <a:ext uri="{FF2B5EF4-FFF2-40B4-BE49-F238E27FC236}">
                <a16:creationId xmlns:a16="http://schemas.microsoft.com/office/drawing/2014/main" id="{0691040D-593D-E491-A79D-B06C0069D462}"/>
              </a:ext>
            </a:extLst>
          </p:cNvPr>
          <p:cNvGrpSpPr/>
          <p:nvPr/>
        </p:nvGrpSpPr>
        <p:grpSpPr>
          <a:xfrm>
            <a:off x="4029229" y="1743052"/>
            <a:ext cx="3694044" cy="4146100"/>
            <a:chOff x="1335142" y="1600650"/>
            <a:chExt cx="3694044" cy="4146100"/>
          </a:xfrm>
        </p:grpSpPr>
        <p:cxnSp>
          <p:nvCxnSpPr>
            <p:cNvPr id="53" name="Gerade Verbindung mit Pfeil 62">
              <a:extLst>
                <a:ext uri="{FF2B5EF4-FFF2-40B4-BE49-F238E27FC236}">
                  <a16:creationId xmlns:a16="http://schemas.microsoft.com/office/drawing/2014/main" id="{8EEF71B6-EB44-0941-4DA3-B7C8258DCB69}"/>
                </a:ext>
              </a:extLst>
            </p:cNvPr>
            <p:cNvCxnSpPr/>
            <p:nvPr/>
          </p:nvCxnSpPr>
          <p:spPr bwMode="gray">
            <a:xfrm flipH="1" flipV="1">
              <a:off x="2118361" y="3004303"/>
              <a:ext cx="540663" cy="313527"/>
            </a:xfrm>
            <a:prstGeom prst="straightConnector1">
              <a:avLst/>
            </a:prstGeom>
            <a:noFill/>
            <a:ln w="25400" cap="flat" cmpd="sng" algn="ctr">
              <a:solidFill>
                <a:srgbClr val="2C3E50"/>
              </a:solidFill>
              <a:prstDash val="solid"/>
              <a:tailEnd type="triangle" w="lg" len="lg"/>
            </a:ln>
            <a:effectLst/>
          </p:spPr>
        </p:cxnSp>
        <p:sp>
          <p:nvSpPr>
            <p:cNvPr id="84" name="Ellipse 55">
              <a:extLst>
                <a:ext uri="{FF2B5EF4-FFF2-40B4-BE49-F238E27FC236}">
                  <a16:creationId xmlns:a16="http://schemas.microsoft.com/office/drawing/2014/main" id="{1E5FBE74-36E7-7095-62C2-64AFEE63DBD5}"/>
                </a:ext>
              </a:extLst>
            </p:cNvPr>
            <p:cNvSpPr/>
            <p:nvPr/>
          </p:nvSpPr>
          <p:spPr bwMode="gray">
            <a:xfrm>
              <a:off x="2800350" y="1600650"/>
              <a:ext cx="723900" cy="723900"/>
            </a:xfrm>
            <a:prstGeom prst="ellipse">
              <a:avLst/>
            </a:prstGeom>
            <a:solidFill>
              <a:srgbClr val="3498DB">
                <a:lumMod val="50000"/>
              </a:srgbClr>
            </a:solidFill>
            <a:ln w="38100" cap="flat" cmpd="sng" algn="ctr">
              <a:solidFill>
                <a:srgbClr val="3498DB">
                  <a:lumMod val="50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2" name="Ellipse 56">
              <a:extLst>
                <a:ext uri="{FF2B5EF4-FFF2-40B4-BE49-F238E27FC236}">
                  <a16:creationId xmlns:a16="http://schemas.microsoft.com/office/drawing/2014/main" id="{4CB9FBDD-7C65-42D5-7F69-F0C0982120A2}"/>
                </a:ext>
              </a:extLst>
            </p:cNvPr>
            <p:cNvSpPr/>
            <p:nvPr/>
          </p:nvSpPr>
          <p:spPr bwMode="gray">
            <a:xfrm>
              <a:off x="4305286" y="2420250"/>
              <a:ext cx="723900" cy="723900"/>
            </a:xfrm>
            <a:prstGeom prst="ellipse">
              <a:avLst/>
            </a:prstGeom>
            <a:solidFill>
              <a:srgbClr val="3498DB">
                <a:lumMod val="75000"/>
              </a:srgbClr>
            </a:solidFill>
            <a:ln w="38100" cap="flat" cmpd="sng" algn="ctr">
              <a:solidFill>
                <a:srgbClr val="3498DB">
                  <a:lumMod val="75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78" name="Ellipse 57">
              <a:extLst>
                <a:ext uri="{FF2B5EF4-FFF2-40B4-BE49-F238E27FC236}">
                  <a16:creationId xmlns:a16="http://schemas.microsoft.com/office/drawing/2014/main" id="{F30B70DD-4871-202F-686B-88340E474251}"/>
                </a:ext>
              </a:extLst>
            </p:cNvPr>
            <p:cNvSpPr/>
            <p:nvPr/>
          </p:nvSpPr>
          <p:spPr bwMode="gray">
            <a:xfrm>
              <a:off x="4292586" y="4153290"/>
              <a:ext cx="723900" cy="723900"/>
            </a:xfrm>
            <a:prstGeom prst="ellipse">
              <a:avLst/>
            </a:prstGeom>
            <a:solidFill>
              <a:srgbClr val="3498DB"/>
            </a:solidFill>
            <a:ln w="38100" cap="flat" cmpd="sng" algn="ctr">
              <a:solidFill>
                <a:srgbClr val="3498DB"/>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74" name="Ellipse 58">
              <a:extLst>
                <a:ext uri="{FF2B5EF4-FFF2-40B4-BE49-F238E27FC236}">
                  <a16:creationId xmlns:a16="http://schemas.microsoft.com/office/drawing/2014/main" id="{082089E2-DCCE-A344-BB4F-E4324637B3A3}"/>
                </a:ext>
              </a:extLst>
            </p:cNvPr>
            <p:cNvSpPr/>
            <p:nvPr/>
          </p:nvSpPr>
          <p:spPr bwMode="gray">
            <a:xfrm>
              <a:off x="2800350" y="5022850"/>
              <a:ext cx="723900" cy="723900"/>
            </a:xfrm>
            <a:prstGeom prst="ellipse">
              <a:avLst/>
            </a:prstGeom>
            <a:solidFill>
              <a:srgbClr val="3498DB">
                <a:lumMod val="60000"/>
                <a:lumOff val="40000"/>
              </a:srgbClr>
            </a:solidFill>
            <a:ln w="38100" cap="flat" cmpd="sng" algn="ctr">
              <a:solidFill>
                <a:srgbClr val="3498DB">
                  <a:lumMod val="60000"/>
                  <a:lumOff val="40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70" name="Ellipse 59">
              <a:extLst>
                <a:ext uri="{FF2B5EF4-FFF2-40B4-BE49-F238E27FC236}">
                  <a16:creationId xmlns:a16="http://schemas.microsoft.com/office/drawing/2014/main" id="{196C9207-7FB3-DC79-9885-E7E90478A539}"/>
                </a:ext>
              </a:extLst>
            </p:cNvPr>
            <p:cNvSpPr/>
            <p:nvPr/>
          </p:nvSpPr>
          <p:spPr bwMode="gray">
            <a:xfrm>
              <a:off x="1335142" y="4153290"/>
              <a:ext cx="723900" cy="723900"/>
            </a:xfrm>
            <a:prstGeom prst="ellipse">
              <a:avLst/>
            </a:prstGeom>
            <a:solidFill>
              <a:srgbClr val="3498DB">
                <a:lumMod val="40000"/>
                <a:lumOff val="60000"/>
              </a:srgbClr>
            </a:solidFill>
            <a:ln w="38100" cap="flat" cmpd="sng" algn="ctr">
              <a:solidFill>
                <a:srgbClr val="3498DB">
                  <a:lumMod val="40000"/>
                  <a:lumOff val="60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grpSp>
          <p:nvGrpSpPr>
            <p:cNvPr id="59" name="Gruppieren 7">
              <a:extLst>
                <a:ext uri="{FF2B5EF4-FFF2-40B4-BE49-F238E27FC236}">
                  <a16:creationId xmlns:a16="http://schemas.microsoft.com/office/drawing/2014/main" id="{ED7A8B03-CA39-706A-E5D1-D8FDAC8314D7}"/>
                </a:ext>
              </a:extLst>
            </p:cNvPr>
            <p:cNvGrpSpPr/>
            <p:nvPr/>
          </p:nvGrpSpPr>
          <p:grpSpPr>
            <a:xfrm>
              <a:off x="1335142" y="2420250"/>
              <a:ext cx="723900" cy="723900"/>
              <a:chOff x="1335142" y="2420250"/>
              <a:chExt cx="723900" cy="723900"/>
            </a:xfrm>
          </p:grpSpPr>
          <p:sp>
            <p:nvSpPr>
              <p:cNvPr id="68" name="Ellipse 60">
                <a:extLst>
                  <a:ext uri="{FF2B5EF4-FFF2-40B4-BE49-F238E27FC236}">
                    <a16:creationId xmlns:a16="http://schemas.microsoft.com/office/drawing/2014/main" id="{2D1F3103-AF16-3629-13BA-60B373AB99D0}"/>
                  </a:ext>
                </a:extLst>
              </p:cNvPr>
              <p:cNvSpPr/>
              <p:nvPr/>
            </p:nvSpPr>
            <p:spPr bwMode="gray">
              <a:xfrm>
                <a:off x="1335142" y="2420250"/>
                <a:ext cx="723900" cy="723900"/>
              </a:xfrm>
              <a:prstGeom prst="ellipse">
                <a:avLst/>
              </a:prstGeom>
              <a:solidFill>
                <a:srgbClr val="3498DB">
                  <a:lumMod val="20000"/>
                  <a:lumOff val="80000"/>
                </a:srgbClr>
              </a:solidFill>
              <a:ln w="38100" cap="flat" cmpd="sng" algn="ctr">
                <a:solidFill>
                  <a:srgbClr val="3498DB">
                    <a:lumMod val="20000"/>
                    <a:lumOff val="80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69" name="METRO ICON - hand 6">
                <a:extLst>
                  <a:ext uri="{FF2B5EF4-FFF2-40B4-BE49-F238E27FC236}">
                    <a16:creationId xmlns:a16="http://schemas.microsoft.com/office/drawing/2014/main" id="{639FAB6B-E183-9281-7AAC-B97C2A59D35C}"/>
                  </a:ext>
                </a:extLst>
              </p:cNvPr>
              <p:cNvSpPr>
                <a:spLocks noChangeAspect="1" noEditPoints="1"/>
              </p:cNvSpPr>
              <p:nvPr/>
            </p:nvSpPr>
            <p:spPr bwMode="gray">
              <a:xfrm>
                <a:off x="1525017" y="2585796"/>
                <a:ext cx="331450" cy="354708"/>
              </a:xfrm>
              <a:custGeom>
                <a:avLst/>
                <a:gdLst>
                  <a:gd name="T0" fmla="*/ 289 w 321"/>
                  <a:gd name="T1" fmla="*/ 193 h 342"/>
                  <a:gd name="T2" fmla="*/ 279 w 321"/>
                  <a:gd name="T3" fmla="*/ 257 h 342"/>
                  <a:gd name="T4" fmla="*/ 257 w 321"/>
                  <a:gd name="T5" fmla="*/ 310 h 342"/>
                  <a:gd name="T6" fmla="*/ 214 w 321"/>
                  <a:gd name="T7" fmla="*/ 342 h 342"/>
                  <a:gd name="T8" fmla="*/ 65 w 321"/>
                  <a:gd name="T9" fmla="*/ 310 h 342"/>
                  <a:gd name="T10" fmla="*/ 65 w 321"/>
                  <a:gd name="T11" fmla="*/ 139 h 342"/>
                  <a:gd name="T12" fmla="*/ 225 w 321"/>
                  <a:gd name="T13" fmla="*/ 0 h 342"/>
                  <a:gd name="T14" fmla="*/ 225 w 321"/>
                  <a:gd name="T15" fmla="*/ 128 h 342"/>
                  <a:gd name="T16" fmla="*/ 289 w 321"/>
                  <a:gd name="T17" fmla="*/ 128 h 342"/>
                  <a:gd name="T18" fmla="*/ 289 w 321"/>
                  <a:gd name="T19" fmla="*/ 193 h 342"/>
                  <a:gd name="T20" fmla="*/ 43 w 321"/>
                  <a:gd name="T21" fmla="*/ 139 h 342"/>
                  <a:gd name="T22" fmla="*/ 43 w 321"/>
                  <a:gd name="T23" fmla="*/ 310 h 342"/>
                  <a:gd name="T24" fmla="*/ 65 w 321"/>
                  <a:gd name="T25" fmla="*/ 310 h 342"/>
                  <a:gd name="T26" fmla="*/ 65 w 321"/>
                  <a:gd name="T27" fmla="*/ 321 h 342"/>
                  <a:gd name="T28" fmla="*/ 22 w 321"/>
                  <a:gd name="T29" fmla="*/ 321 h 342"/>
                  <a:gd name="T30" fmla="*/ 0 w 321"/>
                  <a:gd name="T31" fmla="*/ 289 h 342"/>
                  <a:gd name="T32" fmla="*/ 0 w 321"/>
                  <a:gd name="T33" fmla="*/ 161 h 342"/>
                  <a:gd name="T34" fmla="*/ 22 w 321"/>
                  <a:gd name="T35" fmla="*/ 128 h 342"/>
                  <a:gd name="T36" fmla="*/ 65 w 321"/>
                  <a:gd name="T37" fmla="*/ 128 h 342"/>
                  <a:gd name="T38" fmla="*/ 65 w 321"/>
                  <a:gd name="T39" fmla="*/ 139 h 342"/>
                  <a:gd name="T40" fmla="*/ 43 w 321"/>
                  <a:gd name="T41" fmla="*/ 13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342">
                    <a:moveTo>
                      <a:pt x="289" y="193"/>
                    </a:moveTo>
                    <a:cubicBezTo>
                      <a:pt x="314" y="193"/>
                      <a:pt x="300" y="257"/>
                      <a:pt x="279" y="257"/>
                    </a:cubicBezTo>
                    <a:cubicBezTo>
                      <a:pt x="289" y="257"/>
                      <a:pt x="279" y="310"/>
                      <a:pt x="257" y="310"/>
                    </a:cubicBezTo>
                    <a:cubicBezTo>
                      <a:pt x="257" y="332"/>
                      <a:pt x="236" y="342"/>
                      <a:pt x="214" y="342"/>
                    </a:cubicBezTo>
                    <a:cubicBezTo>
                      <a:pt x="124" y="342"/>
                      <a:pt x="156" y="320"/>
                      <a:pt x="65" y="310"/>
                    </a:cubicBezTo>
                    <a:cubicBezTo>
                      <a:pt x="65" y="139"/>
                      <a:pt x="65" y="139"/>
                      <a:pt x="65" y="139"/>
                    </a:cubicBezTo>
                    <a:cubicBezTo>
                      <a:pt x="145" y="115"/>
                      <a:pt x="225" y="54"/>
                      <a:pt x="225" y="0"/>
                    </a:cubicBezTo>
                    <a:cubicBezTo>
                      <a:pt x="243" y="0"/>
                      <a:pt x="289" y="21"/>
                      <a:pt x="225" y="128"/>
                    </a:cubicBezTo>
                    <a:cubicBezTo>
                      <a:pt x="225" y="128"/>
                      <a:pt x="279" y="128"/>
                      <a:pt x="289" y="128"/>
                    </a:cubicBezTo>
                    <a:cubicBezTo>
                      <a:pt x="321" y="128"/>
                      <a:pt x="311" y="193"/>
                      <a:pt x="289" y="193"/>
                    </a:cubicBezTo>
                    <a:close/>
                    <a:moveTo>
                      <a:pt x="43" y="139"/>
                    </a:moveTo>
                    <a:cubicBezTo>
                      <a:pt x="43" y="310"/>
                      <a:pt x="43" y="310"/>
                      <a:pt x="43" y="310"/>
                    </a:cubicBezTo>
                    <a:cubicBezTo>
                      <a:pt x="65" y="310"/>
                      <a:pt x="65" y="310"/>
                      <a:pt x="65" y="310"/>
                    </a:cubicBezTo>
                    <a:cubicBezTo>
                      <a:pt x="65" y="321"/>
                      <a:pt x="65" y="321"/>
                      <a:pt x="65" y="321"/>
                    </a:cubicBezTo>
                    <a:cubicBezTo>
                      <a:pt x="22" y="321"/>
                      <a:pt x="22" y="321"/>
                      <a:pt x="22" y="321"/>
                    </a:cubicBezTo>
                    <a:cubicBezTo>
                      <a:pt x="10" y="321"/>
                      <a:pt x="0" y="307"/>
                      <a:pt x="0" y="289"/>
                    </a:cubicBezTo>
                    <a:cubicBezTo>
                      <a:pt x="0" y="161"/>
                      <a:pt x="0" y="161"/>
                      <a:pt x="0" y="161"/>
                    </a:cubicBezTo>
                    <a:cubicBezTo>
                      <a:pt x="0" y="143"/>
                      <a:pt x="10" y="128"/>
                      <a:pt x="22" y="128"/>
                    </a:cubicBezTo>
                    <a:cubicBezTo>
                      <a:pt x="65" y="128"/>
                      <a:pt x="65" y="128"/>
                      <a:pt x="65" y="128"/>
                    </a:cubicBezTo>
                    <a:cubicBezTo>
                      <a:pt x="65" y="139"/>
                      <a:pt x="65" y="139"/>
                      <a:pt x="65" y="139"/>
                    </a:cubicBezTo>
                    <a:lnTo>
                      <a:pt x="43" y="1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
          <p:nvSpPr>
            <p:cNvPr id="66" name="Ellipse 61">
              <a:extLst>
                <a:ext uri="{FF2B5EF4-FFF2-40B4-BE49-F238E27FC236}">
                  <a16:creationId xmlns:a16="http://schemas.microsoft.com/office/drawing/2014/main" id="{BB6D3D38-F721-C023-E4F0-1959CE696908}"/>
                </a:ext>
              </a:extLst>
            </p:cNvPr>
            <p:cNvSpPr/>
            <p:nvPr/>
          </p:nvSpPr>
          <p:spPr bwMode="gray">
            <a:xfrm>
              <a:off x="2659024" y="3170424"/>
              <a:ext cx="1006552" cy="1006552"/>
            </a:xfrm>
            <a:prstGeom prst="ellipse">
              <a:avLst/>
            </a:prstGeom>
            <a:solidFill>
              <a:sysClr val="window" lastClr="FFFFFF">
                <a:lumMod val="95000"/>
              </a:sysClr>
            </a:solidFill>
            <a:ln w="254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1" name="Gerade Verbindung mit Pfeil 76">
              <a:extLst>
                <a:ext uri="{FF2B5EF4-FFF2-40B4-BE49-F238E27FC236}">
                  <a16:creationId xmlns:a16="http://schemas.microsoft.com/office/drawing/2014/main" id="{F20DC888-A31F-8B92-96E8-54450E558242}"/>
                </a:ext>
              </a:extLst>
            </p:cNvPr>
            <p:cNvCxnSpPr/>
            <p:nvPr/>
          </p:nvCxnSpPr>
          <p:spPr bwMode="gray">
            <a:xfrm flipH="1" flipV="1">
              <a:off x="3162300" y="2538806"/>
              <a:ext cx="1" cy="511472"/>
            </a:xfrm>
            <a:prstGeom prst="straightConnector1">
              <a:avLst/>
            </a:prstGeom>
            <a:noFill/>
            <a:ln w="25400" cap="flat" cmpd="sng" algn="ctr">
              <a:solidFill>
                <a:srgbClr val="2C3E50"/>
              </a:solidFill>
              <a:prstDash val="solid"/>
              <a:tailEnd type="triangle" w="lg" len="lg"/>
            </a:ln>
            <a:effectLst/>
          </p:spPr>
        </p:cxnSp>
        <p:cxnSp>
          <p:nvCxnSpPr>
            <p:cNvPr id="62" name="Gerade Verbindung mit Pfeil 77">
              <a:extLst>
                <a:ext uri="{FF2B5EF4-FFF2-40B4-BE49-F238E27FC236}">
                  <a16:creationId xmlns:a16="http://schemas.microsoft.com/office/drawing/2014/main" id="{C9DD8C5F-2C9D-78CF-ECEA-B0CB9B5300E4}"/>
                </a:ext>
              </a:extLst>
            </p:cNvPr>
            <p:cNvCxnSpPr/>
            <p:nvPr/>
          </p:nvCxnSpPr>
          <p:spPr bwMode="gray">
            <a:xfrm flipV="1">
              <a:off x="3665576" y="3050278"/>
              <a:ext cx="563524" cy="267552"/>
            </a:xfrm>
            <a:prstGeom prst="straightConnector1">
              <a:avLst/>
            </a:prstGeom>
            <a:noFill/>
            <a:ln w="25400" cap="flat" cmpd="sng" algn="ctr">
              <a:solidFill>
                <a:srgbClr val="2C3E50"/>
              </a:solidFill>
              <a:prstDash val="solid"/>
              <a:tailEnd type="triangle" w="lg" len="lg"/>
            </a:ln>
            <a:effectLst/>
          </p:spPr>
        </p:cxnSp>
        <p:cxnSp>
          <p:nvCxnSpPr>
            <p:cNvPr id="63" name="Gerade Verbindung mit Pfeil 78">
              <a:extLst>
                <a:ext uri="{FF2B5EF4-FFF2-40B4-BE49-F238E27FC236}">
                  <a16:creationId xmlns:a16="http://schemas.microsoft.com/office/drawing/2014/main" id="{7786914E-9D30-8440-A4F8-61456751FC89}"/>
                </a:ext>
              </a:extLst>
            </p:cNvPr>
            <p:cNvCxnSpPr/>
            <p:nvPr/>
          </p:nvCxnSpPr>
          <p:spPr bwMode="gray">
            <a:xfrm flipH="1">
              <a:off x="2115279" y="4027832"/>
              <a:ext cx="540663" cy="313527"/>
            </a:xfrm>
            <a:prstGeom prst="straightConnector1">
              <a:avLst/>
            </a:prstGeom>
            <a:noFill/>
            <a:ln w="25400" cap="flat" cmpd="sng" algn="ctr">
              <a:solidFill>
                <a:srgbClr val="2C3E50"/>
              </a:solidFill>
              <a:prstDash val="solid"/>
              <a:tailEnd type="triangle" w="lg" len="lg"/>
            </a:ln>
            <a:effectLst/>
          </p:spPr>
        </p:cxnSp>
        <p:cxnSp>
          <p:nvCxnSpPr>
            <p:cNvPr id="64" name="Gerade Verbindung mit Pfeil 79">
              <a:extLst>
                <a:ext uri="{FF2B5EF4-FFF2-40B4-BE49-F238E27FC236}">
                  <a16:creationId xmlns:a16="http://schemas.microsoft.com/office/drawing/2014/main" id="{5C9482C6-FEEF-C3C7-26E8-07847E5B5C72}"/>
                </a:ext>
              </a:extLst>
            </p:cNvPr>
            <p:cNvCxnSpPr/>
            <p:nvPr/>
          </p:nvCxnSpPr>
          <p:spPr bwMode="gray">
            <a:xfrm flipH="1">
              <a:off x="3159218" y="4293340"/>
              <a:ext cx="1" cy="511472"/>
            </a:xfrm>
            <a:prstGeom prst="straightConnector1">
              <a:avLst/>
            </a:prstGeom>
            <a:noFill/>
            <a:ln w="25400" cap="flat" cmpd="sng" algn="ctr">
              <a:solidFill>
                <a:srgbClr val="2C3E50"/>
              </a:solidFill>
              <a:prstDash val="solid"/>
              <a:tailEnd type="triangle" w="lg" len="lg"/>
            </a:ln>
            <a:effectLst/>
          </p:spPr>
        </p:cxnSp>
        <p:cxnSp>
          <p:nvCxnSpPr>
            <p:cNvPr id="65" name="Gerade Verbindung mit Pfeil 80">
              <a:extLst>
                <a:ext uri="{FF2B5EF4-FFF2-40B4-BE49-F238E27FC236}">
                  <a16:creationId xmlns:a16="http://schemas.microsoft.com/office/drawing/2014/main" id="{99809AB1-5BEB-F945-ADFA-7D0FBD58947D}"/>
                </a:ext>
              </a:extLst>
            </p:cNvPr>
            <p:cNvCxnSpPr/>
            <p:nvPr/>
          </p:nvCxnSpPr>
          <p:spPr bwMode="gray">
            <a:xfrm>
              <a:off x="3662494" y="4073807"/>
              <a:ext cx="563524" cy="267552"/>
            </a:xfrm>
            <a:prstGeom prst="straightConnector1">
              <a:avLst/>
            </a:prstGeom>
            <a:noFill/>
            <a:ln w="25400" cap="flat" cmpd="sng" algn="ctr">
              <a:solidFill>
                <a:srgbClr val="2C3E50"/>
              </a:solidFill>
              <a:prstDash val="solid"/>
              <a:tailEnd type="triangle" w="lg" len="lg"/>
            </a:ln>
            <a:effectLst/>
          </p:spPr>
        </p:cxnSp>
      </p:grpSp>
      <p:sp>
        <p:nvSpPr>
          <p:cNvPr id="86" name="METRO ICON - temple">
            <a:extLst>
              <a:ext uri="{FF2B5EF4-FFF2-40B4-BE49-F238E27FC236}">
                <a16:creationId xmlns:a16="http://schemas.microsoft.com/office/drawing/2014/main" id="{4BE5F6F5-A418-EF68-1844-7C53DAB276C3}"/>
              </a:ext>
            </a:extLst>
          </p:cNvPr>
          <p:cNvSpPr>
            <a:spLocks noEditPoints="1"/>
          </p:cNvSpPr>
          <p:nvPr/>
        </p:nvSpPr>
        <p:spPr bwMode="gray">
          <a:xfrm>
            <a:off x="5594025" y="3356742"/>
            <a:ext cx="517750" cy="517750"/>
          </a:xfrm>
          <a:custGeom>
            <a:avLst/>
            <a:gdLst>
              <a:gd name="T0" fmla="*/ 29 w 171"/>
              <a:gd name="T1" fmla="*/ 125 h 171"/>
              <a:gd name="T2" fmla="*/ 23 w 171"/>
              <a:gd name="T3" fmla="*/ 128 h 171"/>
              <a:gd name="T4" fmla="*/ 26 w 171"/>
              <a:gd name="T5" fmla="*/ 137 h 171"/>
              <a:gd name="T6" fmla="*/ 50 w 171"/>
              <a:gd name="T7" fmla="*/ 134 h 171"/>
              <a:gd name="T8" fmla="*/ 47 w 171"/>
              <a:gd name="T9" fmla="*/ 125 h 171"/>
              <a:gd name="T10" fmla="*/ 44 w 171"/>
              <a:gd name="T11" fmla="*/ 69 h 171"/>
              <a:gd name="T12" fmla="*/ 50 w 171"/>
              <a:gd name="T13" fmla="*/ 66 h 171"/>
              <a:gd name="T14" fmla="*/ 47 w 171"/>
              <a:gd name="T15" fmla="*/ 57 h 171"/>
              <a:gd name="T16" fmla="*/ 23 w 171"/>
              <a:gd name="T17" fmla="*/ 60 h 171"/>
              <a:gd name="T18" fmla="*/ 26 w 171"/>
              <a:gd name="T19" fmla="*/ 69 h 171"/>
              <a:gd name="T20" fmla="*/ 142 w 171"/>
              <a:gd name="T21" fmla="*/ 125 h 171"/>
              <a:gd name="T22" fmla="*/ 148 w 171"/>
              <a:gd name="T23" fmla="*/ 128 h 171"/>
              <a:gd name="T24" fmla="*/ 145 w 171"/>
              <a:gd name="T25" fmla="*/ 137 h 171"/>
              <a:gd name="T26" fmla="*/ 121 w 171"/>
              <a:gd name="T27" fmla="*/ 134 h 171"/>
              <a:gd name="T28" fmla="*/ 124 w 171"/>
              <a:gd name="T29" fmla="*/ 125 h 171"/>
              <a:gd name="T30" fmla="*/ 127 w 171"/>
              <a:gd name="T31" fmla="*/ 69 h 171"/>
              <a:gd name="T32" fmla="*/ 121 w 171"/>
              <a:gd name="T33" fmla="*/ 66 h 171"/>
              <a:gd name="T34" fmla="*/ 124 w 171"/>
              <a:gd name="T35" fmla="*/ 57 h 171"/>
              <a:gd name="T36" fmla="*/ 148 w 171"/>
              <a:gd name="T37" fmla="*/ 60 h 171"/>
              <a:gd name="T38" fmla="*/ 145 w 171"/>
              <a:gd name="T39" fmla="*/ 69 h 171"/>
              <a:gd name="T40" fmla="*/ 142 w 171"/>
              <a:gd name="T41" fmla="*/ 125 h 171"/>
              <a:gd name="T42" fmla="*/ 159 w 171"/>
              <a:gd name="T43" fmla="*/ 145 h 171"/>
              <a:gd name="T44" fmla="*/ 156 w 171"/>
              <a:gd name="T45" fmla="*/ 154 h 171"/>
              <a:gd name="T46" fmla="*/ 12 w 171"/>
              <a:gd name="T47" fmla="*/ 151 h 171"/>
              <a:gd name="T48" fmla="*/ 15 w 171"/>
              <a:gd name="T49" fmla="*/ 142 h 171"/>
              <a:gd name="T50" fmla="*/ 171 w 171"/>
              <a:gd name="T51" fmla="*/ 49 h 171"/>
              <a:gd name="T52" fmla="*/ 3 w 171"/>
              <a:gd name="T53" fmla="*/ 52 h 171"/>
              <a:gd name="T54" fmla="*/ 0 w 171"/>
              <a:gd name="T55" fmla="*/ 42 h 171"/>
              <a:gd name="T56" fmla="*/ 84 w 171"/>
              <a:gd name="T57" fmla="*/ 1 h 171"/>
              <a:gd name="T58" fmla="*/ 169 w 171"/>
              <a:gd name="T59" fmla="*/ 39 h 171"/>
              <a:gd name="T60" fmla="*/ 171 w 171"/>
              <a:gd name="T61" fmla="*/ 49 h 171"/>
              <a:gd name="T62" fmla="*/ 171 w 171"/>
              <a:gd name="T63" fmla="*/ 168 h 171"/>
              <a:gd name="T64" fmla="*/ 168 w 171"/>
              <a:gd name="T65" fmla="*/ 159 h 171"/>
              <a:gd name="T66" fmla="*/ 0 w 171"/>
              <a:gd name="T67" fmla="*/ 162 h 171"/>
              <a:gd name="T68" fmla="*/ 3 w 171"/>
              <a:gd name="T69" fmla="*/ 171 h 171"/>
              <a:gd name="T70" fmla="*/ 78 w 171"/>
              <a:gd name="T71" fmla="*/ 69 h 171"/>
              <a:gd name="T72" fmla="*/ 75 w 171"/>
              <a:gd name="T73" fmla="*/ 125 h 171"/>
              <a:gd name="T74" fmla="*/ 72 w 171"/>
              <a:gd name="T75" fmla="*/ 134 h 171"/>
              <a:gd name="T76" fmla="*/ 96 w 171"/>
              <a:gd name="T77" fmla="*/ 137 h 171"/>
              <a:gd name="T78" fmla="*/ 99 w 171"/>
              <a:gd name="T79" fmla="*/ 128 h 171"/>
              <a:gd name="T80" fmla="*/ 93 w 171"/>
              <a:gd name="T81" fmla="*/ 125 h 171"/>
              <a:gd name="T82" fmla="*/ 96 w 171"/>
              <a:gd name="T83" fmla="*/ 69 h 171"/>
              <a:gd name="T84" fmla="*/ 99 w 171"/>
              <a:gd name="T85" fmla="*/ 60 h 171"/>
              <a:gd name="T86" fmla="*/ 75 w 171"/>
              <a:gd name="T87" fmla="*/ 57 h 171"/>
              <a:gd name="T88" fmla="*/ 72 w 171"/>
              <a:gd name="T89" fmla="*/ 66 h 171"/>
              <a:gd name="T90" fmla="*/ 78 w 171"/>
              <a:gd name="T91" fmla="*/ 6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1" h="171">
                <a:moveTo>
                  <a:pt x="29" y="69"/>
                </a:moveTo>
                <a:cubicBezTo>
                  <a:pt x="29" y="125"/>
                  <a:pt x="29" y="125"/>
                  <a:pt x="29" y="125"/>
                </a:cubicBezTo>
                <a:cubicBezTo>
                  <a:pt x="26" y="125"/>
                  <a:pt x="26" y="125"/>
                  <a:pt x="26" y="125"/>
                </a:cubicBezTo>
                <a:cubicBezTo>
                  <a:pt x="24" y="125"/>
                  <a:pt x="23" y="126"/>
                  <a:pt x="23" y="128"/>
                </a:cubicBezTo>
                <a:cubicBezTo>
                  <a:pt x="23" y="134"/>
                  <a:pt x="23" y="134"/>
                  <a:pt x="23" y="134"/>
                </a:cubicBezTo>
                <a:cubicBezTo>
                  <a:pt x="23" y="135"/>
                  <a:pt x="24" y="137"/>
                  <a:pt x="26" y="137"/>
                </a:cubicBezTo>
                <a:cubicBezTo>
                  <a:pt x="47" y="137"/>
                  <a:pt x="47" y="137"/>
                  <a:pt x="47" y="137"/>
                </a:cubicBezTo>
                <a:cubicBezTo>
                  <a:pt x="49" y="137"/>
                  <a:pt x="50" y="135"/>
                  <a:pt x="50" y="134"/>
                </a:cubicBezTo>
                <a:cubicBezTo>
                  <a:pt x="50" y="128"/>
                  <a:pt x="50" y="128"/>
                  <a:pt x="50" y="128"/>
                </a:cubicBezTo>
                <a:cubicBezTo>
                  <a:pt x="50" y="126"/>
                  <a:pt x="49" y="125"/>
                  <a:pt x="47" y="125"/>
                </a:cubicBezTo>
                <a:cubicBezTo>
                  <a:pt x="44" y="125"/>
                  <a:pt x="44" y="125"/>
                  <a:pt x="44" y="125"/>
                </a:cubicBezTo>
                <a:cubicBezTo>
                  <a:pt x="44" y="69"/>
                  <a:pt x="44" y="69"/>
                  <a:pt x="44" y="69"/>
                </a:cubicBezTo>
                <a:cubicBezTo>
                  <a:pt x="47" y="69"/>
                  <a:pt x="47" y="69"/>
                  <a:pt x="47" y="69"/>
                </a:cubicBezTo>
                <a:cubicBezTo>
                  <a:pt x="49" y="69"/>
                  <a:pt x="50" y="67"/>
                  <a:pt x="50" y="66"/>
                </a:cubicBezTo>
                <a:cubicBezTo>
                  <a:pt x="50" y="60"/>
                  <a:pt x="50" y="60"/>
                  <a:pt x="50" y="60"/>
                </a:cubicBezTo>
                <a:cubicBezTo>
                  <a:pt x="50" y="58"/>
                  <a:pt x="49" y="57"/>
                  <a:pt x="47" y="57"/>
                </a:cubicBezTo>
                <a:cubicBezTo>
                  <a:pt x="26" y="57"/>
                  <a:pt x="26" y="57"/>
                  <a:pt x="26" y="57"/>
                </a:cubicBezTo>
                <a:cubicBezTo>
                  <a:pt x="24" y="57"/>
                  <a:pt x="23" y="58"/>
                  <a:pt x="23" y="60"/>
                </a:cubicBezTo>
                <a:cubicBezTo>
                  <a:pt x="23" y="66"/>
                  <a:pt x="23" y="66"/>
                  <a:pt x="23" y="66"/>
                </a:cubicBezTo>
                <a:cubicBezTo>
                  <a:pt x="23" y="67"/>
                  <a:pt x="24" y="69"/>
                  <a:pt x="26" y="69"/>
                </a:cubicBezTo>
                <a:lnTo>
                  <a:pt x="29" y="69"/>
                </a:lnTo>
                <a:close/>
                <a:moveTo>
                  <a:pt x="142" y="125"/>
                </a:moveTo>
                <a:cubicBezTo>
                  <a:pt x="145" y="125"/>
                  <a:pt x="145" y="125"/>
                  <a:pt x="145" y="125"/>
                </a:cubicBezTo>
                <a:cubicBezTo>
                  <a:pt x="147" y="125"/>
                  <a:pt x="148" y="126"/>
                  <a:pt x="148" y="128"/>
                </a:cubicBezTo>
                <a:cubicBezTo>
                  <a:pt x="148" y="134"/>
                  <a:pt x="148" y="134"/>
                  <a:pt x="148" y="134"/>
                </a:cubicBezTo>
                <a:cubicBezTo>
                  <a:pt x="148" y="135"/>
                  <a:pt x="147" y="137"/>
                  <a:pt x="145" y="137"/>
                </a:cubicBezTo>
                <a:cubicBezTo>
                  <a:pt x="124" y="137"/>
                  <a:pt x="124" y="137"/>
                  <a:pt x="124" y="137"/>
                </a:cubicBezTo>
                <a:cubicBezTo>
                  <a:pt x="122" y="137"/>
                  <a:pt x="121" y="135"/>
                  <a:pt x="121" y="134"/>
                </a:cubicBezTo>
                <a:cubicBezTo>
                  <a:pt x="121" y="128"/>
                  <a:pt x="121" y="128"/>
                  <a:pt x="121" y="128"/>
                </a:cubicBezTo>
                <a:cubicBezTo>
                  <a:pt x="121" y="126"/>
                  <a:pt x="122" y="125"/>
                  <a:pt x="124" y="125"/>
                </a:cubicBezTo>
                <a:cubicBezTo>
                  <a:pt x="127" y="125"/>
                  <a:pt x="127" y="125"/>
                  <a:pt x="127" y="125"/>
                </a:cubicBezTo>
                <a:cubicBezTo>
                  <a:pt x="127" y="69"/>
                  <a:pt x="127" y="69"/>
                  <a:pt x="127" y="69"/>
                </a:cubicBezTo>
                <a:cubicBezTo>
                  <a:pt x="124" y="69"/>
                  <a:pt x="124" y="69"/>
                  <a:pt x="124" y="69"/>
                </a:cubicBezTo>
                <a:cubicBezTo>
                  <a:pt x="122" y="69"/>
                  <a:pt x="121" y="67"/>
                  <a:pt x="121" y="66"/>
                </a:cubicBezTo>
                <a:cubicBezTo>
                  <a:pt x="121" y="60"/>
                  <a:pt x="121" y="60"/>
                  <a:pt x="121" y="60"/>
                </a:cubicBezTo>
                <a:cubicBezTo>
                  <a:pt x="121" y="58"/>
                  <a:pt x="122" y="57"/>
                  <a:pt x="124" y="57"/>
                </a:cubicBezTo>
                <a:cubicBezTo>
                  <a:pt x="145" y="57"/>
                  <a:pt x="145" y="57"/>
                  <a:pt x="145" y="57"/>
                </a:cubicBezTo>
                <a:cubicBezTo>
                  <a:pt x="147" y="57"/>
                  <a:pt x="148" y="58"/>
                  <a:pt x="148" y="60"/>
                </a:cubicBezTo>
                <a:cubicBezTo>
                  <a:pt x="148" y="66"/>
                  <a:pt x="148" y="66"/>
                  <a:pt x="148" y="66"/>
                </a:cubicBezTo>
                <a:cubicBezTo>
                  <a:pt x="148" y="67"/>
                  <a:pt x="147" y="69"/>
                  <a:pt x="145" y="69"/>
                </a:cubicBezTo>
                <a:cubicBezTo>
                  <a:pt x="142" y="69"/>
                  <a:pt x="142" y="69"/>
                  <a:pt x="142" y="69"/>
                </a:cubicBezTo>
                <a:lnTo>
                  <a:pt x="142" y="125"/>
                </a:lnTo>
                <a:close/>
                <a:moveTo>
                  <a:pt x="156" y="142"/>
                </a:moveTo>
                <a:cubicBezTo>
                  <a:pt x="158" y="142"/>
                  <a:pt x="159" y="144"/>
                  <a:pt x="159" y="145"/>
                </a:cubicBezTo>
                <a:cubicBezTo>
                  <a:pt x="159" y="151"/>
                  <a:pt x="159" y="151"/>
                  <a:pt x="159" y="151"/>
                </a:cubicBezTo>
                <a:cubicBezTo>
                  <a:pt x="159" y="152"/>
                  <a:pt x="158" y="154"/>
                  <a:pt x="156" y="154"/>
                </a:cubicBezTo>
                <a:cubicBezTo>
                  <a:pt x="15" y="154"/>
                  <a:pt x="15" y="154"/>
                  <a:pt x="15" y="154"/>
                </a:cubicBezTo>
                <a:cubicBezTo>
                  <a:pt x="13" y="154"/>
                  <a:pt x="12" y="152"/>
                  <a:pt x="12" y="151"/>
                </a:cubicBezTo>
                <a:cubicBezTo>
                  <a:pt x="12" y="145"/>
                  <a:pt x="12" y="145"/>
                  <a:pt x="12" y="145"/>
                </a:cubicBezTo>
                <a:cubicBezTo>
                  <a:pt x="12" y="144"/>
                  <a:pt x="13" y="142"/>
                  <a:pt x="15" y="142"/>
                </a:cubicBezTo>
                <a:lnTo>
                  <a:pt x="156" y="142"/>
                </a:lnTo>
                <a:close/>
                <a:moveTo>
                  <a:pt x="171" y="49"/>
                </a:moveTo>
                <a:cubicBezTo>
                  <a:pt x="171" y="50"/>
                  <a:pt x="169" y="52"/>
                  <a:pt x="168" y="52"/>
                </a:cubicBezTo>
                <a:cubicBezTo>
                  <a:pt x="3" y="52"/>
                  <a:pt x="3" y="52"/>
                  <a:pt x="3" y="52"/>
                </a:cubicBezTo>
                <a:cubicBezTo>
                  <a:pt x="2" y="52"/>
                  <a:pt x="0" y="50"/>
                  <a:pt x="0" y="49"/>
                </a:cubicBezTo>
                <a:cubicBezTo>
                  <a:pt x="0" y="42"/>
                  <a:pt x="0" y="42"/>
                  <a:pt x="0" y="42"/>
                </a:cubicBezTo>
                <a:cubicBezTo>
                  <a:pt x="0" y="41"/>
                  <a:pt x="1" y="40"/>
                  <a:pt x="2" y="39"/>
                </a:cubicBezTo>
                <a:cubicBezTo>
                  <a:pt x="84" y="1"/>
                  <a:pt x="84" y="1"/>
                  <a:pt x="84" y="1"/>
                </a:cubicBezTo>
                <a:cubicBezTo>
                  <a:pt x="85" y="0"/>
                  <a:pt x="86" y="0"/>
                  <a:pt x="87" y="1"/>
                </a:cubicBezTo>
                <a:cubicBezTo>
                  <a:pt x="169" y="39"/>
                  <a:pt x="169" y="39"/>
                  <a:pt x="169" y="39"/>
                </a:cubicBezTo>
                <a:cubicBezTo>
                  <a:pt x="170" y="40"/>
                  <a:pt x="171" y="41"/>
                  <a:pt x="171" y="42"/>
                </a:cubicBezTo>
                <a:lnTo>
                  <a:pt x="171" y="49"/>
                </a:lnTo>
                <a:close/>
                <a:moveTo>
                  <a:pt x="168" y="171"/>
                </a:moveTo>
                <a:cubicBezTo>
                  <a:pt x="169" y="171"/>
                  <a:pt x="171" y="169"/>
                  <a:pt x="171" y="168"/>
                </a:cubicBezTo>
                <a:cubicBezTo>
                  <a:pt x="171" y="162"/>
                  <a:pt x="171" y="162"/>
                  <a:pt x="171" y="162"/>
                </a:cubicBezTo>
                <a:cubicBezTo>
                  <a:pt x="171" y="161"/>
                  <a:pt x="169" y="159"/>
                  <a:pt x="168" y="159"/>
                </a:cubicBezTo>
                <a:cubicBezTo>
                  <a:pt x="3" y="159"/>
                  <a:pt x="3" y="159"/>
                  <a:pt x="3" y="159"/>
                </a:cubicBezTo>
                <a:cubicBezTo>
                  <a:pt x="2" y="159"/>
                  <a:pt x="0" y="161"/>
                  <a:pt x="0" y="162"/>
                </a:cubicBezTo>
                <a:cubicBezTo>
                  <a:pt x="0" y="168"/>
                  <a:pt x="0" y="168"/>
                  <a:pt x="0" y="168"/>
                </a:cubicBezTo>
                <a:cubicBezTo>
                  <a:pt x="0" y="169"/>
                  <a:pt x="2" y="171"/>
                  <a:pt x="3" y="171"/>
                </a:cubicBezTo>
                <a:lnTo>
                  <a:pt x="168" y="171"/>
                </a:lnTo>
                <a:close/>
                <a:moveTo>
                  <a:pt x="78" y="69"/>
                </a:moveTo>
                <a:cubicBezTo>
                  <a:pt x="78" y="125"/>
                  <a:pt x="78" y="125"/>
                  <a:pt x="78" y="125"/>
                </a:cubicBezTo>
                <a:cubicBezTo>
                  <a:pt x="75" y="125"/>
                  <a:pt x="75" y="125"/>
                  <a:pt x="75" y="125"/>
                </a:cubicBezTo>
                <a:cubicBezTo>
                  <a:pt x="73" y="125"/>
                  <a:pt x="72" y="126"/>
                  <a:pt x="72" y="128"/>
                </a:cubicBezTo>
                <a:cubicBezTo>
                  <a:pt x="72" y="134"/>
                  <a:pt x="72" y="134"/>
                  <a:pt x="72" y="134"/>
                </a:cubicBezTo>
                <a:cubicBezTo>
                  <a:pt x="72" y="135"/>
                  <a:pt x="73" y="137"/>
                  <a:pt x="75" y="137"/>
                </a:cubicBezTo>
                <a:cubicBezTo>
                  <a:pt x="96" y="137"/>
                  <a:pt x="96" y="137"/>
                  <a:pt x="96" y="137"/>
                </a:cubicBezTo>
                <a:cubicBezTo>
                  <a:pt x="98" y="137"/>
                  <a:pt x="99" y="135"/>
                  <a:pt x="99" y="134"/>
                </a:cubicBezTo>
                <a:cubicBezTo>
                  <a:pt x="99" y="128"/>
                  <a:pt x="99" y="128"/>
                  <a:pt x="99" y="128"/>
                </a:cubicBezTo>
                <a:cubicBezTo>
                  <a:pt x="99" y="126"/>
                  <a:pt x="98" y="125"/>
                  <a:pt x="96" y="125"/>
                </a:cubicBezTo>
                <a:cubicBezTo>
                  <a:pt x="93" y="125"/>
                  <a:pt x="93" y="125"/>
                  <a:pt x="93" y="125"/>
                </a:cubicBezTo>
                <a:cubicBezTo>
                  <a:pt x="93" y="69"/>
                  <a:pt x="93" y="69"/>
                  <a:pt x="93" y="69"/>
                </a:cubicBezTo>
                <a:cubicBezTo>
                  <a:pt x="96" y="69"/>
                  <a:pt x="96" y="69"/>
                  <a:pt x="96" y="69"/>
                </a:cubicBezTo>
                <a:cubicBezTo>
                  <a:pt x="98" y="69"/>
                  <a:pt x="99" y="67"/>
                  <a:pt x="99" y="66"/>
                </a:cubicBezTo>
                <a:cubicBezTo>
                  <a:pt x="99" y="60"/>
                  <a:pt x="99" y="60"/>
                  <a:pt x="99" y="60"/>
                </a:cubicBezTo>
                <a:cubicBezTo>
                  <a:pt x="99" y="58"/>
                  <a:pt x="98" y="57"/>
                  <a:pt x="96" y="57"/>
                </a:cubicBezTo>
                <a:cubicBezTo>
                  <a:pt x="75" y="57"/>
                  <a:pt x="75" y="57"/>
                  <a:pt x="75" y="57"/>
                </a:cubicBezTo>
                <a:cubicBezTo>
                  <a:pt x="73" y="57"/>
                  <a:pt x="72" y="58"/>
                  <a:pt x="72" y="60"/>
                </a:cubicBezTo>
                <a:cubicBezTo>
                  <a:pt x="72" y="66"/>
                  <a:pt x="72" y="66"/>
                  <a:pt x="72" y="66"/>
                </a:cubicBezTo>
                <a:cubicBezTo>
                  <a:pt x="72" y="67"/>
                  <a:pt x="73" y="69"/>
                  <a:pt x="75" y="69"/>
                </a:cubicBezTo>
                <a:lnTo>
                  <a:pt x="78" y="6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7" name="TextBox 86">
            <a:extLst>
              <a:ext uri="{FF2B5EF4-FFF2-40B4-BE49-F238E27FC236}">
                <a16:creationId xmlns:a16="http://schemas.microsoft.com/office/drawing/2014/main" id="{946B2F3F-3CBD-5D91-9312-DC395F792CD1}"/>
              </a:ext>
            </a:extLst>
          </p:cNvPr>
          <p:cNvSpPr txBox="1"/>
          <p:nvPr/>
        </p:nvSpPr>
        <p:spPr>
          <a:xfrm>
            <a:off x="5396276" y="3853325"/>
            <a:ext cx="953967" cy="369332"/>
          </a:xfrm>
          <a:prstGeom prst="rect">
            <a:avLst/>
          </a:prstGeom>
          <a:noFill/>
        </p:spPr>
        <p:txBody>
          <a:bodyPr wrap="square" rtlCol="0">
            <a:spAutoFit/>
          </a:bodyPr>
          <a:lstStyle/>
          <a:p>
            <a:r>
              <a:rPr lang="en-US" b="1">
                <a:solidFill>
                  <a:schemeClr val="accent2"/>
                </a:solidFill>
              </a:rPr>
              <a:t>Mission</a:t>
            </a:r>
          </a:p>
        </p:txBody>
      </p:sp>
      <p:sp>
        <p:nvSpPr>
          <p:cNvPr id="88" name="METRO ICON - star">
            <a:extLst>
              <a:ext uri="{FF2B5EF4-FFF2-40B4-BE49-F238E27FC236}">
                <a16:creationId xmlns:a16="http://schemas.microsoft.com/office/drawing/2014/main" id="{2DE7D423-A587-1E1A-874B-4759E1EFDBA3}"/>
              </a:ext>
            </a:extLst>
          </p:cNvPr>
          <p:cNvSpPr>
            <a:spLocks noChangeAspect="1"/>
          </p:cNvSpPr>
          <p:nvPr/>
        </p:nvSpPr>
        <p:spPr bwMode="gray">
          <a:xfrm>
            <a:off x="7153881" y="2708777"/>
            <a:ext cx="397816" cy="379658"/>
          </a:xfrm>
          <a:custGeom>
            <a:avLst/>
            <a:gdLst>
              <a:gd name="T0" fmla="*/ 241 w 241"/>
              <a:gd name="T1" fmla="*/ 88 h 230"/>
              <a:gd name="T2" fmla="*/ 158 w 241"/>
              <a:gd name="T3" fmla="*/ 76 h 230"/>
              <a:gd name="T4" fmla="*/ 121 w 241"/>
              <a:gd name="T5" fmla="*/ 0 h 230"/>
              <a:gd name="T6" fmla="*/ 83 w 241"/>
              <a:gd name="T7" fmla="*/ 76 h 230"/>
              <a:gd name="T8" fmla="*/ 0 w 241"/>
              <a:gd name="T9" fmla="*/ 88 h 230"/>
              <a:gd name="T10" fmla="*/ 61 w 241"/>
              <a:gd name="T11" fmla="*/ 147 h 230"/>
              <a:gd name="T12" fmla="*/ 46 w 241"/>
              <a:gd name="T13" fmla="*/ 230 h 230"/>
              <a:gd name="T14" fmla="*/ 121 w 241"/>
              <a:gd name="T15" fmla="*/ 191 h 230"/>
              <a:gd name="T16" fmla="*/ 196 w 241"/>
              <a:gd name="T17" fmla="*/ 230 h 230"/>
              <a:gd name="T18" fmla="*/ 182 w 241"/>
              <a:gd name="T19" fmla="*/ 147 h 230"/>
              <a:gd name="T20" fmla="*/ 241 w 241"/>
              <a:gd name="T21" fmla="*/ 8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230">
                <a:moveTo>
                  <a:pt x="241" y="88"/>
                </a:moveTo>
                <a:lnTo>
                  <a:pt x="158" y="76"/>
                </a:lnTo>
                <a:lnTo>
                  <a:pt x="121" y="0"/>
                </a:lnTo>
                <a:lnTo>
                  <a:pt x="83" y="76"/>
                </a:lnTo>
                <a:lnTo>
                  <a:pt x="0" y="88"/>
                </a:lnTo>
                <a:lnTo>
                  <a:pt x="61" y="147"/>
                </a:lnTo>
                <a:lnTo>
                  <a:pt x="46" y="230"/>
                </a:lnTo>
                <a:lnTo>
                  <a:pt x="121" y="191"/>
                </a:lnTo>
                <a:lnTo>
                  <a:pt x="196" y="230"/>
                </a:lnTo>
                <a:lnTo>
                  <a:pt x="182" y="147"/>
                </a:lnTo>
                <a:lnTo>
                  <a:pt x="241" y="8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nvGrpSpPr>
          <p:cNvPr id="89" name="Gruppieren 367">
            <a:extLst>
              <a:ext uri="{FF2B5EF4-FFF2-40B4-BE49-F238E27FC236}">
                <a16:creationId xmlns:a16="http://schemas.microsoft.com/office/drawing/2014/main" id="{CAE807BB-6D95-936D-79E7-4D339C3F5994}"/>
              </a:ext>
            </a:extLst>
          </p:cNvPr>
          <p:cNvGrpSpPr/>
          <p:nvPr/>
        </p:nvGrpSpPr>
        <p:grpSpPr>
          <a:xfrm>
            <a:off x="5621807" y="1835335"/>
            <a:ext cx="448167" cy="509106"/>
            <a:chOff x="4183166" y="2471567"/>
            <a:chExt cx="376991" cy="428264"/>
          </a:xfrm>
          <a:solidFill>
            <a:schemeClr val="bg1"/>
          </a:solidFill>
        </p:grpSpPr>
        <p:sp>
          <p:nvSpPr>
            <p:cNvPr id="90" name="Freeform 1028">
              <a:extLst>
                <a:ext uri="{FF2B5EF4-FFF2-40B4-BE49-F238E27FC236}">
                  <a16:creationId xmlns:a16="http://schemas.microsoft.com/office/drawing/2014/main" id="{66D88499-A10A-ADF8-7A89-50081C8E76C0}"/>
                </a:ext>
              </a:extLst>
            </p:cNvPr>
            <p:cNvSpPr>
              <a:spLocks/>
            </p:cNvSpPr>
            <p:nvPr/>
          </p:nvSpPr>
          <p:spPr bwMode="auto">
            <a:xfrm>
              <a:off x="4261237" y="2542951"/>
              <a:ext cx="220843" cy="258772"/>
            </a:xfrm>
            <a:custGeom>
              <a:avLst/>
              <a:gdLst>
                <a:gd name="T0" fmla="*/ 103 w 139"/>
                <a:gd name="T1" fmla="*/ 163 h 163"/>
                <a:gd name="T2" fmla="*/ 37 w 139"/>
                <a:gd name="T3" fmla="*/ 163 h 163"/>
                <a:gd name="T4" fmla="*/ 36 w 139"/>
                <a:gd name="T5" fmla="*/ 157 h 163"/>
                <a:gd name="T6" fmla="*/ 25 w 139"/>
                <a:gd name="T7" fmla="*/ 128 h 163"/>
                <a:gd name="T8" fmla="*/ 8 w 139"/>
                <a:gd name="T9" fmla="*/ 97 h 163"/>
                <a:gd name="T10" fmla="*/ 4 w 139"/>
                <a:gd name="T11" fmla="*/ 51 h 163"/>
                <a:gd name="T12" fmla="*/ 37 w 139"/>
                <a:gd name="T13" fmla="*/ 10 h 163"/>
                <a:gd name="T14" fmla="*/ 102 w 139"/>
                <a:gd name="T15" fmla="*/ 9 h 163"/>
                <a:gd name="T16" fmla="*/ 138 w 139"/>
                <a:gd name="T17" fmla="*/ 73 h 163"/>
                <a:gd name="T18" fmla="*/ 126 w 139"/>
                <a:gd name="T19" fmla="*/ 109 h 163"/>
                <a:gd name="T20" fmla="*/ 111 w 139"/>
                <a:gd name="T21" fmla="*/ 136 h 163"/>
                <a:gd name="T22" fmla="*/ 103 w 139"/>
                <a:gd name="T23" fmla="*/ 161 h 163"/>
                <a:gd name="T24" fmla="*/ 103 w 139"/>
                <a:gd name="T2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63">
                  <a:moveTo>
                    <a:pt x="103" y="163"/>
                  </a:moveTo>
                  <a:cubicBezTo>
                    <a:pt x="81" y="163"/>
                    <a:pt x="59" y="163"/>
                    <a:pt x="37" y="163"/>
                  </a:cubicBezTo>
                  <a:cubicBezTo>
                    <a:pt x="37" y="161"/>
                    <a:pt x="36" y="159"/>
                    <a:pt x="36" y="157"/>
                  </a:cubicBezTo>
                  <a:cubicBezTo>
                    <a:pt x="35" y="146"/>
                    <a:pt x="30" y="137"/>
                    <a:pt x="25" y="128"/>
                  </a:cubicBezTo>
                  <a:cubicBezTo>
                    <a:pt x="19" y="118"/>
                    <a:pt x="13" y="108"/>
                    <a:pt x="8" y="97"/>
                  </a:cubicBezTo>
                  <a:cubicBezTo>
                    <a:pt x="1" y="82"/>
                    <a:pt x="0" y="67"/>
                    <a:pt x="4" y="51"/>
                  </a:cubicBezTo>
                  <a:cubicBezTo>
                    <a:pt x="8" y="32"/>
                    <a:pt x="19" y="18"/>
                    <a:pt x="37" y="10"/>
                  </a:cubicBezTo>
                  <a:cubicBezTo>
                    <a:pt x="58" y="0"/>
                    <a:pt x="80" y="0"/>
                    <a:pt x="102" y="9"/>
                  </a:cubicBezTo>
                  <a:cubicBezTo>
                    <a:pt x="128" y="21"/>
                    <a:pt x="139" y="45"/>
                    <a:pt x="138" y="73"/>
                  </a:cubicBezTo>
                  <a:cubicBezTo>
                    <a:pt x="137" y="86"/>
                    <a:pt x="132" y="98"/>
                    <a:pt x="126" y="109"/>
                  </a:cubicBezTo>
                  <a:cubicBezTo>
                    <a:pt x="121" y="118"/>
                    <a:pt x="115" y="127"/>
                    <a:pt x="111" y="136"/>
                  </a:cubicBezTo>
                  <a:cubicBezTo>
                    <a:pt x="106" y="144"/>
                    <a:pt x="104" y="152"/>
                    <a:pt x="103" y="161"/>
                  </a:cubicBezTo>
                  <a:cubicBezTo>
                    <a:pt x="103" y="161"/>
                    <a:pt x="103" y="162"/>
                    <a:pt x="103" y="1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029">
              <a:extLst>
                <a:ext uri="{FF2B5EF4-FFF2-40B4-BE49-F238E27FC236}">
                  <a16:creationId xmlns:a16="http://schemas.microsoft.com/office/drawing/2014/main" id="{05EF054B-FF30-3E4C-E12C-F921EB889BF2}"/>
                </a:ext>
              </a:extLst>
            </p:cNvPr>
            <p:cNvSpPr>
              <a:spLocks/>
            </p:cNvSpPr>
            <p:nvPr/>
          </p:nvSpPr>
          <p:spPr bwMode="auto">
            <a:xfrm>
              <a:off x="4325928" y="2815108"/>
              <a:ext cx="95922" cy="17846"/>
            </a:xfrm>
            <a:custGeom>
              <a:avLst/>
              <a:gdLst>
                <a:gd name="T0" fmla="*/ 30 w 60"/>
                <a:gd name="T1" fmla="*/ 12 h 12"/>
                <a:gd name="T2" fmla="*/ 8 w 60"/>
                <a:gd name="T3" fmla="*/ 12 h 12"/>
                <a:gd name="T4" fmla="*/ 0 w 60"/>
                <a:gd name="T5" fmla="*/ 6 h 12"/>
                <a:gd name="T6" fmla="*/ 8 w 60"/>
                <a:gd name="T7" fmla="*/ 0 h 12"/>
                <a:gd name="T8" fmla="*/ 52 w 60"/>
                <a:gd name="T9" fmla="*/ 0 h 12"/>
                <a:gd name="T10" fmla="*/ 59 w 60"/>
                <a:gd name="T11" fmla="*/ 7 h 12"/>
                <a:gd name="T12" fmla="*/ 52 w 60"/>
                <a:gd name="T13" fmla="*/ 12 h 12"/>
                <a:gd name="T14" fmla="*/ 50 w 60"/>
                <a:gd name="T15" fmla="*/ 12 h 12"/>
                <a:gd name="T16" fmla="*/ 30 w 60"/>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30" y="12"/>
                  </a:moveTo>
                  <a:cubicBezTo>
                    <a:pt x="22" y="12"/>
                    <a:pt x="15" y="12"/>
                    <a:pt x="8" y="12"/>
                  </a:cubicBezTo>
                  <a:cubicBezTo>
                    <a:pt x="3" y="12"/>
                    <a:pt x="0" y="10"/>
                    <a:pt x="0" y="6"/>
                  </a:cubicBezTo>
                  <a:cubicBezTo>
                    <a:pt x="0" y="3"/>
                    <a:pt x="3" y="0"/>
                    <a:pt x="8" y="0"/>
                  </a:cubicBezTo>
                  <a:cubicBezTo>
                    <a:pt x="23" y="0"/>
                    <a:pt x="37" y="0"/>
                    <a:pt x="52" y="0"/>
                  </a:cubicBezTo>
                  <a:cubicBezTo>
                    <a:pt x="57" y="0"/>
                    <a:pt x="60" y="3"/>
                    <a:pt x="59" y="7"/>
                  </a:cubicBezTo>
                  <a:cubicBezTo>
                    <a:pt x="59" y="10"/>
                    <a:pt x="56" y="12"/>
                    <a:pt x="52" y="12"/>
                  </a:cubicBezTo>
                  <a:cubicBezTo>
                    <a:pt x="52" y="12"/>
                    <a:pt x="51" y="12"/>
                    <a:pt x="50" y="12"/>
                  </a:cubicBezTo>
                  <a:cubicBezTo>
                    <a:pt x="43" y="12"/>
                    <a:pt x="37"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030">
              <a:extLst>
                <a:ext uri="{FF2B5EF4-FFF2-40B4-BE49-F238E27FC236}">
                  <a16:creationId xmlns:a16="http://schemas.microsoft.com/office/drawing/2014/main" id="{38BE006F-7E60-E270-65BB-D93AFFDEC432}"/>
                </a:ext>
              </a:extLst>
            </p:cNvPr>
            <p:cNvSpPr>
              <a:spLocks/>
            </p:cNvSpPr>
            <p:nvPr/>
          </p:nvSpPr>
          <p:spPr bwMode="auto">
            <a:xfrm>
              <a:off x="4328159" y="2846339"/>
              <a:ext cx="89229" cy="20076"/>
            </a:xfrm>
            <a:custGeom>
              <a:avLst/>
              <a:gdLst>
                <a:gd name="T0" fmla="*/ 29 w 57"/>
                <a:gd name="T1" fmla="*/ 12 h 12"/>
                <a:gd name="T2" fmla="*/ 7 w 57"/>
                <a:gd name="T3" fmla="*/ 12 h 12"/>
                <a:gd name="T4" fmla="*/ 1 w 57"/>
                <a:gd name="T5" fmla="*/ 6 h 12"/>
                <a:gd name="T6" fmla="*/ 7 w 57"/>
                <a:gd name="T7" fmla="*/ 0 h 12"/>
                <a:gd name="T8" fmla="*/ 51 w 57"/>
                <a:gd name="T9" fmla="*/ 0 h 12"/>
                <a:gd name="T10" fmla="*/ 57 w 57"/>
                <a:gd name="T11" fmla="*/ 6 h 12"/>
                <a:gd name="T12" fmla="*/ 51 w 57"/>
                <a:gd name="T13" fmla="*/ 12 h 12"/>
                <a:gd name="T14" fmla="*/ 29 w 57"/>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29" y="12"/>
                  </a:moveTo>
                  <a:cubicBezTo>
                    <a:pt x="22" y="12"/>
                    <a:pt x="14" y="12"/>
                    <a:pt x="7" y="12"/>
                  </a:cubicBezTo>
                  <a:cubicBezTo>
                    <a:pt x="3" y="12"/>
                    <a:pt x="0" y="10"/>
                    <a:pt x="1" y="6"/>
                  </a:cubicBezTo>
                  <a:cubicBezTo>
                    <a:pt x="1" y="3"/>
                    <a:pt x="3" y="0"/>
                    <a:pt x="7" y="0"/>
                  </a:cubicBezTo>
                  <a:cubicBezTo>
                    <a:pt x="22" y="0"/>
                    <a:pt x="36" y="0"/>
                    <a:pt x="51" y="0"/>
                  </a:cubicBezTo>
                  <a:cubicBezTo>
                    <a:pt x="55" y="0"/>
                    <a:pt x="57" y="3"/>
                    <a:pt x="57" y="6"/>
                  </a:cubicBezTo>
                  <a:cubicBezTo>
                    <a:pt x="57" y="10"/>
                    <a:pt x="55" y="12"/>
                    <a:pt x="51" y="12"/>
                  </a:cubicBezTo>
                  <a:cubicBezTo>
                    <a:pt x="43" y="12"/>
                    <a:pt x="36"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031">
              <a:extLst>
                <a:ext uri="{FF2B5EF4-FFF2-40B4-BE49-F238E27FC236}">
                  <a16:creationId xmlns:a16="http://schemas.microsoft.com/office/drawing/2014/main" id="{093BBD6B-64A0-6B18-FFAC-B1FEAA502997}"/>
                </a:ext>
              </a:extLst>
            </p:cNvPr>
            <p:cNvSpPr>
              <a:spLocks/>
            </p:cNvSpPr>
            <p:nvPr/>
          </p:nvSpPr>
          <p:spPr bwMode="auto">
            <a:xfrm>
              <a:off x="4511081" y="2634415"/>
              <a:ext cx="49076" cy="24538"/>
            </a:xfrm>
            <a:custGeom>
              <a:avLst/>
              <a:gdLst>
                <a:gd name="T0" fmla="*/ 32 w 32"/>
                <a:gd name="T1" fmla="*/ 0 h 15"/>
                <a:gd name="T2" fmla="*/ 32 w 32"/>
                <a:gd name="T3" fmla="*/ 15 h 15"/>
                <a:gd name="T4" fmla="*/ 0 w 32"/>
                <a:gd name="T5" fmla="*/ 15 h 15"/>
                <a:gd name="T6" fmla="*/ 0 w 32"/>
                <a:gd name="T7" fmla="*/ 0 h 15"/>
                <a:gd name="T8" fmla="*/ 32 w 32"/>
                <a:gd name="T9" fmla="*/ 0 h 15"/>
              </a:gdLst>
              <a:ahLst/>
              <a:cxnLst>
                <a:cxn ang="0">
                  <a:pos x="T0" y="T1"/>
                </a:cxn>
                <a:cxn ang="0">
                  <a:pos x="T2" y="T3"/>
                </a:cxn>
                <a:cxn ang="0">
                  <a:pos x="T4" y="T5"/>
                </a:cxn>
                <a:cxn ang="0">
                  <a:pos x="T6" y="T7"/>
                </a:cxn>
                <a:cxn ang="0">
                  <a:pos x="T8" y="T9"/>
                </a:cxn>
              </a:cxnLst>
              <a:rect l="0" t="0" r="r" b="b"/>
              <a:pathLst>
                <a:path w="32" h="15">
                  <a:moveTo>
                    <a:pt x="32" y="0"/>
                  </a:moveTo>
                  <a:cubicBezTo>
                    <a:pt x="32" y="5"/>
                    <a:pt x="32" y="10"/>
                    <a:pt x="32" y="15"/>
                  </a:cubicBezTo>
                  <a:cubicBezTo>
                    <a:pt x="21" y="15"/>
                    <a:pt x="11" y="15"/>
                    <a:pt x="0" y="15"/>
                  </a:cubicBezTo>
                  <a:cubicBezTo>
                    <a:pt x="0" y="10"/>
                    <a:pt x="0" y="5"/>
                    <a:pt x="0" y="0"/>
                  </a:cubicBezTo>
                  <a:cubicBezTo>
                    <a:pt x="10" y="0"/>
                    <a:pt x="21"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032">
              <a:extLst>
                <a:ext uri="{FF2B5EF4-FFF2-40B4-BE49-F238E27FC236}">
                  <a16:creationId xmlns:a16="http://schemas.microsoft.com/office/drawing/2014/main" id="{FE94A0F5-B406-7B9B-3A18-246668A7416C}"/>
                </a:ext>
              </a:extLst>
            </p:cNvPr>
            <p:cNvSpPr>
              <a:spLocks/>
            </p:cNvSpPr>
            <p:nvPr/>
          </p:nvSpPr>
          <p:spPr bwMode="auto">
            <a:xfrm>
              <a:off x="4183166" y="2634415"/>
              <a:ext cx="53537" cy="24538"/>
            </a:xfrm>
            <a:custGeom>
              <a:avLst/>
              <a:gdLst>
                <a:gd name="T0" fmla="*/ 0 w 33"/>
                <a:gd name="T1" fmla="*/ 16 h 16"/>
                <a:gd name="T2" fmla="*/ 0 w 33"/>
                <a:gd name="T3" fmla="*/ 0 h 16"/>
                <a:gd name="T4" fmla="*/ 33 w 33"/>
                <a:gd name="T5" fmla="*/ 0 h 16"/>
                <a:gd name="T6" fmla="*/ 33 w 33"/>
                <a:gd name="T7" fmla="*/ 16 h 16"/>
                <a:gd name="T8" fmla="*/ 0 w 33"/>
                <a:gd name="T9" fmla="*/ 16 h 16"/>
              </a:gdLst>
              <a:ahLst/>
              <a:cxnLst>
                <a:cxn ang="0">
                  <a:pos x="T0" y="T1"/>
                </a:cxn>
                <a:cxn ang="0">
                  <a:pos x="T2" y="T3"/>
                </a:cxn>
                <a:cxn ang="0">
                  <a:pos x="T4" y="T5"/>
                </a:cxn>
                <a:cxn ang="0">
                  <a:pos x="T6" y="T7"/>
                </a:cxn>
                <a:cxn ang="0">
                  <a:pos x="T8" y="T9"/>
                </a:cxn>
              </a:cxnLst>
              <a:rect l="0" t="0" r="r" b="b"/>
              <a:pathLst>
                <a:path w="33" h="16">
                  <a:moveTo>
                    <a:pt x="0" y="16"/>
                  </a:moveTo>
                  <a:cubicBezTo>
                    <a:pt x="0" y="11"/>
                    <a:pt x="0" y="6"/>
                    <a:pt x="0" y="0"/>
                  </a:cubicBezTo>
                  <a:cubicBezTo>
                    <a:pt x="11" y="0"/>
                    <a:pt x="22" y="0"/>
                    <a:pt x="33" y="0"/>
                  </a:cubicBezTo>
                  <a:cubicBezTo>
                    <a:pt x="33" y="6"/>
                    <a:pt x="33" y="11"/>
                    <a:pt x="33" y="16"/>
                  </a:cubicBezTo>
                  <a:cubicBezTo>
                    <a:pt x="22" y="16"/>
                    <a:pt x="12" y="16"/>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033">
              <a:extLst>
                <a:ext uri="{FF2B5EF4-FFF2-40B4-BE49-F238E27FC236}">
                  <a16:creationId xmlns:a16="http://schemas.microsoft.com/office/drawing/2014/main" id="{87EBB054-9174-1CF1-5106-8621F8A4B878}"/>
                </a:ext>
              </a:extLst>
            </p:cNvPr>
            <p:cNvSpPr>
              <a:spLocks/>
            </p:cNvSpPr>
            <p:nvPr/>
          </p:nvSpPr>
          <p:spPr bwMode="auto">
            <a:xfrm>
              <a:off x="4484315" y="2540721"/>
              <a:ext cx="58000" cy="51308"/>
            </a:xfrm>
            <a:custGeom>
              <a:avLst/>
              <a:gdLst>
                <a:gd name="T0" fmla="*/ 10 w 36"/>
                <a:gd name="T1" fmla="*/ 32 h 32"/>
                <a:gd name="T2" fmla="*/ 0 w 36"/>
                <a:gd name="T3" fmla="*/ 19 h 32"/>
                <a:gd name="T4" fmla="*/ 26 w 36"/>
                <a:gd name="T5" fmla="*/ 0 h 32"/>
                <a:gd name="T6" fmla="*/ 36 w 36"/>
                <a:gd name="T7" fmla="*/ 13 h 32"/>
                <a:gd name="T8" fmla="*/ 10 w 36"/>
                <a:gd name="T9" fmla="*/ 32 h 32"/>
              </a:gdLst>
              <a:ahLst/>
              <a:cxnLst>
                <a:cxn ang="0">
                  <a:pos x="T0" y="T1"/>
                </a:cxn>
                <a:cxn ang="0">
                  <a:pos x="T2" y="T3"/>
                </a:cxn>
                <a:cxn ang="0">
                  <a:pos x="T4" y="T5"/>
                </a:cxn>
                <a:cxn ang="0">
                  <a:pos x="T6" y="T7"/>
                </a:cxn>
                <a:cxn ang="0">
                  <a:pos x="T8" y="T9"/>
                </a:cxn>
              </a:cxnLst>
              <a:rect l="0" t="0" r="r" b="b"/>
              <a:pathLst>
                <a:path w="36" h="32">
                  <a:moveTo>
                    <a:pt x="10" y="32"/>
                  </a:moveTo>
                  <a:cubicBezTo>
                    <a:pt x="7" y="27"/>
                    <a:pt x="4" y="23"/>
                    <a:pt x="0" y="19"/>
                  </a:cubicBezTo>
                  <a:cubicBezTo>
                    <a:pt x="9" y="12"/>
                    <a:pt x="18" y="6"/>
                    <a:pt x="26" y="0"/>
                  </a:cubicBezTo>
                  <a:cubicBezTo>
                    <a:pt x="30" y="4"/>
                    <a:pt x="33" y="9"/>
                    <a:pt x="36" y="13"/>
                  </a:cubicBezTo>
                  <a:cubicBezTo>
                    <a:pt x="27" y="19"/>
                    <a:pt x="19" y="25"/>
                    <a:pt x="1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34">
              <a:extLst>
                <a:ext uri="{FF2B5EF4-FFF2-40B4-BE49-F238E27FC236}">
                  <a16:creationId xmlns:a16="http://schemas.microsoft.com/office/drawing/2014/main" id="{14BD5B3D-00D9-D468-84C2-A7D2EE66DCCB}"/>
                </a:ext>
              </a:extLst>
            </p:cNvPr>
            <p:cNvSpPr>
              <a:spLocks/>
            </p:cNvSpPr>
            <p:nvPr/>
          </p:nvSpPr>
          <p:spPr bwMode="auto">
            <a:xfrm>
              <a:off x="4201014" y="2705800"/>
              <a:ext cx="55769" cy="44616"/>
            </a:xfrm>
            <a:custGeom>
              <a:avLst/>
              <a:gdLst>
                <a:gd name="T0" fmla="*/ 6 w 36"/>
                <a:gd name="T1" fmla="*/ 28 h 28"/>
                <a:gd name="T2" fmla="*/ 0 w 36"/>
                <a:gd name="T3" fmla="*/ 13 h 28"/>
                <a:gd name="T4" fmla="*/ 29 w 36"/>
                <a:gd name="T5" fmla="*/ 0 h 28"/>
                <a:gd name="T6" fmla="*/ 36 w 36"/>
                <a:gd name="T7" fmla="*/ 15 h 28"/>
                <a:gd name="T8" fmla="*/ 6 w 36"/>
                <a:gd name="T9" fmla="*/ 28 h 28"/>
              </a:gdLst>
              <a:ahLst/>
              <a:cxnLst>
                <a:cxn ang="0">
                  <a:pos x="T0" y="T1"/>
                </a:cxn>
                <a:cxn ang="0">
                  <a:pos x="T2" y="T3"/>
                </a:cxn>
                <a:cxn ang="0">
                  <a:pos x="T4" y="T5"/>
                </a:cxn>
                <a:cxn ang="0">
                  <a:pos x="T6" y="T7"/>
                </a:cxn>
                <a:cxn ang="0">
                  <a:pos x="T8" y="T9"/>
                </a:cxn>
              </a:cxnLst>
              <a:rect l="0" t="0" r="r" b="b"/>
              <a:pathLst>
                <a:path w="36" h="28">
                  <a:moveTo>
                    <a:pt x="6" y="28"/>
                  </a:moveTo>
                  <a:cubicBezTo>
                    <a:pt x="4" y="23"/>
                    <a:pt x="2" y="18"/>
                    <a:pt x="0" y="13"/>
                  </a:cubicBezTo>
                  <a:cubicBezTo>
                    <a:pt x="9" y="9"/>
                    <a:pt x="19" y="4"/>
                    <a:pt x="29" y="0"/>
                  </a:cubicBezTo>
                  <a:cubicBezTo>
                    <a:pt x="31" y="5"/>
                    <a:pt x="33" y="9"/>
                    <a:pt x="36" y="15"/>
                  </a:cubicBezTo>
                  <a:cubicBezTo>
                    <a:pt x="26" y="19"/>
                    <a:pt x="16" y="23"/>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035">
              <a:extLst>
                <a:ext uri="{FF2B5EF4-FFF2-40B4-BE49-F238E27FC236}">
                  <a16:creationId xmlns:a16="http://schemas.microsoft.com/office/drawing/2014/main" id="{254F10AB-39C3-A6C3-62A5-2DB9CB48992D}"/>
                </a:ext>
              </a:extLst>
            </p:cNvPr>
            <p:cNvSpPr>
              <a:spLocks/>
            </p:cNvSpPr>
            <p:nvPr/>
          </p:nvSpPr>
          <p:spPr bwMode="auto">
            <a:xfrm>
              <a:off x="4205478" y="2540721"/>
              <a:ext cx="55769" cy="51308"/>
            </a:xfrm>
            <a:custGeom>
              <a:avLst/>
              <a:gdLst>
                <a:gd name="T0" fmla="*/ 35 w 35"/>
                <a:gd name="T1" fmla="*/ 19 h 32"/>
                <a:gd name="T2" fmla="*/ 26 w 35"/>
                <a:gd name="T3" fmla="*/ 32 h 32"/>
                <a:gd name="T4" fmla="*/ 0 w 35"/>
                <a:gd name="T5" fmla="*/ 13 h 32"/>
                <a:gd name="T6" fmla="*/ 9 w 35"/>
                <a:gd name="T7" fmla="*/ 0 h 32"/>
                <a:gd name="T8" fmla="*/ 35 w 35"/>
                <a:gd name="T9" fmla="*/ 19 h 32"/>
              </a:gdLst>
              <a:ahLst/>
              <a:cxnLst>
                <a:cxn ang="0">
                  <a:pos x="T0" y="T1"/>
                </a:cxn>
                <a:cxn ang="0">
                  <a:pos x="T2" y="T3"/>
                </a:cxn>
                <a:cxn ang="0">
                  <a:pos x="T4" y="T5"/>
                </a:cxn>
                <a:cxn ang="0">
                  <a:pos x="T6" y="T7"/>
                </a:cxn>
                <a:cxn ang="0">
                  <a:pos x="T8" y="T9"/>
                </a:cxn>
              </a:cxnLst>
              <a:rect l="0" t="0" r="r" b="b"/>
              <a:pathLst>
                <a:path w="35" h="32">
                  <a:moveTo>
                    <a:pt x="35" y="19"/>
                  </a:moveTo>
                  <a:cubicBezTo>
                    <a:pt x="32" y="23"/>
                    <a:pt x="29" y="27"/>
                    <a:pt x="26" y="32"/>
                  </a:cubicBezTo>
                  <a:cubicBezTo>
                    <a:pt x="17" y="26"/>
                    <a:pt x="9" y="19"/>
                    <a:pt x="0" y="13"/>
                  </a:cubicBezTo>
                  <a:cubicBezTo>
                    <a:pt x="3" y="9"/>
                    <a:pt x="6" y="4"/>
                    <a:pt x="9" y="0"/>
                  </a:cubicBezTo>
                  <a:cubicBezTo>
                    <a:pt x="18" y="6"/>
                    <a:pt x="26" y="12"/>
                    <a:pt x="3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36">
              <a:extLst>
                <a:ext uri="{FF2B5EF4-FFF2-40B4-BE49-F238E27FC236}">
                  <a16:creationId xmlns:a16="http://schemas.microsoft.com/office/drawing/2014/main" id="{CAFC6707-003C-4552-6D23-4288490C69B8}"/>
                </a:ext>
              </a:extLst>
            </p:cNvPr>
            <p:cNvSpPr>
              <a:spLocks/>
            </p:cNvSpPr>
            <p:nvPr/>
          </p:nvSpPr>
          <p:spPr bwMode="auto">
            <a:xfrm>
              <a:off x="4488784" y="2705800"/>
              <a:ext cx="58000" cy="44616"/>
            </a:xfrm>
            <a:custGeom>
              <a:avLst/>
              <a:gdLst>
                <a:gd name="T0" fmla="*/ 0 w 36"/>
                <a:gd name="T1" fmla="*/ 15 h 27"/>
                <a:gd name="T2" fmla="*/ 7 w 36"/>
                <a:gd name="T3" fmla="*/ 0 h 27"/>
                <a:gd name="T4" fmla="*/ 36 w 36"/>
                <a:gd name="T5" fmla="*/ 12 h 27"/>
                <a:gd name="T6" fmla="*/ 30 w 36"/>
                <a:gd name="T7" fmla="*/ 27 h 27"/>
                <a:gd name="T8" fmla="*/ 0 w 36"/>
                <a:gd name="T9" fmla="*/ 15 h 27"/>
              </a:gdLst>
              <a:ahLst/>
              <a:cxnLst>
                <a:cxn ang="0">
                  <a:pos x="T0" y="T1"/>
                </a:cxn>
                <a:cxn ang="0">
                  <a:pos x="T2" y="T3"/>
                </a:cxn>
                <a:cxn ang="0">
                  <a:pos x="T4" y="T5"/>
                </a:cxn>
                <a:cxn ang="0">
                  <a:pos x="T6" y="T7"/>
                </a:cxn>
                <a:cxn ang="0">
                  <a:pos x="T8" y="T9"/>
                </a:cxn>
              </a:cxnLst>
              <a:rect l="0" t="0" r="r" b="b"/>
              <a:pathLst>
                <a:path w="36" h="27">
                  <a:moveTo>
                    <a:pt x="0" y="15"/>
                  </a:moveTo>
                  <a:cubicBezTo>
                    <a:pt x="3" y="10"/>
                    <a:pt x="5" y="5"/>
                    <a:pt x="7" y="0"/>
                  </a:cubicBezTo>
                  <a:cubicBezTo>
                    <a:pt x="16" y="4"/>
                    <a:pt x="26" y="8"/>
                    <a:pt x="36" y="12"/>
                  </a:cubicBezTo>
                  <a:cubicBezTo>
                    <a:pt x="34" y="17"/>
                    <a:pt x="32" y="22"/>
                    <a:pt x="30" y="27"/>
                  </a:cubicBezTo>
                  <a:cubicBezTo>
                    <a:pt x="20" y="23"/>
                    <a:pt x="10" y="19"/>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37">
              <a:extLst>
                <a:ext uri="{FF2B5EF4-FFF2-40B4-BE49-F238E27FC236}">
                  <a16:creationId xmlns:a16="http://schemas.microsoft.com/office/drawing/2014/main" id="{F67B1723-8232-D752-F82A-395301D631B6}"/>
                </a:ext>
              </a:extLst>
            </p:cNvPr>
            <p:cNvSpPr>
              <a:spLocks/>
            </p:cNvSpPr>
            <p:nvPr/>
          </p:nvSpPr>
          <p:spPr bwMode="auto">
            <a:xfrm>
              <a:off x="4430776" y="2484951"/>
              <a:ext cx="44615" cy="55769"/>
            </a:xfrm>
            <a:custGeom>
              <a:avLst/>
              <a:gdLst>
                <a:gd name="T0" fmla="*/ 14 w 28"/>
                <a:gd name="T1" fmla="*/ 0 h 35"/>
                <a:gd name="T2" fmla="*/ 28 w 28"/>
                <a:gd name="T3" fmla="*/ 8 h 35"/>
                <a:gd name="T4" fmla="*/ 14 w 28"/>
                <a:gd name="T5" fmla="*/ 35 h 35"/>
                <a:gd name="T6" fmla="*/ 0 w 28"/>
                <a:gd name="T7" fmla="*/ 27 h 35"/>
                <a:gd name="T8" fmla="*/ 14 w 28"/>
                <a:gd name="T9" fmla="*/ 0 h 35"/>
              </a:gdLst>
              <a:ahLst/>
              <a:cxnLst>
                <a:cxn ang="0">
                  <a:pos x="T0" y="T1"/>
                </a:cxn>
                <a:cxn ang="0">
                  <a:pos x="T2" y="T3"/>
                </a:cxn>
                <a:cxn ang="0">
                  <a:pos x="T4" y="T5"/>
                </a:cxn>
                <a:cxn ang="0">
                  <a:pos x="T6" y="T7"/>
                </a:cxn>
                <a:cxn ang="0">
                  <a:pos x="T8" y="T9"/>
                </a:cxn>
              </a:cxnLst>
              <a:rect l="0" t="0" r="r" b="b"/>
              <a:pathLst>
                <a:path w="28" h="35">
                  <a:moveTo>
                    <a:pt x="14" y="0"/>
                  </a:moveTo>
                  <a:cubicBezTo>
                    <a:pt x="19" y="3"/>
                    <a:pt x="23" y="5"/>
                    <a:pt x="28" y="8"/>
                  </a:cubicBezTo>
                  <a:cubicBezTo>
                    <a:pt x="24" y="17"/>
                    <a:pt x="19" y="26"/>
                    <a:pt x="14" y="35"/>
                  </a:cubicBezTo>
                  <a:cubicBezTo>
                    <a:pt x="9" y="32"/>
                    <a:pt x="5" y="29"/>
                    <a:pt x="0" y="27"/>
                  </a:cubicBezTo>
                  <a:cubicBezTo>
                    <a:pt x="4" y="18"/>
                    <a:pt x="9" y="9"/>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38">
              <a:extLst>
                <a:ext uri="{FF2B5EF4-FFF2-40B4-BE49-F238E27FC236}">
                  <a16:creationId xmlns:a16="http://schemas.microsoft.com/office/drawing/2014/main" id="{61D516A6-82C4-7C9B-D555-E557E73AC4E2}"/>
                </a:ext>
              </a:extLst>
            </p:cNvPr>
            <p:cNvSpPr>
              <a:spLocks/>
            </p:cNvSpPr>
            <p:nvPr/>
          </p:nvSpPr>
          <p:spPr bwMode="auto">
            <a:xfrm>
              <a:off x="4270176" y="2484951"/>
              <a:ext cx="46846" cy="55769"/>
            </a:xfrm>
            <a:custGeom>
              <a:avLst/>
              <a:gdLst>
                <a:gd name="T0" fmla="*/ 15 w 29"/>
                <a:gd name="T1" fmla="*/ 35 h 35"/>
                <a:gd name="T2" fmla="*/ 0 w 29"/>
                <a:gd name="T3" fmla="*/ 8 h 35"/>
                <a:gd name="T4" fmla="*/ 15 w 29"/>
                <a:gd name="T5" fmla="*/ 0 h 35"/>
                <a:gd name="T6" fmla="*/ 29 w 29"/>
                <a:gd name="T7" fmla="*/ 27 h 35"/>
                <a:gd name="T8" fmla="*/ 15 w 29"/>
                <a:gd name="T9" fmla="*/ 35 h 35"/>
              </a:gdLst>
              <a:ahLst/>
              <a:cxnLst>
                <a:cxn ang="0">
                  <a:pos x="T0" y="T1"/>
                </a:cxn>
                <a:cxn ang="0">
                  <a:pos x="T2" y="T3"/>
                </a:cxn>
                <a:cxn ang="0">
                  <a:pos x="T4" y="T5"/>
                </a:cxn>
                <a:cxn ang="0">
                  <a:pos x="T6" y="T7"/>
                </a:cxn>
                <a:cxn ang="0">
                  <a:pos x="T8" y="T9"/>
                </a:cxn>
              </a:cxnLst>
              <a:rect l="0" t="0" r="r" b="b"/>
              <a:pathLst>
                <a:path w="29" h="35">
                  <a:moveTo>
                    <a:pt x="15" y="35"/>
                  </a:moveTo>
                  <a:cubicBezTo>
                    <a:pt x="10" y="26"/>
                    <a:pt x="5" y="17"/>
                    <a:pt x="0" y="8"/>
                  </a:cubicBezTo>
                  <a:cubicBezTo>
                    <a:pt x="5" y="5"/>
                    <a:pt x="10" y="3"/>
                    <a:pt x="15" y="0"/>
                  </a:cubicBezTo>
                  <a:cubicBezTo>
                    <a:pt x="20" y="9"/>
                    <a:pt x="24" y="18"/>
                    <a:pt x="29" y="27"/>
                  </a:cubicBezTo>
                  <a:cubicBezTo>
                    <a:pt x="24" y="29"/>
                    <a:pt x="20" y="32"/>
                    <a:pt x="1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39">
              <a:extLst>
                <a:ext uri="{FF2B5EF4-FFF2-40B4-BE49-F238E27FC236}">
                  <a16:creationId xmlns:a16="http://schemas.microsoft.com/office/drawing/2014/main" id="{756D8DC3-4655-6586-02DC-1208A76E3D3E}"/>
                </a:ext>
              </a:extLst>
            </p:cNvPr>
            <p:cNvSpPr>
              <a:spLocks/>
            </p:cNvSpPr>
            <p:nvPr/>
          </p:nvSpPr>
          <p:spPr bwMode="auto">
            <a:xfrm>
              <a:off x="4361635" y="2471567"/>
              <a:ext cx="24539" cy="46846"/>
            </a:xfrm>
            <a:custGeom>
              <a:avLst/>
              <a:gdLst>
                <a:gd name="T0" fmla="*/ 0 w 16"/>
                <a:gd name="T1" fmla="*/ 0 h 29"/>
                <a:gd name="T2" fmla="*/ 16 w 16"/>
                <a:gd name="T3" fmla="*/ 0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cubicBezTo>
                    <a:pt x="6" y="0"/>
                    <a:pt x="11" y="0"/>
                    <a:pt x="16" y="0"/>
                  </a:cubicBezTo>
                  <a:cubicBezTo>
                    <a:pt x="16" y="10"/>
                    <a:pt x="16" y="20"/>
                    <a:pt x="16" y="29"/>
                  </a:cubicBezTo>
                  <a:cubicBezTo>
                    <a:pt x="11" y="29"/>
                    <a:pt x="6" y="29"/>
                    <a:pt x="0" y="29"/>
                  </a:cubicBezTo>
                  <a:cubicBezTo>
                    <a:pt x="0" y="20"/>
                    <a:pt x="0" y="1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40">
              <a:extLst>
                <a:ext uri="{FF2B5EF4-FFF2-40B4-BE49-F238E27FC236}">
                  <a16:creationId xmlns:a16="http://schemas.microsoft.com/office/drawing/2014/main" id="{25D572C1-2E71-F9E5-2CAD-79971474BA1A}"/>
                </a:ext>
              </a:extLst>
            </p:cNvPr>
            <p:cNvSpPr>
              <a:spLocks/>
            </p:cNvSpPr>
            <p:nvPr/>
          </p:nvSpPr>
          <p:spPr bwMode="auto">
            <a:xfrm>
              <a:off x="4339354" y="2877523"/>
              <a:ext cx="69154" cy="22308"/>
            </a:xfrm>
            <a:custGeom>
              <a:avLst/>
              <a:gdLst>
                <a:gd name="T0" fmla="*/ 0 w 44"/>
                <a:gd name="T1" fmla="*/ 0 h 14"/>
                <a:gd name="T2" fmla="*/ 44 w 44"/>
                <a:gd name="T3" fmla="*/ 0 h 14"/>
                <a:gd name="T4" fmla="*/ 30 w 44"/>
                <a:gd name="T5" fmla="*/ 11 h 14"/>
                <a:gd name="T6" fmla="*/ 25 w 44"/>
                <a:gd name="T7" fmla="*/ 13 h 14"/>
                <a:gd name="T8" fmla="*/ 5 w 44"/>
                <a:gd name="T9" fmla="*/ 5 h 14"/>
                <a:gd name="T10" fmla="*/ 0 w 44"/>
                <a:gd name="T11" fmla="*/ 0 h 14"/>
              </a:gdLst>
              <a:ahLst/>
              <a:cxnLst>
                <a:cxn ang="0">
                  <a:pos x="T0" y="T1"/>
                </a:cxn>
                <a:cxn ang="0">
                  <a:pos x="T2" y="T3"/>
                </a:cxn>
                <a:cxn ang="0">
                  <a:pos x="T4" y="T5"/>
                </a:cxn>
                <a:cxn ang="0">
                  <a:pos x="T6" y="T7"/>
                </a:cxn>
                <a:cxn ang="0">
                  <a:pos x="T8" y="T9"/>
                </a:cxn>
                <a:cxn ang="0">
                  <a:pos x="T10" y="T11"/>
                </a:cxn>
              </a:cxnLst>
              <a:rect l="0" t="0" r="r" b="b"/>
              <a:pathLst>
                <a:path w="44" h="14">
                  <a:moveTo>
                    <a:pt x="0" y="0"/>
                  </a:moveTo>
                  <a:cubicBezTo>
                    <a:pt x="15" y="0"/>
                    <a:pt x="29" y="0"/>
                    <a:pt x="44" y="0"/>
                  </a:cubicBezTo>
                  <a:cubicBezTo>
                    <a:pt x="39" y="4"/>
                    <a:pt x="35" y="8"/>
                    <a:pt x="30" y="11"/>
                  </a:cubicBezTo>
                  <a:cubicBezTo>
                    <a:pt x="29" y="13"/>
                    <a:pt x="27" y="12"/>
                    <a:pt x="25" y="13"/>
                  </a:cubicBezTo>
                  <a:cubicBezTo>
                    <a:pt x="17" y="14"/>
                    <a:pt x="10" y="11"/>
                    <a:pt x="5" y="5"/>
                  </a:cubicBezTo>
                  <a:cubicBezTo>
                    <a:pt x="4" y="4"/>
                    <a:pt x="2"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3" name="Freeform 16">
            <a:extLst>
              <a:ext uri="{FF2B5EF4-FFF2-40B4-BE49-F238E27FC236}">
                <a16:creationId xmlns:a16="http://schemas.microsoft.com/office/drawing/2014/main" id="{4360E83C-D6B4-9FE5-AE0C-B687CF7ECF1E}"/>
              </a:ext>
            </a:extLst>
          </p:cNvPr>
          <p:cNvSpPr>
            <a:spLocks noEditPoints="1"/>
          </p:cNvSpPr>
          <p:nvPr/>
        </p:nvSpPr>
        <p:spPr bwMode="auto">
          <a:xfrm>
            <a:off x="7116891" y="4435742"/>
            <a:ext cx="477838" cy="327025"/>
          </a:xfrm>
          <a:custGeom>
            <a:avLst/>
            <a:gdLst>
              <a:gd name="T0" fmla="*/ 173 w 424"/>
              <a:gd name="T1" fmla="*/ 219 h 288"/>
              <a:gd name="T2" fmla="*/ 188 w 424"/>
              <a:gd name="T3" fmla="*/ 277 h 288"/>
              <a:gd name="T4" fmla="*/ 246 w 424"/>
              <a:gd name="T5" fmla="*/ 261 h 288"/>
              <a:gd name="T6" fmla="*/ 345 w 424"/>
              <a:gd name="T7" fmla="*/ 5 h 288"/>
              <a:gd name="T8" fmla="*/ 173 w 424"/>
              <a:gd name="T9" fmla="*/ 219 h 288"/>
              <a:gd name="T10" fmla="*/ 212 w 424"/>
              <a:gd name="T11" fmla="*/ 58 h 288"/>
              <a:gd name="T12" fmla="*/ 240 w 424"/>
              <a:gd name="T13" fmla="*/ 60 h 288"/>
              <a:gd name="T14" fmla="*/ 269 w 424"/>
              <a:gd name="T15" fmla="*/ 23 h 288"/>
              <a:gd name="T16" fmla="*/ 212 w 424"/>
              <a:gd name="T17" fmla="*/ 15 h 288"/>
              <a:gd name="T18" fmla="*/ 0 w 424"/>
              <a:gd name="T19" fmla="*/ 244 h 288"/>
              <a:gd name="T20" fmla="*/ 1 w 424"/>
              <a:gd name="T21" fmla="*/ 267 h 288"/>
              <a:gd name="T22" fmla="*/ 24 w 424"/>
              <a:gd name="T23" fmla="*/ 286 h 288"/>
              <a:gd name="T24" fmla="*/ 44 w 424"/>
              <a:gd name="T25" fmla="*/ 263 h 288"/>
              <a:gd name="T26" fmla="*/ 43 w 424"/>
              <a:gd name="T27" fmla="*/ 244 h 288"/>
              <a:gd name="T28" fmla="*/ 212 w 424"/>
              <a:gd name="T29" fmla="*/ 58 h 288"/>
              <a:gd name="T30" fmla="*/ 365 w 424"/>
              <a:gd name="T31" fmla="*/ 84 h 288"/>
              <a:gd name="T32" fmla="*/ 348 w 424"/>
              <a:gd name="T33" fmla="*/ 130 h 288"/>
              <a:gd name="T34" fmla="*/ 382 w 424"/>
              <a:gd name="T35" fmla="*/ 244 h 288"/>
              <a:gd name="T36" fmla="*/ 381 w 424"/>
              <a:gd name="T37" fmla="*/ 264 h 288"/>
              <a:gd name="T38" fmla="*/ 400 w 424"/>
              <a:gd name="T39" fmla="*/ 287 h 288"/>
              <a:gd name="T40" fmla="*/ 402 w 424"/>
              <a:gd name="T41" fmla="*/ 287 h 288"/>
              <a:gd name="T42" fmla="*/ 423 w 424"/>
              <a:gd name="T43" fmla="*/ 267 h 288"/>
              <a:gd name="T44" fmla="*/ 424 w 424"/>
              <a:gd name="T45" fmla="*/ 244 h 288"/>
              <a:gd name="T46" fmla="*/ 365 w 424"/>
              <a:gd name="T47" fmla="*/ 8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4" h="288">
                <a:moveTo>
                  <a:pt x="173" y="219"/>
                </a:moveTo>
                <a:cubicBezTo>
                  <a:pt x="158" y="244"/>
                  <a:pt x="168" y="265"/>
                  <a:pt x="188" y="277"/>
                </a:cubicBezTo>
                <a:cubicBezTo>
                  <a:pt x="209" y="288"/>
                  <a:pt x="232" y="287"/>
                  <a:pt x="246" y="261"/>
                </a:cubicBezTo>
                <a:cubicBezTo>
                  <a:pt x="261" y="236"/>
                  <a:pt x="353" y="10"/>
                  <a:pt x="345" y="5"/>
                </a:cubicBezTo>
                <a:cubicBezTo>
                  <a:pt x="337" y="0"/>
                  <a:pt x="187" y="194"/>
                  <a:pt x="173" y="219"/>
                </a:cubicBezTo>
                <a:close/>
                <a:moveTo>
                  <a:pt x="212" y="58"/>
                </a:moveTo>
                <a:cubicBezTo>
                  <a:pt x="222" y="58"/>
                  <a:pt x="231" y="59"/>
                  <a:pt x="240" y="60"/>
                </a:cubicBezTo>
                <a:cubicBezTo>
                  <a:pt x="249" y="48"/>
                  <a:pt x="259" y="36"/>
                  <a:pt x="269" y="23"/>
                </a:cubicBezTo>
                <a:cubicBezTo>
                  <a:pt x="251" y="18"/>
                  <a:pt x="232" y="15"/>
                  <a:pt x="212" y="15"/>
                </a:cubicBezTo>
                <a:cubicBezTo>
                  <a:pt x="94" y="15"/>
                  <a:pt x="0" y="116"/>
                  <a:pt x="0" y="244"/>
                </a:cubicBezTo>
                <a:cubicBezTo>
                  <a:pt x="0" y="251"/>
                  <a:pt x="1" y="259"/>
                  <a:pt x="1" y="267"/>
                </a:cubicBezTo>
                <a:cubicBezTo>
                  <a:pt x="3" y="279"/>
                  <a:pt x="13" y="287"/>
                  <a:pt x="24" y="286"/>
                </a:cubicBezTo>
                <a:cubicBezTo>
                  <a:pt x="36" y="285"/>
                  <a:pt x="45" y="275"/>
                  <a:pt x="44" y="263"/>
                </a:cubicBezTo>
                <a:cubicBezTo>
                  <a:pt x="43" y="257"/>
                  <a:pt x="43" y="250"/>
                  <a:pt x="43" y="244"/>
                </a:cubicBezTo>
                <a:cubicBezTo>
                  <a:pt x="43" y="139"/>
                  <a:pt x="117" y="58"/>
                  <a:pt x="212" y="58"/>
                </a:cubicBezTo>
                <a:close/>
                <a:moveTo>
                  <a:pt x="365" y="84"/>
                </a:moveTo>
                <a:cubicBezTo>
                  <a:pt x="360" y="100"/>
                  <a:pt x="353" y="116"/>
                  <a:pt x="348" y="130"/>
                </a:cubicBezTo>
                <a:cubicBezTo>
                  <a:pt x="369" y="162"/>
                  <a:pt x="382" y="201"/>
                  <a:pt x="382" y="244"/>
                </a:cubicBezTo>
                <a:cubicBezTo>
                  <a:pt x="382" y="250"/>
                  <a:pt x="382" y="257"/>
                  <a:pt x="381" y="264"/>
                </a:cubicBezTo>
                <a:cubicBezTo>
                  <a:pt x="380" y="275"/>
                  <a:pt x="389" y="286"/>
                  <a:pt x="400" y="287"/>
                </a:cubicBezTo>
                <a:cubicBezTo>
                  <a:pt x="401" y="287"/>
                  <a:pt x="402" y="287"/>
                  <a:pt x="402" y="287"/>
                </a:cubicBezTo>
                <a:cubicBezTo>
                  <a:pt x="413" y="287"/>
                  <a:pt x="422" y="278"/>
                  <a:pt x="423" y="267"/>
                </a:cubicBezTo>
                <a:cubicBezTo>
                  <a:pt x="424" y="260"/>
                  <a:pt x="424" y="252"/>
                  <a:pt x="424" y="244"/>
                </a:cubicBezTo>
                <a:cubicBezTo>
                  <a:pt x="424" y="181"/>
                  <a:pt x="402" y="125"/>
                  <a:pt x="365"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Content Placeholder 2">
            <a:extLst>
              <a:ext uri="{FF2B5EF4-FFF2-40B4-BE49-F238E27FC236}">
                <a16:creationId xmlns:a16="http://schemas.microsoft.com/office/drawing/2014/main" id="{D4CAA3AC-25A7-C03B-644D-9B54F62143CB}"/>
              </a:ext>
            </a:extLst>
          </p:cNvPr>
          <p:cNvSpPr txBox="1">
            <a:spLocks/>
          </p:cNvSpPr>
          <p:nvPr/>
        </p:nvSpPr>
        <p:spPr>
          <a:xfrm>
            <a:off x="7877781" y="2996274"/>
            <a:ext cx="3649685" cy="1381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Aligns</a:t>
            </a:r>
            <a:r>
              <a:rPr lang="en-US" sz="2400" dirty="0"/>
              <a:t> company’s growth efforts with customer’s evolving needs</a:t>
            </a:r>
          </a:p>
        </p:txBody>
      </p:sp>
      <p:sp>
        <p:nvSpPr>
          <p:cNvPr id="105" name="Content Placeholder 2">
            <a:extLst>
              <a:ext uri="{FF2B5EF4-FFF2-40B4-BE49-F238E27FC236}">
                <a16:creationId xmlns:a16="http://schemas.microsoft.com/office/drawing/2014/main" id="{0DCF5E74-F6C5-CF30-BF0C-6C5C455DDEB5}"/>
              </a:ext>
            </a:extLst>
          </p:cNvPr>
          <p:cNvSpPr txBox="1">
            <a:spLocks/>
          </p:cNvSpPr>
          <p:nvPr/>
        </p:nvSpPr>
        <p:spPr>
          <a:xfrm>
            <a:off x="7404353" y="1629592"/>
            <a:ext cx="4502705" cy="10311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Identifies and implements </a:t>
            </a:r>
            <a:r>
              <a:rPr lang="en-US" sz="2400" b="1" dirty="0"/>
              <a:t>improvements, innovations, and expansions</a:t>
            </a:r>
            <a:endParaRPr lang="en-US" sz="2400" dirty="0"/>
          </a:p>
        </p:txBody>
      </p:sp>
      <p:sp>
        <p:nvSpPr>
          <p:cNvPr id="106" name="Content Placeholder 2">
            <a:extLst>
              <a:ext uri="{FF2B5EF4-FFF2-40B4-BE49-F238E27FC236}">
                <a16:creationId xmlns:a16="http://schemas.microsoft.com/office/drawing/2014/main" id="{A387F994-28DD-8098-80D3-ED5CF1650F6D}"/>
              </a:ext>
            </a:extLst>
          </p:cNvPr>
          <p:cNvSpPr txBox="1">
            <a:spLocks/>
          </p:cNvSpPr>
          <p:nvPr/>
        </p:nvSpPr>
        <p:spPr>
          <a:xfrm>
            <a:off x="7710573" y="4639605"/>
            <a:ext cx="4087464" cy="1354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Ties our contributions to mission-critical </a:t>
            </a:r>
            <a:r>
              <a:rPr lang="en-US" sz="2400" b="1" dirty="0"/>
              <a:t>measurable outcomes</a:t>
            </a:r>
            <a:endParaRPr lang="en-US" sz="2400" dirty="0"/>
          </a:p>
        </p:txBody>
      </p:sp>
      <p:sp>
        <p:nvSpPr>
          <p:cNvPr id="107" name="Content Placeholder 2">
            <a:extLst>
              <a:ext uri="{FF2B5EF4-FFF2-40B4-BE49-F238E27FC236}">
                <a16:creationId xmlns:a16="http://schemas.microsoft.com/office/drawing/2014/main" id="{E9BA56A9-63EF-1D8D-C571-E0D8224E7A61}"/>
              </a:ext>
            </a:extLst>
          </p:cNvPr>
          <p:cNvSpPr txBox="1">
            <a:spLocks/>
          </p:cNvSpPr>
          <p:nvPr/>
        </p:nvSpPr>
        <p:spPr>
          <a:xfrm>
            <a:off x="776559" y="2127855"/>
            <a:ext cx="3356474" cy="14205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Fosters </a:t>
            </a:r>
            <a:r>
              <a:rPr lang="en-US" sz="2400" b="1" dirty="0"/>
              <a:t>trust and collaboration </a:t>
            </a:r>
            <a:r>
              <a:rPr lang="en-US" sz="2400" dirty="0"/>
              <a:t>by aligning our initiatives with the customer’s priorities</a:t>
            </a:r>
          </a:p>
        </p:txBody>
      </p:sp>
      <p:sp>
        <p:nvSpPr>
          <p:cNvPr id="108" name="Content Placeholder 2">
            <a:extLst>
              <a:ext uri="{FF2B5EF4-FFF2-40B4-BE49-F238E27FC236}">
                <a16:creationId xmlns:a16="http://schemas.microsoft.com/office/drawing/2014/main" id="{7B9583F9-BFB7-3785-ADCC-D192C343EF32}"/>
              </a:ext>
            </a:extLst>
          </p:cNvPr>
          <p:cNvSpPr txBox="1">
            <a:spLocks/>
          </p:cNvSpPr>
          <p:nvPr/>
        </p:nvSpPr>
        <p:spPr>
          <a:xfrm>
            <a:off x="738569" y="4457389"/>
            <a:ext cx="3526227" cy="10367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400" dirty="0"/>
              <a:t>Anticipates and addresses </a:t>
            </a:r>
            <a:r>
              <a:rPr lang="en-US" sz="2400" b="1" dirty="0"/>
              <a:t>challenges </a:t>
            </a:r>
            <a:r>
              <a:rPr lang="en-US" sz="2400" dirty="0"/>
              <a:t>proactively</a:t>
            </a:r>
          </a:p>
        </p:txBody>
      </p:sp>
      <p:grpSp>
        <p:nvGrpSpPr>
          <p:cNvPr id="109" name="Gruppieren 911">
            <a:extLst>
              <a:ext uri="{FF2B5EF4-FFF2-40B4-BE49-F238E27FC236}">
                <a16:creationId xmlns:a16="http://schemas.microsoft.com/office/drawing/2014/main" id="{89640117-27DC-9D76-5EF9-E0A70DE47929}"/>
              </a:ext>
            </a:extLst>
          </p:cNvPr>
          <p:cNvGrpSpPr/>
          <p:nvPr/>
        </p:nvGrpSpPr>
        <p:grpSpPr>
          <a:xfrm>
            <a:off x="5635080" y="5281406"/>
            <a:ext cx="421613" cy="448382"/>
            <a:chOff x="5670142" y="-712475"/>
            <a:chExt cx="421613" cy="448382"/>
          </a:xfrm>
          <a:solidFill>
            <a:schemeClr val="bg1"/>
          </a:solidFill>
        </p:grpSpPr>
        <p:sp>
          <p:nvSpPr>
            <p:cNvPr id="110" name="Freeform 1481">
              <a:extLst>
                <a:ext uri="{FF2B5EF4-FFF2-40B4-BE49-F238E27FC236}">
                  <a16:creationId xmlns:a16="http://schemas.microsoft.com/office/drawing/2014/main" id="{84C74199-F04D-DAC7-F6EC-FFB111000784}"/>
                </a:ext>
              </a:extLst>
            </p:cNvPr>
            <p:cNvSpPr>
              <a:spLocks/>
            </p:cNvSpPr>
            <p:nvPr/>
          </p:nvSpPr>
          <p:spPr bwMode="auto">
            <a:xfrm>
              <a:off x="5679065" y="-712475"/>
              <a:ext cx="412690" cy="307844"/>
            </a:xfrm>
            <a:custGeom>
              <a:avLst/>
              <a:gdLst>
                <a:gd name="T0" fmla="*/ 90 w 260"/>
                <a:gd name="T1" fmla="*/ 80 h 194"/>
                <a:gd name="T2" fmla="*/ 123 w 260"/>
                <a:gd name="T3" fmla="*/ 111 h 194"/>
                <a:gd name="T4" fmla="*/ 214 w 260"/>
                <a:gd name="T5" fmla="*/ 24 h 194"/>
                <a:gd name="T6" fmla="*/ 200 w 260"/>
                <a:gd name="T7" fmla="*/ 12 h 194"/>
                <a:gd name="T8" fmla="*/ 201 w 260"/>
                <a:gd name="T9" fmla="*/ 11 h 194"/>
                <a:gd name="T10" fmla="*/ 260 w 260"/>
                <a:gd name="T11" fmla="*/ 0 h 194"/>
                <a:gd name="T12" fmla="*/ 249 w 260"/>
                <a:gd name="T13" fmla="*/ 60 h 194"/>
                <a:gd name="T14" fmla="*/ 236 w 260"/>
                <a:gd name="T15" fmla="*/ 47 h 194"/>
                <a:gd name="T16" fmla="*/ 123 w 260"/>
                <a:gd name="T17" fmla="*/ 158 h 194"/>
                <a:gd name="T18" fmla="*/ 89 w 260"/>
                <a:gd name="T19" fmla="*/ 126 h 194"/>
                <a:gd name="T20" fmla="*/ 21 w 260"/>
                <a:gd name="T21" fmla="*/ 194 h 194"/>
                <a:gd name="T22" fmla="*/ 0 w 260"/>
                <a:gd name="T23" fmla="*/ 171 h 194"/>
                <a:gd name="T24" fmla="*/ 90 w 260"/>
                <a:gd name="T25" fmla="*/ 8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194">
                  <a:moveTo>
                    <a:pt x="90" y="80"/>
                  </a:moveTo>
                  <a:cubicBezTo>
                    <a:pt x="101" y="90"/>
                    <a:pt x="112" y="101"/>
                    <a:pt x="123" y="111"/>
                  </a:cubicBezTo>
                  <a:cubicBezTo>
                    <a:pt x="153" y="82"/>
                    <a:pt x="183" y="53"/>
                    <a:pt x="214" y="24"/>
                  </a:cubicBezTo>
                  <a:cubicBezTo>
                    <a:pt x="209" y="20"/>
                    <a:pt x="205" y="16"/>
                    <a:pt x="200" y="12"/>
                  </a:cubicBezTo>
                  <a:cubicBezTo>
                    <a:pt x="200" y="11"/>
                    <a:pt x="201" y="11"/>
                    <a:pt x="201" y="11"/>
                  </a:cubicBezTo>
                  <a:cubicBezTo>
                    <a:pt x="221" y="7"/>
                    <a:pt x="240" y="4"/>
                    <a:pt x="260" y="0"/>
                  </a:cubicBezTo>
                  <a:cubicBezTo>
                    <a:pt x="257" y="20"/>
                    <a:pt x="253" y="40"/>
                    <a:pt x="249" y="60"/>
                  </a:cubicBezTo>
                  <a:cubicBezTo>
                    <a:pt x="244" y="56"/>
                    <a:pt x="240" y="51"/>
                    <a:pt x="236" y="47"/>
                  </a:cubicBezTo>
                  <a:cubicBezTo>
                    <a:pt x="198" y="84"/>
                    <a:pt x="161" y="121"/>
                    <a:pt x="123" y="158"/>
                  </a:cubicBezTo>
                  <a:cubicBezTo>
                    <a:pt x="112" y="147"/>
                    <a:pt x="101" y="136"/>
                    <a:pt x="89" y="126"/>
                  </a:cubicBezTo>
                  <a:cubicBezTo>
                    <a:pt x="67" y="148"/>
                    <a:pt x="44" y="171"/>
                    <a:pt x="21" y="194"/>
                  </a:cubicBezTo>
                  <a:cubicBezTo>
                    <a:pt x="13" y="186"/>
                    <a:pt x="6" y="179"/>
                    <a:pt x="0" y="171"/>
                  </a:cubicBezTo>
                  <a:cubicBezTo>
                    <a:pt x="29" y="141"/>
                    <a:pt x="59" y="111"/>
                    <a:pt x="9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482">
              <a:extLst>
                <a:ext uri="{FF2B5EF4-FFF2-40B4-BE49-F238E27FC236}">
                  <a16:creationId xmlns:a16="http://schemas.microsoft.com/office/drawing/2014/main" id="{40ABE69F-3F1B-670F-38C8-D0E83ED7E587}"/>
                </a:ext>
              </a:extLst>
            </p:cNvPr>
            <p:cNvSpPr>
              <a:spLocks/>
            </p:cNvSpPr>
            <p:nvPr/>
          </p:nvSpPr>
          <p:spPr bwMode="auto">
            <a:xfrm>
              <a:off x="5973524" y="-502785"/>
              <a:ext cx="118231" cy="238690"/>
            </a:xfrm>
            <a:custGeom>
              <a:avLst/>
              <a:gdLst>
                <a:gd name="T0" fmla="*/ 74 w 74"/>
                <a:gd name="T1" fmla="*/ 151 h 151"/>
                <a:gd name="T2" fmla="*/ 0 w 74"/>
                <a:gd name="T3" fmla="*/ 151 h 151"/>
                <a:gd name="T4" fmla="*/ 0 w 74"/>
                <a:gd name="T5" fmla="*/ 0 h 151"/>
                <a:gd name="T6" fmla="*/ 74 w 74"/>
                <a:gd name="T7" fmla="*/ 0 h 151"/>
                <a:gd name="T8" fmla="*/ 74 w 74"/>
                <a:gd name="T9" fmla="*/ 151 h 151"/>
              </a:gdLst>
              <a:ahLst/>
              <a:cxnLst>
                <a:cxn ang="0">
                  <a:pos x="T0" y="T1"/>
                </a:cxn>
                <a:cxn ang="0">
                  <a:pos x="T2" y="T3"/>
                </a:cxn>
                <a:cxn ang="0">
                  <a:pos x="T4" y="T5"/>
                </a:cxn>
                <a:cxn ang="0">
                  <a:pos x="T6" y="T7"/>
                </a:cxn>
                <a:cxn ang="0">
                  <a:pos x="T8" y="T9"/>
                </a:cxn>
              </a:cxnLst>
              <a:rect l="0" t="0" r="r" b="b"/>
              <a:pathLst>
                <a:path w="74" h="151">
                  <a:moveTo>
                    <a:pt x="74" y="151"/>
                  </a:moveTo>
                  <a:cubicBezTo>
                    <a:pt x="49" y="151"/>
                    <a:pt x="25" y="151"/>
                    <a:pt x="0" y="151"/>
                  </a:cubicBezTo>
                  <a:cubicBezTo>
                    <a:pt x="0" y="101"/>
                    <a:pt x="0" y="50"/>
                    <a:pt x="0" y="0"/>
                  </a:cubicBezTo>
                  <a:cubicBezTo>
                    <a:pt x="25" y="0"/>
                    <a:pt x="49" y="0"/>
                    <a:pt x="74" y="0"/>
                  </a:cubicBezTo>
                  <a:cubicBezTo>
                    <a:pt x="74" y="50"/>
                    <a:pt x="74" y="100"/>
                    <a:pt x="74"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483">
              <a:extLst>
                <a:ext uri="{FF2B5EF4-FFF2-40B4-BE49-F238E27FC236}">
                  <a16:creationId xmlns:a16="http://schemas.microsoft.com/office/drawing/2014/main" id="{41F9C752-D89E-2D06-C0AD-F47C08198FBA}"/>
                </a:ext>
              </a:extLst>
            </p:cNvPr>
            <p:cNvSpPr>
              <a:spLocks/>
            </p:cNvSpPr>
            <p:nvPr/>
          </p:nvSpPr>
          <p:spPr bwMode="auto">
            <a:xfrm>
              <a:off x="5821833" y="-429169"/>
              <a:ext cx="118231" cy="165076"/>
            </a:xfrm>
            <a:custGeom>
              <a:avLst/>
              <a:gdLst>
                <a:gd name="T0" fmla="*/ 0 w 74"/>
                <a:gd name="T1" fmla="*/ 105 h 105"/>
                <a:gd name="T2" fmla="*/ 0 w 74"/>
                <a:gd name="T3" fmla="*/ 0 h 105"/>
                <a:gd name="T4" fmla="*/ 74 w 74"/>
                <a:gd name="T5" fmla="*/ 0 h 105"/>
                <a:gd name="T6" fmla="*/ 74 w 74"/>
                <a:gd name="T7" fmla="*/ 105 h 105"/>
                <a:gd name="T8" fmla="*/ 0 w 74"/>
                <a:gd name="T9" fmla="*/ 105 h 105"/>
              </a:gdLst>
              <a:ahLst/>
              <a:cxnLst>
                <a:cxn ang="0">
                  <a:pos x="T0" y="T1"/>
                </a:cxn>
                <a:cxn ang="0">
                  <a:pos x="T2" y="T3"/>
                </a:cxn>
                <a:cxn ang="0">
                  <a:pos x="T4" y="T5"/>
                </a:cxn>
                <a:cxn ang="0">
                  <a:pos x="T6" y="T7"/>
                </a:cxn>
                <a:cxn ang="0">
                  <a:pos x="T8" y="T9"/>
                </a:cxn>
              </a:cxnLst>
              <a:rect l="0" t="0" r="r" b="b"/>
              <a:pathLst>
                <a:path w="74" h="105">
                  <a:moveTo>
                    <a:pt x="0" y="105"/>
                  </a:moveTo>
                  <a:cubicBezTo>
                    <a:pt x="0" y="70"/>
                    <a:pt x="0" y="35"/>
                    <a:pt x="0" y="0"/>
                  </a:cubicBezTo>
                  <a:cubicBezTo>
                    <a:pt x="24" y="0"/>
                    <a:pt x="49" y="0"/>
                    <a:pt x="74" y="0"/>
                  </a:cubicBezTo>
                  <a:cubicBezTo>
                    <a:pt x="74" y="35"/>
                    <a:pt x="74" y="70"/>
                    <a:pt x="74" y="105"/>
                  </a:cubicBezTo>
                  <a:cubicBezTo>
                    <a:pt x="49" y="105"/>
                    <a:pt x="24" y="105"/>
                    <a:pt x="0"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484">
              <a:extLst>
                <a:ext uri="{FF2B5EF4-FFF2-40B4-BE49-F238E27FC236}">
                  <a16:creationId xmlns:a16="http://schemas.microsoft.com/office/drawing/2014/main" id="{BD837D1B-3578-BAE7-17CE-C4D853668C26}"/>
                </a:ext>
              </a:extLst>
            </p:cNvPr>
            <p:cNvSpPr>
              <a:spLocks/>
            </p:cNvSpPr>
            <p:nvPr/>
          </p:nvSpPr>
          <p:spPr bwMode="auto">
            <a:xfrm>
              <a:off x="5670142" y="-375631"/>
              <a:ext cx="115999" cy="111538"/>
            </a:xfrm>
            <a:custGeom>
              <a:avLst/>
              <a:gdLst>
                <a:gd name="T0" fmla="*/ 73 w 73"/>
                <a:gd name="T1" fmla="*/ 0 h 71"/>
                <a:gd name="T2" fmla="*/ 73 w 73"/>
                <a:gd name="T3" fmla="*/ 71 h 71"/>
                <a:gd name="T4" fmla="*/ 0 w 73"/>
                <a:gd name="T5" fmla="*/ 71 h 71"/>
                <a:gd name="T6" fmla="*/ 0 w 73"/>
                <a:gd name="T7" fmla="*/ 0 h 71"/>
                <a:gd name="T8" fmla="*/ 73 w 73"/>
                <a:gd name="T9" fmla="*/ 0 h 71"/>
              </a:gdLst>
              <a:ahLst/>
              <a:cxnLst>
                <a:cxn ang="0">
                  <a:pos x="T0" y="T1"/>
                </a:cxn>
                <a:cxn ang="0">
                  <a:pos x="T2" y="T3"/>
                </a:cxn>
                <a:cxn ang="0">
                  <a:pos x="T4" y="T5"/>
                </a:cxn>
                <a:cxn ang="0">
                  <a:pos x="T6" y="T7"/>
                </a:cxn>
                <a:cxn ang="0">
                  <a:pos x="T8" y="T9"/>
                </a:cxn>
              </a:cxnLst>
              <a:rect l="0" t="0" r="r" b="b"/>
              <a:pathLst>
                <a:path w="73" h="71">
                  <a:moveTo>
                    <a:pt x="73" y="0"/>
                  </a:moveTo>
                  <a:cubicBezTo>
                    <a:pt x="73" y="24"/>
                    <a:pt x="73" y="47"/>
                    <a:pt x="73" y="71"/>
                  </a:cubicBezTo>
                  <a:cubicBezTo>
                    <a:pt x="48" y="71"/>
                    <a:pt x="24" y="71"/>
                    <a:pt x="0" y="71"/>
                  </a:cubicBezTo>
                  <a:cubicBezTo>
                    <a:pt x="0" y="47"/>
                    <a:pt x="0" y="24"/>
                    <a:pt x="0" y="0"/>
                  </a:cubicBezTo>
                  <a:cubicBezTo>
                    <a:pt x="24" y="0"/>
                    <a:pt x="48"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4" name="Gruppieren 873">
            <a:extLst>
              <a:ext uri="{FF2B5EF4-FFF2-40B4-BE49-F238E27FC236}">
                <a16:creationId xmlns:a16="http://schemas.microsoft.com/office/drawing/2014/main" id="{E6130737-27F2-77DA-9AD9-3AAB04FD59D1}"/>
              </a:ext>
            </a:extLst>
          </p:cNvPr>
          <p:cNvGrpSpPr/>
          <p:nvPr/>
        </p:nvGrpSpPr>
        <p:grpSpPr>
          <a:xfrm>
            <a:off x="4157875" y="4435742"/>
            <a:ext cx="535647" cy="468989"/>
            <a:chOff x="7718942" y="372390"/>
            <a:chExt cx="501919" cy="439458"/>
          </a:xfrm>
          <a:solidFill>
            <a:schemeClr val="bg1"/>
          </a:solidFill>
        </p:grpSpPr>
        <p:sp>
          <p:nvSpPr>
            <p:cNvPr id="115" name="Freeform 1306">
              <a:extLst>
                <a:ext uri="{FF2B5EF4-FFF2-40B4-BE49-F238E27FC236}">
                  <a16:creationId xmlns:a16="http://schemas.microsoft.com/office/drawing/2014/main" id="{ED15BEE8-7DFA-8941-471B-3441252DF4DE}"/>
                </a:ext>
              </a:extLst>
            </p:cNvPr>
            <p:cNvSpPr>
              <a:spLocks/>
            </p:cNvSpPr>
            <p:nvPr/>
          </p:nvSpPr>
          <p:spPr bwMode="auto">
            <a:xfrm>
              <a:off x="7718942" y="372390"/>
              <a:ext cx="408228" cy="361382"/>
            </a:xfrm>
            <a:custGeom>
              <a:avLst/>
              <a:gdLst>
                <a:gd name="T0" fmla="*/ 257 w 257"/>
                <a:gd name="T1" fmla="*/ 0 h 227"/>
                <a:gd name="T2" fmla="*/ 257 w 257"/>
                <a:gd name="T3" fmla="*/ 104 h 227"/>
                <a:gd name="T4" fmla="*/ 254 w 257"/>
                <a:gd name="T5" fmla="*/ 104 h 227"/>
                <a:gd name="T6" fmla="*/ 235 w 257"/>
                <a:gd name="T7" fmla="*/ 99 h 227"/>
                <a:gd name="T8" fmla="*/ 232 w 257"/>
                <a:gd name="T9" fmla="*/ 95 h 227"/>
                <a:gd name="T10" fmla="*/ 232 w 257"/>
                <a:gd name="T11" fmla="*/ 59 h 227"/>
                <a:gd name="T12" fmla="*/ 232 w 257"/>
                <a:gd name="T13" fmla="*/ 54 h 227"/>
                <a:gd name="T14" fmla="*/ 25 w 257"/>
                <a:gd name="T15" fmla="*/ 54 h 227"/>
                <a:gd name="T16" fmla="*/ 25 w 257"/>
                <a:gd name="T17" fmla="*/ 202 h 227"/>
                <a:gd name="T18" fmla="*/ 141 w 257"/>
                <a:gd name="T19" fmla="*/ 202 h 227"/>
                <a:gd name="T20" fmla="*/ 151 w 257"/>
                <a:gd name="T21" fmla="*/ 227 h 227"/>
                <a:gd name="T22" fmla="*/ 0 w 257"/>
                <a:gd name="T23" fmla="*/ 227 h 227"/>
                <a:gd name="T24" fmla="*/ 0 w 257"/>
                <a:gd name="T25" fmla="*/ 0 h 227"/>
                <a:gd name="T26" fmla="*/ 257 w 257"/>
                <a:gd name="T2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27">
                  <a:moveTo>
                    <a:pt x="257" y="0"/>
                  </a:moveTo>
                  <a:cubicBezTo>
                    <a:pt x="257" y="35"/>
                    <a:pt x="257" y="69"/>
                    <a:pt x="257" y="104"/>
                  </a:cubicBezTo>
                  <a:cubicBezTo>
                    <a:pt x="256" y="104"/>
                    <a:pt x="255" y="104"/>
                    <a:pt x="254" y="104"/>
                  </a:cubicBezTo>
                  <a:cubicBezTo>
                    <a:pt x="248" y="102"/>
                    <a:pt x="242" y="100"/>
                    <a:pt x="235" y="99"/>
                  </a:cubicBezTo>
                  <a:cubicBezTo>
                    <a:pt x="233" y="98"/>
                    <a:pt x="232" y="97"/>
                    <a:pt x="232" y="95"/>
                  </a:cubicBezTo>
                  <a:cubicBezTo>
                    <a:pt x="232" y="83"/>
                    <a:pt x="232" y="71"/>
                    <a:pt x="232" y="59"/>
                  </a:cubicBezTo>
                  <a:cubicBezTo>
                    <a:pt x="232" y="57"/>
                    <a:pt x="232" y="56"/>
                    <a:pt x="232" y="54"/>
                  </a:cubicBezTo>
                  <a:cubicBezTo>
                    <a:pt x="163" y="54"/>
                    <a:pt x="94" y="54"/>
                    <a:pt x="25" y="54"/>
                  </a:cubicBezTo>
                  <a:cubicBezTo>
                    <a:pt x="25" y="104"/>
                    <a:pt x="25" y="153"/>
                    <a:pt x="25" y="202"/>
                  </a:cubicBezTo>
                  <a:cubicBezTo>
                    <a:pt x="64" y="202"/>
                    <a:pt x="103" y="202"/>
                    <a:pt x="141" y="202"/>
                  </a:cubicBezTo>
                  <a:cubicBezTo>
                    <a:pt x="144" y="211"/>
                    <a:pt x="148" y="219"/>
                    <a:pt x="151" y="227"/>
                  </a:cubicBezTo>
                  <a:cubicBezTo>
                    <a:pt x="101" y="227"/>
                    <a:pt x="50" y="227"/>
                    <a:pt x="0" y="227"/>
                  </a:cubicBezTo>
                  <a:cubicBezTo>
                    <a:pt x="0" y="151"/>
                    <a:pt x="0" y="76"/>
                    <a:pt x="0" y="0"/>
                  </a:cubicBezTo>
                  <a:cubicBezTo>
                    <a:pt x="85" y="0"/>
                    <a:pt x="171" y="0"/>
                    <a:pt x="2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307">
              <a:extLst>
                <a:ext uri="{FF2B5EF4-FFF2-40B4-BE49-F238E27FC236}">
                  <a16:creationId xmlns:a16="http://schemas.microsoft.com/office/drawing/2014/main" id="{D6F116F5-B892-677B-5A26-49C5B68879A7}"/>
                </a:ext>
              </a:extLst>
            </p:cNvPr>
            <p:cNvSpPr>
              <a:spLocks noEditPoints="1"/>
            </p:cNvSpPr>
            <p:nvPr/>
          </p:nvSpPr>
          <p:spPr bwMode="auto">
            <a:xfrm>
              <a:off x="7962094" y="546389"/>
              <a:ext cx="258767" cy="265459"/>
            </a:xfrm>
            <a:custGeom>
              <a:avLst/>
              <a:gdLst>
                <a:gd name="T0" fmla="*/ 163 w 163"/>
                <a:gd name="T1" fmla="*/ 146 h 166"/>
                <a:gd name="T2" fmla="*/ 142 w 163"/>
                <a:gd name="T3" fmla="*/ 166 h 166"/>
                <a:gd name="T4" fmla="*/ 134 w 163"/>
                <a:gd name="T5" fmla="*/ 157 h 166"/>
                <a:gd name="T6" fmla="*/ 104 w 163"/>
                <a:gd name="T7" fmla="*/ 127 h 166"/>
                <a:gd name="T8" fmla="*/ 99 w 163"/>
                <a:gd name="T9" fmla="*/ 127 h 166"/>
                <a:gd name="T10" fmla="*/ 18 w 163"/>
                <a:gd name="T11" fmla="*/ 103 h 166"/>
                <a:gd name="T12" fmla="*/ 43 w 163"/>
                <a:gd name="T13" fmla="*/ 18 h 166"/>
                <a:gd name="T14" fmla="*/ 130 w 163"/>
                <a:gd name="T15" fmla="*/ 59 h 166"/>
                <a:gd name="T16" fmla="*/ 125 w 163"/>
                <a:gd name="T17" fmla="*/ 101 h 166"/>
                <a:gd name="T18" fmla="*/ 126 w 163"/>
                <a:gd name="T19" fmla="*/ 108 h 166"/>
                <a:gd name="T20" fmla="*/ 163 w 163"/>
                <a:gd name="T21" fmla="*/ 146 h 166"/>
                <a:gd name="T22" fmla="*/ 109 w 163"/>
                <a:gd name="T23" fmla="*/ 72 h 166"/>
                <a:gd name="T24" fmla="*/ 71 w 163"/>
                <a:gd name="T25" fmla="*/ 34 h 166"/>
                <a:gd name="T26" fmla="*/ 32 w 163"/>
                <a:gd name="T27" fmla="*/ 72 h 166"/>
                <a:gd name="T28" fmla="*/ 71 w 163"/>
                <a:gd name="T29" fmla="*/ 111 h 166"/>
                <a:gd name="T30" fmla="*/ 109 w 163"/>
                <a:gd name="T31" fmla="*/ 7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166">
                  <a:moveTo>
                    <a:pt x="163" y="146"/>
                  </a:moveTo>
                  <a:cubicBezTo>
                    <a:pt x="156" y="152"/>
                    <a:pt x="150" y="159"/>
                    <a:pt x="142" y="166"/>
                  </a:cubicBezTo>
                  <a:cubicBezTo>
                    <a:pt x="140" y="163"/>
                    <a:pt x="137" y="160"/>
                    <a:pt x="134" y="157"/>
                  </a:cubicBezTo>
                  <a:cubicBezTo>
                    <a:pt x="124" y="147"/>
                    <a:pt x="114" y="138"/>
                    <a:pt x="104" y="127"/>
                  </a:cubicBezTo>
                  <a:cubicBezTo>
                    <a:pt x="103" y="125"/>
                    <a:pt x="101" y="125"/>
                    <a:pt x="99" y="127"/>
                  </a:cubicBezTo>
                  <a:cubicBezTo>
                    <a:pt x="69" y="141"/>
                    <a:pt x="35" y="132"/>
                    <a:pt x="18" y="103"/>
                  </a:cubicBezTo>
                  <a:cubicBezTo>
                    <a:pt x="0" y="74"/>
                    <a:pt x="11" y="33"/>
                    <a:pt x="43" y="18"/>
                  </a:cubicBezTo>
                  <a:cubicBezTo>
                    <a:pt x="79" y="0"/>
                    <a:pt x="122" y="20"/>
                    <a:pt x="130" y="59"/>
                  </a:cubicBezTo>
                  <a:cubicBezTo>
                    <a:pt x="134" y="74"/>
                    <a:pt x="132" y="88"/>
                    <a:pt x="125" y="101"/>
                  </a:cubicBezTo>
                  <a:cubicBezTo>
                    <a:pt x="123" y="104"/>
                    <a:pt x="123" y="106"/>
                    <a:pt x="126" y="108"/>
                  </a:cubicBezTo>
                  <a:cubicBezTo>
                    <a:pt x="138" y="121"/>
                    <a:pt x="151" y="133"/>
                    <a:pt x="163" y="146"/>
                  </a:cubicBezTo>
                  <a:close/>
                  <a:moveTo>
                    <a:pt x="109" y="72"/>
                  </a:moveTo>
                  <a:cubicBezTo>
                    <a:pt x="109" y="51"/>
                    <a:pt x="92" y="34"/>
                    <a:pt x="71" y="34"/>
                  </a:cubicBezTo>
                  <a:cubicBezTo>
                    <a:pt x="49" y="34"/>
                    <a:pt x="32" y="51"/>
                    <a:pt x="32" y="72"/>
                  </a:cubicBezTo>
                  <a:cubicBezTo>
                    <a:pt x="32" y="93"/>
                    <a:pt x="50" y="111"/>
                    <a:pt x="71" y="111"/>
                  </a:cubicBezTo>
                  <a:cubicBezTo>
                    <a:pt x="92" y="111"/>
                    <a:pt x="109" y="93"/>
                    <a:pt x="109"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308">
              <a:extLst>
                <a:ext uri="{FF2B5EF4-FFF2-40B4-BE49-F238E27FC236}">
                  <a16:creationId xmlns:a16="http://schemas.microsoft.com/office/drawing/2014/main" id="{28A00838-8CEF-2B01-2431-02A410917D58}"/>
                </a:ext>
              </a:extLst>
            </p:cNvPr>
            <p:cNvSpPr>
              <a:spLocks/>
            </p:cNvSpPr>
            <p:nvPr/>
          </p:nvSpPr>
          <p:spPr bwMode="auto">
            <a:xfrm>
              <a:off x="7846095" y="506235"/>
              <a:ext cx="42385" cy="138307"/>
            </a:xfrm>
            <a:custGeom>
              <a:avLst/>
              <a:gdLst>
                <a:gd name="T0" fmla="*/ 27 w 27"/>
                <a:gd name="T1" fmla="*/ 87 h 87"/>
                <a:gd name="T2" fmla="*/ 0 w 27"/>
                <a:gd name="T3" fmla="*/ 87 h 87"/>
                <a:gd name="T4" fmla="*/ 0 w 27"/>
                <a:gd name="T5" fmla="*/ 0 h 87"/>
                <a:gd name="T6" fmla="*/ 27 w 27"/>
                <a:gd name="T7" fmla="*/ 0 h 87"/>
                <a:gd name="T8" fmla="*/ 27 w 27"/>
                <a:gd name="T9" fmla="*/ 87 h 87"/>
              </a:gdLst>
              <a:ahLst/>
              <a:cxnLst>
                <a:cxn ang="0">
                  <a:pos x="T0" y="T1"/>
                </a:cxn>
                <a:cxn ang="0">
                  <a:pos x="T2" y="T3"/>
                </a:cxn>
                <a:cxn ang="0">
                  <a:pos x="T4" y="T5"/>
                </a:cxn>
                <a:cxn ang="0">
                  <a:pos x="T6" y="T7"/>
                </a:cxn>
                <a:cxn ang="0">
                  <a:pos x="T8" y="T9"/>
                </a:cxn>
              </a:cxnLst>
              <a:rect l="0" t="0" r="r" b="b"/>
              <a:pathLst>
                <a:path w="27" h="87">
                  <a:moveTo>
                    <a:pt x="27" y="87"/>
                  </a:moveTo>
                  <a:cubicBezTo>
                    <a:pt x="18" y="87"/>
                    <a:pt x="9" y="87"/>
                    <a:pt x="0" y="87"/>
                  </a:cubicBezTo>
                  <a:cubicBezTo>
                    <a:pt x="0" y="58"/>
                    <a:pt x="0" y="29"/>
                    <a:pt x="0" y="0"/>
                  </a:cubicBezTo>
                  <a:cubicBezTo>
                    <a:pt x="9" y="0"/>
                    <a:pt x="18" y="0"/>
                    <a:pt x="27" y="0"/>
                  </a:cubicBezTo>
                  <a:cubicBezTo>
                    <a:pt x="27" y="29"/>
                    <a:pt x="27" y="58"/>
                    <a:pt x="27"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309">
              <a:extLst>
                <a:ext uri="{FF2B5EF4-FFF2-40B4-BE49-F238E27FC236}">
                  <a16:creationId xmlns:a16="http://schemas.microsoft.com/office/drawing/2014/main" id="{5F232213-6A17-C939-4953-73301710A642}"/>
                </a:ext>
              </a:extLst>
            </p:cNvPr>
            <p:cNvSpPr>
              <a:spLocks/>
            </p:cNvSpPr>
            <p:nvPr/>
          </p:nvSpPr>
          <p:spPr bwMode="auto">
            <a:xfrm>
              <a:off x="7785864" y="555312"/>
              <a:ext cx="42385" cy="89230"/>
            </a:xfrm>
            <a:custGeom>
              <a:avLst/>
              <a:gdLst>
                <a:gd name="T0" fmla="*/ 0 w 26"/>
                <a:gd name="T1" fmla="*/ 57 h 57"/>
                <a:gd name="T2" fmla="*/ 0 w 26"/>
                <a:gd name="T3" fmla="*/ 0 h 57"/>
                <a:gd name="T4" fmla="*/ 26 w 26"/>
                <a:gd name="T5" fmla="*/ 0 h 57"/>
                <a:gd name="T6" fmla="*/ 26 w 26"/>
                <a:gd name="T7" fmla="*/ 8 h 57"/>
                <a:gd name="T8" fmla="*/ 26 w 26"/>
                <a:gd name="T9" fmla="*/ 54 h 57"/>
                <a:gd name="T10" fmla="*/ 23 w 26"/>
                <a:gd name="T11" fmla="*/ 57 h 57"/>
                <a:gd name="T12" fmla="*/ 0 w 26"/>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6" h="57">
                  <a:moveTo>
                    <a:pt x="0" y="57"/>
                  </a:moveTo>
                  <a:cubicBezTo>
                    <a:pt x="0" y="38"/>
                    <a:pt x="0" y="19"/>
                    <a:pt x="0" y="0"/>
                  </a:cubicBezTo>
                  <a:cubicBezTo>
                    <a:pt x="8" y="0"/>
                    <a:pt x="17" y="0"/>
                    <a:pt x="26" y="0"/>
                  </a:cubicBezTo>
                  <a:cubicBezTo>
                    <a:pt x="26" y="3"/>
                    <a:pt x="26" y="5"/>
                    <a:pt x="26" y="8"/>
                  </a:cubicBezTo>
                  <a:cubicBezTo>
                    <a:pt x="26" y="23"/>
                    <a:pt x="26" y="38"/>
                    <a:pt x="26" y="54"/>
                  </a:cubicBezTo>
                  <a:cubicBezTo>
                    <a:pt x="26" y="56"/>
                    <a:pt x="25" y="57"/>
                    <a:pt x="23" y="57"/>
                  </a:cubicBezTo>
                  <a:cubicBezTo>
                    <a:pt x="15" y="57"/>
                    <a:pt x="7" y="57"/>
                    <a:pt x="0"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311">
              <a:extLst>
                <a:ext uri="{FF2B5EF4-FFF2-40B4-BE49-F238E27FC236}">
                  <a16:creationId xmlns:a16="http://schemas.microsoft.com/office/drawing/2014/main" id="{2EB873E6-4917-FF70-C4D9-FF16BF7EC377}"/>
                </a:ext>
              </a:extLst>
            </p:cNvPr>
            <p:cNvSpPr>
              <a:spLocks/>
            </p:cNvSpPr>
            <p:nvPr/>
          </p:nvSpPr>
          <p:spPr bwMode="auto">
            <a:xfrm>
              <a:off x="8011171" y="599927"/>
              <a:ext cx="122692" cy="122691"/>
            </a:xfrm>
            <a:custGeom>
              <a:avLst/>
              <a:gdLst>
                <a:gd name="T0" fmla="*/ 77 w 77"/>
                <a:gd name="T1" fmla="*/ 38 h 77"/>
                <a:gd name="T2" fmla="*/ 39 w 77"/>
                <a:gd name="T3" fmla="*/ 77 h 77"/>
                <a:gd name="T4" fmla="*/ 0 w 77"/>
                <a:gd name="T5" fmla="*/ 38 h 77"/>
                <a:gd name="T6" fmla="*/ 39 w 77"/>
                <a:gd name="T7" fmla="*/ 0 h 77"/>
                <a:gd name="T8" fmla="*/ 77 w 77"/>
                <a:gd name="T9" fmla="*/ 38 h 77"/>
              </a:gdLst>
              <a:ahLst/>
              <a:cxnLst>
                <a:cxn ang="0">
                  <a:pos x="T0" y="T1"/>
                </a:cxn>
                <a:cxn ang="0">
                  <a:pos x="T2" y="T3"/>
                </a:cxn>
                <a:cxn ang="0">
                  <a:pos x="T4" y="T5"/>
                </a:cxn>
                <a:cxn ang="0">
                  <a:pos x="T6" y="T7"/>
                </a:cxn>
                <a:cxn ang="0">
                  <a:pos x="T8" y="T9"/>
                </a:cxn>
              </a:cxnLst>
              <a:rect l="0" t="0" r="r" b="b"/>
              <a:pathLst>
                <a:path w="77" h="77">
                  <a:moveTo>
                    <a:pt x="77" y="38"/>
                  </a:moveTo>
                  <a:cubicBezTo>
                    <a:pt x="77" y="59"/>
                    <a:pt x="60" y="77"/>
                    <a:pt x="39" y="77"/>
                  </a:cubicBezTo>
                  <a:cubicBezTo>
                    <a:pt x="18" y="77"/>
                    <a:pt x="0" y="59"/>
                    <a:pt x="0" y="38"/>
                  </a:cubicBezTo>
                  <a:cubicBezTo>
                    <a:pt x="0" y="17"/>
                    <a:pt x="17" y="0"/>
                    <a:pt x="39" y="0"/>
                  </a:cubicBezTo>
                  <a:cubicBezTo>
                    <a:pt x="60" y="0"/>
                    <a:pt x="77" y="17"/>
                    <a:pt x="7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907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1000"/>
                                        <p:tgtEl>
                                          <p:spTgt spid="86"/>
                                        </p:tgtEl>
                                      </p:cBhvr>
                                    </p:animEffect>
                                    <p:anim calcmode="lin" valueType="num">
                                      <p:cBhvr>
                                        <p:cTn id="18" dur="1000" fill="hold"/>
                                        <p:tgtEl>
                                          <p:spTgt spid="86"/>
                                        </p:tgtEl>
                                        <p:attrNameLst>
                                          <p:attrName>ppt_x</p:attrName>
                                        </p:attrNameLst>
                                      </p:cBhvr>
                                      <p:tavLst>
                                        <p:tav tm="0">
                                          <p:val>
                                            <p:strVal val="#ppt_x"/>
                                          </p:val>
                                        </p:tav>
                                        <p:tav tm="100000">
                                          <p:val>
                                            <p:strVal val="#ppt_x"/>
                                          </p:val>
                                        </p:tav>
                                      </p:tavLst>
                                    </p:anim>
                                    <p:anim calcmode="lin" valueType="num">
                                      <p:cBhvr>
                                        <p:cTn id="19" dur="1000" fill="hold"/>
                                        <p:tgtEl>
                                          <p:spTgt spid="8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1000"/>
                                        <p:tgtEl>
                                          <p:spTgt spid="87"/>
                                        </p:tgtEl>
                                      </p:cBhvr>
                                    </p:animEffect>
                                    <p:anim calcmode="lin" valueType="num">
                                      <p:cBhvr>
                                        <p:cTn id="23" dur="1000" fill="hold"/>
                                        <p:tgtEl>
                                          <p:spTgt spid="87"/>
                                        </p:tgtEl>
                                        <p:attrNameLst>
                                          <p:attrName>ppt_x</p:attrName>
                                        </p:attrNameLst>
                                      </p:cBhvr>
                                      <p:tavLst>
                                        <p:tav tm="0">
                                          <p:val>
                                            <p:strVal val="#ppt_x"/>
                                          </p:val>
                                        </p:tav>
                                        <p:tav tm="100000">
                                          <p:val>
                                            <p:strVal val="#ppt_x"/>
                                          </p:val>
                                        </p:tav>
                                      </p:tavLst>
                                    </p:anim>
                                    <p:anim calcmode="lin" valueType="num">
                                      <p:cBhvr>
                                        <p:cTn id="24" dur="1000" fill="hold"/>
                                        <p:tgtEl>
                                          <p:spTgt spid="8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1000"/>
                                        <p:tgtEl>
                                          <p:spTgt spid="88"/>
                                        </p:tgtEl>
                                      </p:cBhvr>
                                    </p:animEffect>
                                    <p:anim calcmode="lin" valueType="num">
                                      <p:cBhvr>
                                        <p:cTn id="28" dur="1000" fill="hold"/>
                                        <p:tgtEl>
                                          <p:spTgt spid="88"/>
                                        </p:tgtEl>
                                        <p:attrNameLst>
                                          <p:attrName>ppt_x</p:attrName>
                                        </p:attrNameLst>
                                      </p:cBhvr>
                                      <p:tavLst>
                                        <p:tav tm="0">
                                          <p:val>
                                            <p:strVal val="#ppt_x"/>
                                          </p:val>
                                        </p:tav>
                                        <p:tav tm="100000">
                                          <p:val>
                                            <p:strVal val="#ppt_x"/>
                                          </p:val>
                                        </p:tav>
                                      </p:tavLst>
                                    </p:anim>
                                    <p:anim calcmode="lin" valueType="num">
                                      <p:cBhvr>
                                        <p:cTn id="29" dur="1000" fill="hold"/>
                                        <p:tgtEl>
                                          <p:spTgt spid="8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1000"/>
                                        <p:tgtEl>
                                          <p:spTgt spid="89"/>
                                        </p:tgtEl>
                                      </p:cBhvr>
                                    </p:animEffect>
                                    <p:anim calcmode="lin" valueType="num">
                                      <p:cBhvr>
                                        <p:cTn id="33" dur="1000" fill="hold"/>
                                        <p:tgtEl>
                                          <p:spTgt spid="89"/>
                                        </p:tgtEl>
                                        <p:attrNameLst>
                                          <p:attrName>ppt_x</p:attrName>
                                        </p:attrNameLst>
                                      </p:cBhvr>
                                      <p:tavLst>
                                        <p:tav tm="0">
                                          <p:val>
                                            <p:strVal val="#ppt_x"/>
                                          </p:val>
                                        </p:tav>
                                        <p:tav tm="100000">
                                          <p:val>
                                            <p:strVal val="#ppt_x"/>
                                          </p:val>
                                        </p:tav>
                                      </p:tavLst>
                                    </p:anim>
                                    <p:anim calcmode="lin" valueType="num">
                                      <p:cBhvr>
                                        <p:cTn id="34" dur="1000" fill="hold"/>
                                        <p:tgtEl>
                                          <p:spTgt spid="8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1000"/>
                                        <p:tgtEl>
                                          <p:spTgt spid="103"/>
                                        </p:tgtEl>
                                      </p:cBhvr>
                                    </p:animEffect>
                                    <p:anim calcmode="lin" valueType="num">
                                      <p:cBhvr>
                                        <p:cTn id="38" dur="1000" fill="hold"/>
                                        <p:tgtEl>
                                          <p:spTgt spid="103"/>
                                        </p:tgtEl>
                                        <p:attrNameLst>
                                          <p:attrName>ppt_x</p:attrName>
                                        </p:attrNameLst>
                                      </p:cBhvr>
                                      <p:tavLst>
                                        <p:tav tm="0">
                                          <p:val>
                                            <p:strVal val="#ppt_x"/>
                                          </p:val>
                                        </p:tav>
                                        <p:tav tm="100000">
                                          <p:val>
                                            <p:strVal val="#ppt_x"/>
                                          </p:val>
                                        </p:tav>
                                      </p:tavLst>
                                    </p:anim>
                                    <p:anim calcmode="lin" valueType="num">
                                      <p:cBhvr>
                                        <p:cTn id="39" dur="1000" fill="hold"/>
                                        <p:tgtEl>
                                          <p:spTgt spid="10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1000"/>
                                        <p:tgtEl>
                                          <p:spTgt spid="105"/>
                                        </p:tgtEl>
                                      </p:cBhvr>
                                    </p:animEffect>
                                    <p:anim calcmode="lin" valueType="num">
                                      <p:cBhvr>
                                        <p:cTn id="43" dur="1000" fill="hold"/>
                                        <p:tgtEl>
                                          <p:spTgt spid="105"/>
                                        </p:tgtEl>
                                        <p:attrNameLst>
                                          <p:attrName>ppt_x</p:attrName>
                                        </p:attrNameLst>
                                      </p:cBhvr>
                                      <p:tavLst>
                                        <p:tav tm="0">
                                          <p:val>
                                            <p:strVal val="#ppt_x"/>
                                          </p:val>
                                        </p:tav>
                                        <p:tav tm="100000">
                                          <p:val>
                                            <p:strVal val="#ppt_x"/>
                                          </p:val>
                                        </p:tav>
                                      </p:tavLst>
                                    </p:anim>
                                    <p:anim calcmode="lin" valueType="num">
                                      <p:cBhvr>
                                        <p:cTn id="44" dur="1000" fill="hold"/>
                                        <p:tgtEl>
                                          <p:spTgt spid="10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fade">
                                      <p:cBhvr>
                                        <p:cTn id="47" dur="1000"/>
                                        <p:tgtEl>
                                          <p:spTgt spid="109"/>
                                        </p:tgtEl>
                                      </p:cBhvr>
                                    </p:animEffect>
                                    <p:anim calcmode="lin" valueType="num">
                                      <p:cBhvr>
                                        <p:cTn id="48" dur="1000" fill="hold"/>
                                        <p:tgtEl>
                                          <p:spTgt spid="109"/>
                                        </p:tgtEl>
                                        <p:attrNameLst>
                                          <p:attrName>ppt_x</p:attrName>
                                        </p:attrNameLst>
                                      </p:cBhvr>
                                      <p:tavLst>
                                        <p:tav tm="0">
                                          <p:val>
                                            <p:strVal val="#ppt_x"/>
                                          </p:val>
                                        </p:tav>
                                        <p:tav tm="100000">
                                          <p:val>
                                            <p:strVal val="#ppt_x"/>
                                          </p:val>
                                        </p:tav>
                                      </p:tavLst>
                                    </p:anim>
                                    <p:anim calcmode="lin" valueType="num">
                                      <p:cBhvr>
                                        <p:cTn id="49" dur="1000" fill="hold"/>
                                        <p:tgtEl>
                                          <p:spTgt spid="10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fade">
                                      <p:cBhvr>
                                        <p:cTn id="52" dur="1000"/>
                                        <p:tgtEl>
                                          <p:spTgt spid="114"/>
                                        </p:tgtEl>
                                      </p:cBhvr>
                                    </p:animEffect>
                                    <p:anim calcmode="lin" valueType="num">
                                      <p:cBhvr>
                                        <p:cTn id="53" dur="1000" fill="hold"/>
                                        <p:tgtEl>
                                          <p:spTgt spid="114"/>
                                        </p:tgtEl>
                                        <p:attrNameLst>
                                          <p:attrName>ppt_x</p:attrName>
                                        </p:attrNameLst>
                                      </p:cBhvr>
                                      <p:tavLst>
                                        <p:tav tm="0">
                                          <p:val>
                                            <p:strVal val="#ppt_x"/>
                                          </p:val>
                                        </p:tav>
                                        <p:tav tm="100000">
                                          <p:val>
                                            <p:strVal val="#ppt_x"/>
                                          </p:val>
                                        </p:tav>
                                      </p:tavLst>
                                    </p:anim>
                                    <p:anim calcmode="lin" valueType="num">
                                      <p:cBhvr>
                                        <p:cTn id="54"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fade">
                                      <p:cBhvr>
                                        <p:cTn id="59" dur="1000"/>
                                        <p:tgtEl>
                                          <p:spTgt spid="104"/>
                                        </p:tgtEl>
                                      </p:cBhvr>
                                    </p:animEffect>
                                    <p:anim calcmode="lin" valueType="num">
                                      <p:cBhvr>
                                        <p:cTn id="60" dur="1000" fill="hold"/>
                                        <p:tgtEl>
                                          <p:spTgt spid="104"/>
                                        </p:tgtEl>
                                        <p:attrNameLst>
                                          <p:attrName>ppt_x</p:attrName>
                                        </p:attrNameLst>
                                      </p:cBhvr>
                                      <p:tavLst>
                                        <p:tav tm="0">
                                          <p:val>
                                            <p:strVal val="#ppt_x"/>
                                          </p:val>
                                        </p:tav>
                                        <p:tav tm="100000">
                                          <p:val>
                                            <p:strVal val="#ppt_x"/>
                                          </p:val>
                                        </p:tav>
                                      </p:tavLst>
                                    </p:anim>
                                    <p:anim calcmode="lin" valueType="num">
                                      <p:cBhvr>
                                        <p:cTn id="61"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6"/>
                                        </p:tgtEl>
                                        <p:attrNameLst>
                                          <p:attrName>style.visibility</p:attrName>
                                        </p:attrNameLst>
                                      </p:cBhvr>
                                      <p:to>
                                        <p:strVal val="visible"/>
                                      </p:to>
                                    </p:set>
                                    <p:animEffect transition="in" filter="fade">
                                      <p:cBhvr>
                                        <p:cTn id="66" dur="1000"/>
                                        <p:tgtEl>
                                          <p:spTgt spid="106"/>
                                        </p:tgtEl>
                                      </p:cBhvr>
                                    </p:animEffect>
                                    <p:anim calcmode="lin" valueType="num">
                                      <p:cBhvr>
                                        <p:cTn id="67" dur="1000" fill="hold"/>
                                        <p:tgtEl>
                                          <p:spTgt spid="106"/>
                                        </p:tgtEl>
                                        <p:attrNameLst>
                                          <p:attrName>ppt_x</p:attrName>
                                        </p:attrNameLst>
                                      </p:cBhvr>
                                      <p:tavLst>
                                        <p:tav tm="0">
                                          <p:val>
                                            <p:strVal val="#ppt_x"/>
                                          </p:val>
                                        </p:tav>
                                        <p:tav tm="100000">
                                          <p:val>
                                            <p:strVal val="#ppt_x"/>
                                          </p:val>
                                        </p:tav>
                                      </p:tavLst>
                                    </p:anim>
                                    <p:anim calcmode="lin" valueType="num">
                                      <p:cBhvr>
                                        <p:cTn id="68"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
                                            <p:txEl>
                                              <p:pRg st="0" end="0"/>
                                            </p:txEl>
                                          </p:spTgt>
                                        </p:tgtEl>
                                        <p:attrNameLst>
                                          <p:attrName>style.visibility</p:attrName>
                                        </p:attrNameLst>
                                      </p:cBhvr>
                                      <p:to>
                                        <p:strVal val="visible"/>
                                      </p:to>
                                    </p:set>
                                    <p:animEffect transition="in" filter="fade">
                                      <p:cBhvr>
                                        <p:cTn id="73" dur="1000"/>
                                        <p:tgtEl>
                                          <p:spTgt spid="3">
                                            <p:txEl>
                                              <p:pRg st="0" end="0"/>
                                            </p:txEl>
                                          </p:spTgt>
                                        </p:tgtEl>
                                      </p:cBhvr>
                                    </p:animEffect>
                                    <p:anim calcmode="lin" valueType="num">
                                      <p:cBhvr>
                                        <p:cTn id="7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08"/>
                                        </p:tgtEl>
                                        <p:attrNameLst>
                                          <p:attrName>style.visibility</p:attrName>
                                        </p:attrNameLst>
                                      </p:cBhvr>
                                      <p:to>
                                        <p:strVal val="visible"/>
                                      </p:to>
                                    </p:set>
                                    <p:animEffect transition="in" filter="fade">
                                      <p:cBhvr>
                                        <p:cTn id="80" dur="1000"/>
                                        <p:tgtEl>
                                          <p:spTgt spid="108"/>
                                        </p:tgtEl>
                                      </p:cBhvr>
                                    </p:animEffect>
                                    <p:anim calcmode="lin" valueType="num">
                                      <p:cBhvr>
                                        <p:cTn id="81" dur="1000" fill="hold"/>
                                        <p:tgtEl>
                                          <p:spTgt spid="108"/>
                                        </p:tgtEl>
                                        <p:attrNameLst>
                                          <p:attrName>ppt_x</p:attrName>
                                        </p:attrNameLst>
                                      </p:cBhvr>
                                      <p:tavLst>
                                        <p:tav tm="0">
                                          <p:val>
                                            <p:strVal val="#ppt_x"/>
                                          </p:val>
                                        </p:tav>
                                        <p:tav tm="100000">
                                          <p:val>
                                            <p:strVal val="#ppt_x"/>
                                          </p:val>
                                        </p:tav>
                                      </p:tavLst>
                                    </p:anim>
                                    <p:anim calcmode="lin" valueType="num">
                                      <p:cBhvr>
                                        <p:cTn id="82"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07"/>
                                        </p:tgtEl>
                                        <p:attrNameLst>
                                          <p:attrName>style.visibility</p:attrName>
                                        </p:attrNameLst>
                                      </p:cBhvr>
                                      <p:to>
                                        <p:strVal val="visible"/>
                                      </p:to>
                                    </p:set>
                                    <p:animEffect transition="in" filter="fade">
                                      <p:cBhvr>
                                        <p:cTn id="87" dur="1000"/>
                                        <p:tgtEl>
                                          <p:spTgt spid="107"/>
                                        </p:tgtEl>
                                      </p:cBhvr>
                                    </p:animEffect>
                                    <p:anim calcmode="lin" valueType="num">
                                      <p:cBhvr>
                                        <p:cTn id="88" dur="1000" fill="hold"/>
                                        <p:tgtEl>
                                          <p:spTgt spid="107"/>
                                        </p:tgtEl>
                                        <p:attrNameLst>
                                          <p:attrName>ppt_x</p:attrName>
                                        </p:attrNameLst>
                                      </p:cBhvr>
                                      <p:tavLst>
                                        <p:tav tm="0">
                                          <p:val>
                                            <p:strVal val="#ppt_x"/>
                                          </p:val>
                                        </p:tav>
                                        <p:tav tm="100000">
                                          <p:val>
                                            <p:strVal val="#ppt_x"/>
                                          </p:val>
                                        </p:tav>
                                      </p:tavLst>
                                    </p:anim>
                                    <p:anim calcmode="lin" valueType="num">
                                      <p:cBhvr>
                                        <p:cTn id="89"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1" grpId="0">
        <p:bldAsOne/>
      </p:bldGraphic>
      <p:bldP spid="86" grpId="0" animBg="1"/>
      <p:bldP spid="87" grpId="0"/>
      <p:bldP spid="88" grpId="0" animBg="1"/>
      <p:bldP spid="103" grpId="0" animBg="1"/>
      <p:bldP spid="104" grpId="0"/>
      <p:bldP spid="105" grpId="0"/>
      <p:bldP spid="106" grpId="0"/>
      <p:bldP spid="107" grpId="0"/>
      <p:bldP spid="10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D1E4-3C2F-574D-BB6A-39B078D93A4E}"/>
              </a:ext>
            </a:extLst>
          </p:cNvPr>
          <p:cNvSpPr>
            <a:spLocks noGrp="1"/>
          </p:cNvSpPr>
          <p:nvPr>
            <p:ph type="title"/>
          </p:nvPr>
        </p:nvSpPr>
        <p:spPr>
          <a:xfrm>
            <a:off x="838199" y="365125"/>
            <a:ext cx="7230036" cy="1041643"/>
          </a:xfrm>
        </p:spPr>
        <p:txBody>
          <a:bodyPr>
            <a:normAutofit fontScale="90000"/>
          </a:bodyPr>
          <a:lstStyle/>
          <a:p>
            <a:r>
              <a:rPr lang="en-US"/>
              <a:t>Helping Program Staff Overcome the Reluctance to Sell</a:t>
            </a:r>
          </a:p>
        </p:txBody>
      </p:sp>
      <p:sp>
        <p:nvSpPr>
          <p:cNvPr id="3" name="Content Placeholder 2">
            <a:extLst>
              <a:ext uri="{FF2B5EF4-FFF2-40B4-BE49-F238E27FC236}">
                <a16:creationId xmlns:a16="http://schemas.microsoft.com/office/drawing/2014/main" id="{66ED3DC1-94B4-6EB7-1A7A-DA82F3FD885D}"/>
              </a:ext>
            </a:extLst>
          </p:cNvPr>
          <p:cNvSpPr>
            <a:spLocks noGrp="1"/>
          </p:cNvSpPr>
          <p:nvPr>
            <p:ph idx="1"/>
          </p:nvPr>
        </p:nvSpPr>
        <p:spPr>
          <a:xfrm>
            <a:off x="838199" y="1653502"/>
            <a:ext cx="8039101" cy="4667251"/>
          </a:xfrm>
        </p:spPr>
        <p:txBody>
          <a:bodyPr>
            <a:normAutofit fontScale="92500"/>
          </a:bodyPr>
          <a:lstStyle/>
          <a:p>
            <a:r>
              <a:rPr lang="en-US" sz="2400" dirty="0"/>
              <a:t>OCG does not solely benefit the company or maximizes revenue, but supports the mission and ensures project success</a:t>
            </a:r>
          </a:p>
          <a:p>
            <a:r>
              <a:rPr lang="en-US" sz="2400" dirty="0"/>
              <a:t>It is needed so that:</a:t>
            </a:r>
          </a:p>
          <a:p>
            <a:pPr lvl="1"/>
            <a:r>
              <a:rPr lang="en-US" sz="2000" dirty="0"/>
              <a:t>The project can be implemented smoothly without unforeseen risks</a:t>
            </a:r>
          </a:p>
          <a:p>
            <a:pPr lvl="1"/>
            <a:r>
              <a:rPr lang="en-US" sz="2000" dirty="0"/>
              <a:t>Project personnel stay informed about potential needs and address them proactively</a:t>
            </a:r>
          </a:p>
          <a:p>
            <a:pPr lvl="1"/>
            <a:r>
              <a:rPr lang="en-US" sz="2000" dirty="0"/>
              <a:t>There is time to carefully plan and execute the program, avoiding rushed decisions that could lead to poor results</a:t>
            </a:r>
          </a:p>
          <a:p>
            <a:r>
              <a:rPr lang="en-US" sz="2400" b="1" dirty="0"/>
              <a:t>Your project personnel are not “selling” in the traditional sense</a:t>
            </a:r>
          </a:p>
          <a:p>
            <a:r>
              <a:rPr lang="en-US" sz="2400" b="1" dirty="0"/>
              <a:t>They are identifying and solving problems the customer may not even realize they have</a:t>
            </a:r>
          </a:p>
          <a:p>
            <a:r>
              <a:rPr lang="en-US" sz="2400" b="1" dirty="0"/>
              <a:t>They are offering well-thought-out solutions that will make their mission easier to accomplish</a:t>
            </a:r>
          </a:p>
        </p:txBody>
      </p:sp>
      <p:grpSp>
        <p:nvGrpSpPr>
          <p:cNvPr id="4" name="Gruppieren 371">
            <a:extLst>
              <a:ext uri="{FF2B5EF4-FFF2-40B4-BE49-F238E27FC236}">
                <a16:creationId xmlns:a16="http://schemas.microsoft.com/office/drawing/2014/main" id="{58D70ABF-6F75-9E5E-C2F3-31A0AAC1EC8E}"/>
              </a:ext>
            </a:extLst>
          </p:cNvPr>
          <p:cNvGrpSpPr/>
          <p:nvPr/>
        </p:nvGrpSpPr>
        <p:grpSpPr bwMode="gray">
          <a:xfrm>
            <a:off x="9543653" y="1856325"/>
            <a:ext cx="1424770" cy="4067965"/>
            <a:chOff x="6886515" y="1870928"/>
            <a:chExt cx="1424771" cy="4067965"/>
          </a:xfrm>
          <a:effectLst>
            <a:outerShdw blurRad="76200" dir="18900000" sy="23000" kx="-1200000" algn="bl" rotWithShape="0">
              <a:prstClr val="black">
                <a:alpha val="20000"/>
              </a:prstClr>
            </a:outerShdw>
          </a:effectLst>
        </p:grpSpPr>
        <p:sp>
          <p:nvSpPr>
            <p:cNvPr id="5" name="Freeform 6">
              <a:extLst>
                <a:ext uri="{FF2B5EF4-FFF2-40B4-BE49-F238E27FC236}">
                  <a16:creationId xmlns:a16="http://schemas.microsoft.com/office/drawing/2014/main" id="{6A81D2B6-1367-F86A-BBE6-3F6A0FBFECD8}"/>
                </a:ext>
              </a:extLst>
            </p:cNvPr>
            <p:cNvSpPr>
              <a:spLocks/>
            </p:cNvSpPr>
            <p:nvPr/>
          </p:nvSpPr>
          <p:spPr bwMode="gray">
            <a:xfrm>
              <a:off x="7312718" y="5736231"/>
              <a:ext cx="208803" cy="127738"/>
            </a:xfrm>
            <a:custGeom>
              <a:avLst/>
              <a:gdLst>
                <a:gd name="T0" fmla="*/ 8 w 72"/>
                <a:gd name="T1" fmla="*/ 3 h 44"/>
                <a:gd name="T2" fmla="*/ 9 w 72"/>
                <a:gd name="T3" fmla="*/ 24 h 44"/>
                <a:gd name="T4" fmla="*/ 10 w 72"/>
                <a:gd name="T5" fmla="*/ 41 h 44"/>
                <a:gd name="T6" fmla="*/ 55 w 72"/>
                <a:gd name="T7" fmla="*/ 39 h 44"/>
                <a:gd name="T8" fmla="*/ 72 w 72"/>
                <a:gd name="T9" fmla="*/ 29 h 44"/>
                <a:gd name="T10" fmla="*/ 66 w 72"/>
                <a:gd name="T11" fmla="*/ 6 h 44"/>
                <a:gd name="T12" fmla="*/ 52 w 72"/>
                <a:gd name="T13" fmla="*/ 0 h 44"/>
                <a:gd name="T14" fmla="*/ 8 w 72"/>
                <a:gd name="T15" fmla="*/ 3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4">
                  <a:moveTo>
                    <a:pt x="8" y="3"/>
                  </a:moveTo>
                  <a:cubicBezTo>
                    <a:pt x="8" y="3"/>
                    <a:pt x="9" y="17"/>
                    <a:pt x="9" y="24"/>
                  </a:cubicBezTo>
                  <a:cubicBezTo>
                    <a:pt x="8" y="31"/>
                    <a:pt x="0" y="38"/>
                    <a:pt x="10" y="41"/>
                  </a:cubicBezTo>
                  <a:cubicBezTo>
                    <a:pt x="21" y="44"/>
                    <a:pt x="46" y="40"/>
                    <a:pt x="55" y="39"/>
                  </a:cubicBezTo>
                  <a:cubicBezTo>
                    <a:pt x="64" y="39"/>
                    <a:pt x="72" y="32"/>
                    <a:pt x="72" y="29"/>
                  </a:cubicBezTo>
                  <a:cubicBezTo>
                    <a:pt x="72" y="26"/>
                    <a:pt x="64" y="7"/>
                    <a:pt x="66" y="6"/>
                  </a:cubicBezTo>
                  <a:cubicBezTo>
                    <a:pt x="68" y="5"/>
                    <a:pt x="58" y="0"/>
                    <a:pt x="52" y="0"/>
                  </a:cubicBezTo>
                  <a:cubicBezTo>
                    <a:pt x="45" y="0"/>
                    <a:pt x="8" y="3"/>
                    <a:pt x="8" y="3"/>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1E5FD807-FBCC-C8D5-8AA4-AA08E5D67785}"/>
                </a:ext>
              </a:extLst>
            </p:cNvPr>
            <p:cNvSpPr>
              <a:spLocks/>
            </p:cNvSpPr>
            <p:nvPr/>
          </p:nvSpPr>
          <p:spPr bwMode="gray">
            <a:xfrm>
              <a:off x="7634520" y="5599895"/>
              <a:ext cx="240737" cy="144934"/>
            </a:xfrm>
            <a:custGeom>
              <a:avLst/>
              <a:gdLst>
                <a:gd name="T0" fmla="*/ 0 w 83"/>
                <a:gd name="T1" fmla="*/ 21 h 50"/>
                <a:gd name="T2" fmla="*/ 11 w 83"/>
                <a:gd name="T3" fmla="*/ 39 h 50"/>
                <a:gd name="T4" fmla="*/ 39 w 83"/>
                <a:gd name="T5" fmla="*/ 49 h 50"/>
                <a:gd name="T6" fmla="*/ 80 w 83"/>
                <a:gd name="T7" fmla="*/ 44 h 50"/>
                <a:gd name="T8" fmla="*/ 68 w 83"/>
                <a:gd name="T9" fmla="*/ 32 h 50"/>
                <a:gd name="T10" fmla="*/ 55 w 83"/>
                <a:gd name="T11" fmla="*/ 17 h 50"/>
                <a:gd name="T12" fmla="*/ 47 w 83"/>
                <a:gd name="T13" fmla="*/ 5 h 50"/>
                <a:gd name="T14" fmla="*/ 0 w 83"/>
                <a:gd name="T15" fmla="*/ 21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50">
                  <a:moveTo>
                    <a:pt x="0" y="21"/>
                  </a:moveTo>
                  <a:cubicBezTo>
                    <a:pt x="0" y="21"/>
                    <a:pt x="5" y="35"/>
                    <a:pt x="11" y="39"/>
                  </a:cubicBezTo>
                  <a:cubicBezTo>
                    <a:pt x="17" y="44"/>
                    <a:pt x="20" y="50"/>
                    <a:pt x="39" y="49"/>
                  </a:cubicBezTo>
                  <a:cubicBezTo>
                    <a:pt x="59" y="48"/>
                    <a:pt x="83" y="48"/>
                    <a:pt x="80" y="44"/>
                  </a:cubicBezTo>
                  <a:cubicBezTo>
                    <a:pt x="76" y="41"/>
                    <a:pt x="72" y="35"/>
                    <a:pt x="68" y="32"/>
                  </a:cubicBezTo>
                  <a:cubicBezTo>
                    <a:pt x="64" y="30"/>
                    <a:pt x="56" y="19"/>
                    <a:pt x="55" y="17"/>
                  </a:cubicBezTo>
                  <a:cubicBezTo>
                    <a:pt x="55" y="14"/>
                    <a:pt x="57" y="0"/>
                    <a:pt x="47" y="5"/>
                  </a:cubicBezTo>
                  <a:cubicBezTo>
                    <a:pt x="38" y="9"/>
                    <a:pt x="0" y="21"/>
                    <a:pt x="0" y="21"/>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B86C1FF6-111D-951B-C2A2-AE51F31AC0BD}"/>
                </a:ext>
              </a:extLst>
            </p:cNvPr>
            <p:cNvSpPr>
              <a:spLocks/>
            </p:cNvSpPr>
            <p:nvPr/>
          </p:nvSpPr>
          <p:spPr bwMode="gray">
            <a:xfrm>
              <a:off x="7312718" y="5811154"/>
              <a:ext cx="208803" cy="46674"/>
            </a:xfrm>
            <a:custGeom>
              <a:avLst/>
              <a:gdLst>
                <a:gd name="T0" fmla="*/ 70 w 72"/>
                <a:gd name="T1" fmla="*/ 0 h 16"/>
                <a:gd name="T2" fmla="*/ 63 w 72"/>
                <a:gd name="T3" fmla="*/ 6 h 16"/>
                <a:gd name="T4" fmla="*/ 45 w 72"/>
                <a:gd name="T5" fmla="*/ 8 h 16"/>
                <a:gd name="T6" fmla="*/ 23 w 72"/>
                <a:gd name="T7" fmla="*/ 7 h 16"/>
                <a:gd name="T8" fmla="*/ 8 w 72"/>
                <a:gd name="T9" fmla="*/ 5 h 16"/>
                <a:gd name="T10" fmla="*/ 6 w 72"/>
                <a:gd name="T11" fmla="*/ 10 h 16"/>
                <a:gd name="T12" fmla="*/ 25 w 72"/>
                <a:gd name="T13" fmla="*/ 16 h 16"/>
                <a:gd name="T14" fmla="*/ 60 w 72"/>
                <a:gd name="T15" fmla="*/ 12 h 16"/>
                <a:gd name="T16" fmla="*/ 71 w 72"/>
                <a:gd name="T17" fmla="*/ 5 h 16"/>
                <a:gd name="T18" fmla="*/ 70 w 7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6">
                  <a:moveTo>
                    <a:pt x="70" y="0"/>
                  </a:moveTo>
                  <a:cubicBezTo>
                    <a:pt x="70" y="0"/>
                    <a:pt x="69" y="4"/>
                    <a:pt x="63" y="6"/>
                  </a:cubicBezTo>
                  <a:cubicBezTo>
                    <a:pt x="58" y="7"/>
                    <a:pt x="54" y="8"/>
                    <a:pt x="45" y="8"/>
                  </a:cubicBezTo>
                  <a:cubicBezTo>
                    <a:pt x="35" y="8"/>
                    <a:pt x="29" y="7"/>
                    <a:pt x="23" y="7"/>
                  </a:cubicBezTo>
                  <a:cubicBezTo>
                    <a:pt x="18" y="6"/>
                    <a:pt x="10" y="3"/>
                    <a:pt x="8" y="5"/>
                  </a:cubicBezTo>
                  <a:cubicBezTo>
                    <a:pt x="6" y="7"/>
                    <a:pt x="0" y="6"/>
                    <a:pt x="6" y="10"/>
                  </a:cubicBezTo>
                  <a:cubicBezTo>
                    <a:pt x="12" y="15"/>
                    <a:pt x="15" y="16"/>
                    <a:pt x="25" y="16"/>
                  </a:cubicBezTo>
                  <a:cubicBezTo>
                    <a:pt x="35" y="16"/>
                    <a:pt x="58" y="12"/>
                    <a:pt x="60" y="12"/>
                  </a:cubicBezTo>
                  <a:cubicBezTo>
                    <a:pt x="62" y="12"/>
                    <a:pt x="70" y="8"/>
                    <a:pt x="71" y="5"/>
                  </a:cubicBezTo>
                  <a:cubicBezTo>
                    <a:pt x="72" y="3"/>
                    <a:pt x="70" y="0"/>
                    <a:pt x="7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0D03274E-5F1C-5F1C-ED1F-ABF0D7E1BC55}"/>
                </a:ext>
              </a:extLst>
            </p:cNvPr>
            <p:cNvSpPr>
              <a:spLocks/>
            </p:cNvSpPr>
            <p:nvPr/>
          </p:nvSpPr>
          <p:spPr bwMode="gray">
            <a:xfrm>
              <a:off x="7689791" y="5712894"/>
              <a:ext cx="185466" cy="46674"/>
            </a:xfrm>
            <a:custGeom>
              <a:avLst/>
              <a:gdLst>
                <a:gd name="T0" fmla="*/ 3 w 64"/>
                <a:gd name="T1" fmla="*/ 6 h 16"/>
                <a:gd name="T2" fmla="*/ 18 w 64"/>
                <a:gd name="T3" fmla="*/ 7 h 16"/>
                <a:gd name="T4" fmla="*/ 42 w 64"/>
                <a:gd name="T5" fmla="*/ 7 h 16"/>
                <a:gd name="T6" fmla="*/ 52 w 64"/>
                <a:gd name="T7" fmla="*/ 1 h 16"/>
                <a:gd name="T8" fmla="*/ 57 w 64"/>
                <a:gd name="T9" fmla="*/ 2 h 16"/>
                <a:gd name="T10" fmla="*/ 60 w 64"/>
                <a:gd name="T11" fmla="*/ 9 h 16"/>
                <a:gd name="T12" fmla="*/ 44 w 64"/>
                <a:gd name="T13" fmla="*/ 15 h 16"/>
                <a:gd name="T14" fmla="*/ 19 w 64"/>
                <a:gd name="T15" fmla="*/ 13 h 16"/>
                <a:gd name="T16" fmla="*/ 0 w 64"/>
                <a:gd name="T17" fmla="*/ 7 h 16"/>
                <a:gd name="T18" fmla="*/ 3 w 64"/>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6">
                  <a:moveTo>
                    <a:pt x="3" y="6"/>
                  </a:moveTo>
                  <a:cubicBezTo>
                    <a:pt x="6" y="6"/>
                    <a:pt x="6" y="7"/>
                    <a:pt x="18" y="7"/>
                  </a:cubicBezTo>
                  <a:cubicBezTo>
                    <a:pt x="29" y="7"/>
                    <a:pt x="40" y="7"/>
                    <a:pt x="42" y="7"/>
                  </a:cubicBezTo>
                  <a:cubicBezTo>
                    <a:pt x="45" y="6"/>
                    <a:pt x="52" y="2"/>
                    <a:pt x="52" y="1"/>
                  </a:cubicBezTo>
                  <a:cubicBezTo>
                    <a:pt x="52" y="1"/>
                    <a:pt x="55" y="0"/>
                    <a:pt x="57" y="2"/>
                  </a:cubicBezTo>
                  <a:cubicBezTo>
                    <a:pt x="59" y="4"/>
                    <a:pt x="64" y="6"/>
                    <a:pt x="60" y="9"/>
                  </a:cubicBezTo>
                  <a:cubicBezTo>
                    <a:pt x="57" y="12"/>
                    <a:pt x="51" y="14"/>
                    <a:pt x="44" y="15"/>
                  </a:cubicBezTo>
                  <a:cubicBezTo>
                    <a:pt x="36" y="15"/>
                    <a:pt x="26" y="16"/>
                    <a:pt x="19" y="13"/>
                  </a:cubicBezTo>
                  <a:cubicBezTo>
                    <a:pt x="12" y="11"/>
                    <a:pt x="0" y="7"/>
                    <a:pt x="0" y="7"/>
                  </a:cubicBezTo>
                  <a:cubicBezTo>
                    <a:pt x="1" y="7"/>
                    <a:pt x="3" y="6"/>
                    <a:pt x="3" y="6"/>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B5F645D6-8DE7-AE03-5CC7-DB4F77144915}"/>
                </a:ext>
              </a:extLst>
            </p:cNvPr>
            <p:cNvSpPr>
              <a:spLocks/>
            </p:cNvSpPr>
            <p:nvPr/>
          </p:nvSpPr>
          <p:spPr bwMode="gray">
            <a:xfrm>
              <a:off x="7315175" y="5779220"/>
              <a:ext cx="227227" cy="159673"/>
            </a:xfrm>
            <a:custGeom>
              <a:avLst/>
              <a:gdLst>
                <a:gd name="T0" fmla="*/ 5 w 78"/>
                <a:gd name="T1" fmla="*/ 9 h 55"/>
                <a:gd name="T2" fmla="*/ 9 w 78"/>
                <a:gd name="T3" fmla="*/ 23 h 55"/>
                <a:gd name="T4" fmla="*/ 56 w 78"/>
                <a:gd name="T5" fmla="*/ 21 h 55"/>
                <a:gd name="T6" fmla="*/ 70 w 78"/>
                <a:gd name="T7" fmla="*/ 15 h 55"/>
                <a:gd name="T8" fmla="*/ 71 w 78"/>
                <a:gd name="T9" fmla="*/ 4 h 55"/>
                <a:gd name="T10" fmla="*/ 73 w 78"/>
                <a:gd name="T11" fmla="*/ 19 h 55"/>
                <a:gd name="T12" fmla="*/ 71 w 78"/>
                <a:gd name="T13" fmla="*/ 46 h 55"/>
                <a:gd name="T14" fmla="*/ 52 w 78"/>
                <a:gd name="T15" fmla="*/ 53 h 55"/>
                <a:gd name="T16" fmla="*/ 17 w 78"/>
                <a:gd name="T17" fmla="*/ 49 h 55"/>
                <a:gd name="T18" fmla="*/ 1 w 78"/>
                <a:gd name="T19" fmla="*/ 29 h 55"/>
                <a:gd name="T20" fmla="*/ 5 w 78"/>
                <a:gd name="T21"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5" y="9"/>
                  </a:moveTo>
                  <a:cubicBezTo>
                    <a:pt x="5" y="9"/>
                    <a:pt x="2" y="20"/>
                    <a:pt x="9" y="23"/>
                  </a:cubicBezTo>
                  <a:cubicBezTo>
                    <a:pt x="16" y="25"/>
                    <a:pt x="50" y="22"/>
                    <a:pt x="56" y="21"/>
                  </a:cubicBezTo>
                  <a:cubicBezTo>
                    <a:pt x="62" y="19"/>
                    <a:pt x="70" y="18"/>
                    <a:pt x="70" y="15"/>
                  </a:cubicBezTo>
                  <a:cubicBezTo>
                    <a:pt x="71" y="12"/>
                    <a:pt x="70" y="0"/>
                    <a:pt x="71" y="4"/>
                  </a:cubicBezTo>
                  <a:cubicBezTo>
                    <a:pt x="72" y="8"/>
                    <a:pt x="74" y="11"/>
                    <a:pt x="73" y="19"/>
                  </a:cubicBezTo>
                  <a:cubicBezTo>
                    <a:pt x="73" y="27"/>
                    <a:pt x="78" y="42"/>
                    <a:pt x="71" y="46"/>
                  </a:cubicBezTo>
                  <a:cubicBezTo>
                    <a:pt x="65" y="49"/>
                    <a:pt x="65" y="53"/>
                    <a:pt x="52" y="53"/>
                  </a:cubicBezTo>
                  <a:cubicBezTo>
                    <a:pt x="39" y="53"/>
                    <a:pt x="25" y="55"/>
                    <a:pt x="17" y="49"/>
                  </a:cubicBezTo>
                  <a:cubicBezTo>
                    <a:pt x="9" y="44"/>
                    <a:pt x="2" y="37"/>
                    <a:pt x="1" y="29"/>
                  </a:cubicBezTo>
                  <a:cubicBezTo>
                    <a:pt x="0" y="21"/>
                    <a:pt x="5" y="9"/>
                    <a:pt x="5" y="9"/>
                  </a:cubicBezTo>
                  <a:close/>
                </a:path>
              </a:pathLst>
            </a:custGeom>
            <a:solidFill>
              <a:srgbClr val="1A1A1A"/>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C7CC034E-9213-9CB3-F955-2BAF870E9DC0}"/>
                </a:ext>
              </a:extLst>
            </p:cNvPr>
            <p:cNvSpPr>
              <a:spLocks/>
            </p:cNvSpPr>
            <p:nvPr/>
          </p:nvSpPr>
          <p:spPr bwMode="gray">
            <a:xfrm>
              <a:off x="7600129" y="5687101"/>
              <a:ext cx="310748" cy="127738"/>
            </a:xfrm>
            <a:custGeom>
              <a:avLst/>
              <a:gdLst>
                <a:gd name="T0" fmla="*/ 10 w 107"/>
                <a:gd name="T1" fmla="*/ 1 h 44"/>
                <a:gd name="T2" fmla="*/ 28 w 107"/>
                <a:gd name="T3" fmla="*/ 12 h 44"/>
                <a:gd name="T4" fmla="*/ 46 w 107"/>
                <a:gd name="T5" fmla="*/ 20 h 44"/>
                <a:gd name="T6" fmla="*/ 83 w 107"/>
                <a:gd name="T7" fmla="*/ 20 h 44"/>
                <a:gd name="T8" fmla="*/ 90 w 107"/>
                <a:gd name="T9" fmla="*/ 13 h 44"/>
                <a:gd name="T10" fmla="*/ 86 w 107"/>
                <a:gd name="T11" fmla="*/ 7 h 44"/>
                <a:gd name="T12" fmla="*/ 103 w 107"/>
                <a:gd name="T13" fmla="*/ 26 h 44"/>
                <a:gd name="T14" fmla="*/ 90 w 107"/>
                <a:gd name="T15" fmla="*/ 43 h 44"/>
                <a:gd name="T16" fmla="*/ 37 w 107"/>
                <a:gd name="T17" fmla="*/ 36 h 44"/>
                <a:gd name="T18" fmla="*/ 9 w 107"/>
                <a:gd name="T19" fmla="*/ 18 h 44"/>
                <a:gd name="T20" fmla="*/ 3 w 107"/>
                <a:gd name="T21" fmla="*/ 1 h 44"/>
                <a:gd name="T22" fmla="*/ 10 w 107"/>
                <a:gd name="T23"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44">
                  <a:moveTo>
                    <a:pt x="10" y="1"/>
                  </a:moveTo>
                  <a:cubicBezTo>
                    <a:pt x="11" y="1"/>
                    <a:pt x="25" y="10"/>
                    <a:pt x="28" y="12"/>
                  </a:cubicBezTo>
                  <a:cubicBezTo>
                    <a:pt x="30" y="13"/>
                    <a:pt x="40" y="19"/>
                    <a:pt x="46" y="20"/>
                  </a:cubicBezTo>
                  <a:cubicBezTo>
                    <a:pt x="53" y="22"/>
                    <a:pt x="79" y="21"/>
                    <a:pt x="83" y="20"/>
                  </a:cubicBezTo>
                  <a:cubicBezTo>
                    <a:pt x="87" y="19"/>
                    <a:pt x="92" y="17"/>
                    <a:pt x="90" y="13"/>
                  </a:cubicBezTo>
                  <a:cubicBezTo>
                    <a:pt x="88" y="10"/>
                    <a:pt x="81" y="2"/>
                    <a:pt x="86" y="7"/>
                  </a:cubicBezTo>
                  <a:cubicBezTo>
                    <a:pt x="92" y="11"/>
                    <a:pt x="104" y="16"/>
                    <a:pt x="103" y="26"/>
                  </a:cubicBezTo>
                  <a:cubicBezTo>
                    <a:pt x="102" y="36"/>
                    <a:pt x="107" y="43"/>
                    <a:pt x="90" y="43"/>
                  </a:cubicBezTo>
                  <a:cubicBezTo>
                    <a:pt x="74" y="43"/>
                    <a:pt x="50" y="44"/>
                    <a:pt x="37" y="36"/>
                  </a:cubicBezTo>
                  <a:cubicBezTo>
                    <a:pt x="24" y="28"/>
                    <a:pt x="12" y="20"/>
                    <a:pt x="9" y="18"/>
                  </a:cubicBezTo>
                  <a:cubicBezTo>
                    <a:pt x="5" y="16"/>
                    <a:pt x="0" y="0"/>
                    <a:pt x="3" y="1"/>
                  </a:cubicBezTo>
                  <a:cubicBezTo>
                    <a:pt x="6" y="2"/>
                    <a:pt x="10" y="1"/>
                    <a:pt x="10" y="1"/>
                  </a:cubicBezTo>
                  <a:close/>
                </a:path>
              </a:pathLst>
            </a:custGeom>
            <a:solidFill>
              <a:srgbClr val="1A1A1A"/>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C6BE4C1D-BA6D-65D7-9182-2303D0DA244B}"/>
                </a:ext>
              </a:extLst>
            </p:cNvPr>
            <p:cNvSpPr>
              <a:spLocks/>
            </p:cNvSpPr>
            <p:nvPr/>
          </p:nvSpPr>
          <p:spPr bwMode="gray">
            <a:xfrm>
              <a:off x="7350794" y="5883621"/>
              <a:ext cx="162129" cy="27022"/>
            </a:xfrm>
            <a:custGeom>
              <a:avLst/>
              <a:gdLst>
                <a:gd name="T0" fmla="*/ 0 w 56"/>
                <a:gd name="T1" fmla="*/ 0 h 9"/>
                <a:gd name="T2" fmla="*/ 16 w 56"/>
                <a:gd name="T3" fmla="*/ 6 h 9"/>
                <a:gd name="T4" fmla="*/ 40 w 56"/>
                <a:gd name="T5" fmla="*/ 4 h 9"/>
                <a:gd name="T6" fmla="*/ 55 w 56"/>
                <a:gd name="T7" fmla="*/ 2 h 9"/>
                <a:gd name="T8" fmla="*/ 49 w 56"/>
                <a:gd name="T9" fmla="*/ 8 h 9"/>
                <a:gd name="T10" fmla="*/ 14 w 56"/>
                <a:gd name="T11" fmla="*/ 7 h 9"/>
                <a:gd name="T12" fmla="*/ 0 w 5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6" h="9">
                  <a:moveTo>
                    <a:pt x="0" y="0"/>
                  </a:moveTo>
                  <a:cubicBezTo>
                    <a:pt x="0" y="0"/>
                    <a:pt x="11" y="6"/>
                    <a:pt x="16" y="6"/>
                  </a:cubicBezTo>
                  <a:cubicBezTo>
                    <a:pt x="21" y="6"/>
                    <a:pt x="38" y="5"/>
                    <a:pt x="40" y="4"/>
                  </a:cubicBezTo>
                  <a:cubicBezTo>
                    <a:pt x="42" y="4"/>
                    <a:pt x="56" y="0"/>
                    <a:pt x="55" y="2"/>
                  </a:cubicBezTo>
                  <a:cubicBezTo>
                    <a:pt x="55" y="5"/>
                    <a:pt x="51" y="8"/>
                    <a:pt x="49" y="8"/>
                  </a:cubicBezTo>
                  <a:cubicBezTo>
                    <a:pt x="47" y="8"/>
                    <a:pt x="18" y="9"/>
                    <a:pt x="14" y="7"/>
                  </a:cubicBezTo>
                  <a:cubicBezTo>
                    <a:pt x="10" y="6"/>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30A32EB4-E853-B5F7-B427-56ACA8991DFE}"/>
                </a:ext>
              </a:extLst>
            </p:cNvPr>
            <p:cNvSpPr>
              <a:spLocks/>
            </p:cNvSpPr>
            <p:nvPr/>
          </p:nvSpPr>
          <p:spPr bwMode="gray">
            <a:xfrm>
              <a:off x="7770856" y="5753427"/>
              <a:ext cx="131423" cy="40533"/>
            </a:xfrm>
            <a:custGeom>
              <a:avLst/>
              <a:gdLst>
                <a:gd name="T0" fmla="*/ 0 w 45"/>
                <a:gd name="T1" fmla="*/ 10 h 14"/>
                <a:gd name="T2" fmla="*/ 24 w 45"/>
                <a:gd name="T3" fmla="*/ 10 h 14"/>
                <a:gd name="T4" fmla="*/ 36 w 45"/>
                <a:gd name="T5" fmla="*/ 2 h 14"/>
                <a:gd name="T6" fmla="*/ 38 w 45"/>
                <a:gd name="T7" fmla="*/ 12 h 14"/>
                <a:gd name="T8" fmla="*/ 0 w 45"/>
                <a:gd name="T9" fmla="*/ 10 h 14"/>
              </a:gdLst>
              <a:ahLst/>
              <a:cxnLst>
                <a:cxn ang="0">
                  <a:pos x="T0" y="T1"/>
                </a:cxn>
                <a:cxn ang="0">
                  <a:pos x="T2" y="T3"/>
                </a:cxn>
                <a:cxn ang="0">
                  <a:pos x="T4" y="T5"/>
                </a:cxn>
                <a:cxn ang="0">
                  <a:pos x="T6" y="T7"/>
                </a:cxn>
                <a:cxn ang="0">
                  <a:pos x="T8" y="T9"/>
                </a:cxn>
              </a:cxnLst>
              <a:rect l="0" t="0" r="r" b="b"/>
              <a:pathLst>
                <a:path w="45" h="14">
                  <a:moveTo>
                    <a:pt x="0" y="10"/>
                  </a:moveTo>
                  <a:cubicBezTo>
                    <a:pt x="6" y="11"/>
                    <a:pt x="20" y="11"/>
                    <a:pt x="24" y="10"/>
                  </a:cubicBezTo>
                  <a:cubicBezTo>
                    <a:pt x="27" y="8"/>
                    <a:pt x="35" y="0"/>
                    <a:pt x="36" y="2"/>
                  </a:cubicBezTo>
                  <a:cubicBezTo>
                    <a:pt x="38" y="3"/>
                    <a:pt x="45" y="9"/>
                    <a:pt x="38" y="12"/>
                  </a:cubicBezTo>
                  <a:cubicBezTo>
                    <a:pt x="30" y="14"/>
                    <a:pt x="0" y="10"/>
                    <a:pt x="0" y="1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C1B599FB-0B71-C432-4419-F7E31F5B60E4}"/>
                </a:ext>
              </a:extLst>
            </p:cNvPr>
            <p:cNvSpPr>
              <a:spLocks noEditPoints="1"/>
            </p:cNvSpPr>
            <p:nvPr/>
          </p:nvSpPr>
          <p:spPr bwMode="gray">
            <a:xfrm>
              <a:off x="7141992" y="3640837"/>
              <a:ext cx="805732" cy="2174003"/>
            </a:xfrm>
            <a:custGeom>
              <a:avLst/>
              <a:gdLst>
                <a:gd name="T0" fmla="*/ 272 w 278"/>
                <a:gd name="T1" fmla="*/ 54 h 749"/>
                <a:gd name="T2" fmla="*/ 252 w 278"/>
                <a:gd name="T3" fmla="*/ 6 h 749"/>
                <a:gd name="T4" fmla="*/ 152 w 278"/>
                <a:gd name="T5" fmla="*/ 2 h 749"/>
                <a:gd name="T6" fmla="*/ 18 w 278"/>
                <a:gd name="T7" fmla="*/ 3 h 749"/>
                <a:gd name="T8" fmla="*/ 6 w 278"/>
                <a:gd name="T9" fmla="*/ 34 h 749"/>
                <a:gd name="T10" fmla="*/ 1 w 278"/>
                <a:gd name="T11" fmla="*/ 111 h 749"/>
                <a:gd name="T12" fmla="*/ 9 w 278"/>
                <a:gd name="T13" fmla="*/ 197 h 749"/>
                <a:gd name="T14" fmla="*/ 32 w 278"/>
                <a:gd name="T15" fmla="*/ 369 h 749"/>
                <a:gd name="T16" fmla="*/ 34 w 278"/>
                <a:gd name="T17" fmla="*/ 492 h 749"/>
                <a:gd name="T18" fmla="*/ 36 w 278"/>
                <a:gd name="T19" fmla="*/ 597 h 749"/>
                <a:gd name="T20" fmla="*/ 41 w 278"/>
                <a:gd name="T21" fmla="*/ 689 h 749"/>
                <a:gd name="T22" fmla="*/ 66 w 278"/>
                <a:gd name="T23" fmla="*/ 749 h 749"/>
                <a:gd name="T24" fmla="*/ 94 w 278"/>
                <a:gd name="T25" fmla="*/ 731 h 749"/>
                <a:gd name="T26" fmla="*/ 131 w 278"/>
                <a:gd name="T27" fmla="*/ 736 h 749"/>
                <a:gd name="T28" fmla="*/ 143 w 278"/>
                <a:gd name="T29" fmla="*/ 678 h 749"/>
                <a:gd name="T30" fmla="*/ 136 w 278"/>
                <a:gd name="T31" fmla="*/ 643 h 749"/>
                <a:gd name="T32" fmla="*/ 153 w 278"/>
                <a:gd name="T33" fmla="*/ 707 h 749"/>
                <a:gd name="T34" fmla="*/ 178 w 278"/>
                <a:gd name="T35" fmla="*/ 707 h 749"/>
                <a:gd name="T36" fmla="*/ 215 w 278"/>
                <a:gd name="T37" fmla="*/ 692 h 749"/>
                <a:gd name="T38" fmla="*/ 232 w 278"/>
                <a:gd name="T39" fmla="*/ 682 h 749"/>
                <a:gd name="T40" fmla="*/ 224 w 278"/>
                <a:gd name="T41" fmla="*/ 652 h 749"/>
                <a:gd name="T42" fmla="*/ 226 w 278"/>
                <a:gd name="T43" fmla="*/ 516 h 749"/>
                <a:gd name="T44" fmla="*/ 226 w 278"/>
                <a:gd name="T45" fmla="*/ 405 h 749"/>
                <a:gd name="T46" fmla="*/ 243 w 278"/>
                <a:gd name="T47" fmla="*/ 267 h 749"/>
                <a:gd name="T48" fmla="*/ 255 w 278"/>
                <a:gd name="T49" fmla="*/ 182 h 749"/>
                <a:gd name="T50" fmla="*/ 272 w 278"/>
                <a:gd name="T51" fmla="*/ 54 h 749"/>
                <a:gd name="T52" fmla="*/ 134 w 278"/>
                <a:gd name="T53" fmla="*/ 402 h 749"/>
                <a:gd name="T54" fmla="*/ 130 w 278"/>
                <a:gd name="T55" fmla="*/ 373 h 749"/>
                <a:gd name="T56" fmla="*/ 134 w 278"/>
                <a:gd name="T57" fmla="*/ 349 h 749"/>
                <a:gd name="T58" fmla="*/ 136 w 278"/>
                <a:gd name="T59" fmla="*/ 380 h 749"/>
                <a:gd name="T60" fmla="*/ 134 w 278"/>
                <a:gd name="T61" fmla="*/ 40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8" h="749">
                  <a:moveTo>
                    <a:pt x="272" y="54"/>
                  </a:moveTo>
                  <a:cubicBezTo>
                    <a:pt x="266" y="30"/>
                    <a:pt x="264" y="9"/>
                    <a:pt x="252" y="6"/>
                  </a:cubicBezTo>
                  <a:cubicBezTo>
                    <a:pt x="240" y="2"/>
                    <a:pt x="171" y="2"/>
                    <a:pt x="152" y="2"/>
                  </a:cubicBezTo>
                  <a:cubicBezTo>
                    <a:pt x="133" y="2"/>
                    <a:pt x="24" y="0"/>
                    <a:pt x="18" y="3"/>
                  </a:cubicBezTo>
                  <a:cubicBezTo>
                    <a:pt x="13" y="7"/>
                    <a:pt x="6" y="34"/>
                    <a:pt x="6" y="34"/>
                  </a:cubicBezTo>
                  <a:cubicBezTo>
                    <a:pt x="6" y="34"/>
                    <a:pt x="0" y="93"/>
                    <a:pt x="1" y="111"/>
                  </a:cubicBezTo>
                  <a:cubicBezTo>
                    <a:pt x="2" y="128"/>
                    <a:pt x="9" y="184"/>
                    <a:pt x="9" y="197"/>
                  </a:cubicBezTo>
                  <a:cubicBezTo>
                    <a:pt x="9" y="209"/>
                    <a:pt x="31" y="347"/>
                    <a:pt x="32" y="369"/>
                  </a:cubicBezTo>
                  <a:cubicBezTo>
                    <a:pt x="33" y="391"/>
                    <a:pt x="34" y="473"/>
                    <a:pt x="34" y="492"/>
                  </a:cubicBezTo>
                  <a:cubicBezTo>
                    <a:pt x="35" y="512"/>
                    <a:pt x="34" y="561"/>
                    <a:pt x="36" y="597"/>
                  </a:cubicBezTo>
                  <a:cubicBezTo>
                    <a:pt x="38" y="632"/>
                    <a:pt x="35" y="673"/>
                    <a:pt x="41" y="689"/>
                  </a:cubicBezTo>
                  <a:cubicBezTo>
                    <a:pt x="47" y="705"/>
                    <a:pt x="66" y="749"/>
                    <a:pt x="66" y="749"/>
                  </a:cubicBezTo>
                  <a:cubicBezTo>
                    <a:pt x="66" y="749"/>
                    <a:pt x="70" y="729"/>
                    <a:pt x="94" y="731"/>
                  </a:cubicBezTo>
                  <a:cubicBezTo>
                    <a:pt x="118" y="733"/>
                    <a:pt x="123" y="749"/>
                    <a:pt x="131" y="736"/>
                  </a:cubicBezTo>
                  <a:cubicBezTo>
                    <a:pt x="139" y="723"/>
                    <a:pt x="148" y="695"/>
                    <a:pt x="143" y="678"/>
                  </a:cubicBezTo>
                  <a:cubicBezTo>
                    <a:pt x="138" y="661"/>
                    <a:pt x="134" y="632"/>
                    <a:pt x="136" y="643"/>
                  </a:cubicBezTo>
                  <a:cubicBezTo>
                    <a:pt x="138" y="654"/>
                    <a:pt x="149" y="698"/>
                    <a:pt x="153" y="707"/>
                  </a:cubicBezTo>
                  <a:cubicBezTo>
                    <a:pt x="157" y="715"/>
                    <a:pt x="171" y="712"/>
                    <a:pt x="178" y="707"/>
                  </a:cubicBezTo>
                  <a:cubicBezTo>
                    <a:pt x="185" y="701"/>
                    <a:pt x="199" y="691"/>
                    <a:pt x="215" y="692"/>
                  </a:cubicBezTo>
                  <a:cubicBezTo>
                    <a:pt x="231" y="694"/>
                    <a:pt x="229" y="688"/>
                    <a:pt x="232" y="682"/>
                  </a:cubicBezTo>
                  <a:cubicBezTo>
                    <a:pt x="234" y="676"/>
                    <a:pt x="228" y="662"/>
                    <a:pt x="224" y="652"/>
                  </a:cubicBezTo>
                  <a:cubicBezTo>
                    <a:pt x="221" y="642"/>
                    <a:pt x="222" y="529"/>
                    <a:pt x="226" y="516"/>
                  </a:cubicBezTo>
                  <a:cubicBezTo>
                    <a:pt x="230" y="502"/>
                    <a:pt x="229" y="415"/>
                    <a:pt x="226" y="405"/>
                  </a:cubicBezTo>
                  <a:cubicBezTo>
                    <a:pt x="224" y="395"/>
                    <a:pt x="238" y="289"/>
                    <a:pt x="243" y="267"/>
                  </a:cubicBezTo>
                  <a:cubicBezTo>
                    <a:pt x="248" y="245"/>
                    <a:pt x="255" y="187"/>
                    <a:pt x="255" y="182"/>
                  </a:cubicBezTo>
                  <a:cubicBezTo>
                    <a:pt x="255" y="177"/>
                    <a:pt x="278" y="79"/>
                    <a:pt x="272" y="54"/>
                  </a:cubicBezTo>
                  <a:close/>
                  <a:moveTo>
                    <a:pt x="134" y="402"/>
                  </a:moveTo>
                  <a:cubicBezTo>
                    <a:pt x="134" y="396"/>
                    <a:pt x="130" y="383"/>
                    <a:pt x="130" y="373"/>
                  </a:cubicBezTo>
                  <a:cubicBezTo>
                    <a:pt x="130" y="363"/>
                    <a:pt x="134" y="349"/>
                    <a:pt x="134" y="349"/>
                  </a:cubicBezTo>
                  <a:cubicBezTo>
                    <a:pt x="134" y="349"/>
                    <a:pt x="136" y="366"/>
                    <a:pt x="136" y="380"/>
                  </a:cubicBezTo>
                  <a:cubicBezTo>
                    <a:pt x="136" y="393"/>
                    <a:pt x="135" y="407"/>
                    <a:pt x="134" y="402"/>
                  </a:cubicBezTo>
                  <a:close/>
                </a:path>
              </a:pathLst>
            </a:custGeom>
            <a:solidFill>
              <a:srgbClr val="646464"/>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a:extLst>
                <a:ext uri="{FF2B5EF4-FFF2-40B4-BE49-F238E27FC236}">
                  <a16:creationId xmlns:a16="http://schemas.microsoft.com/office/drawing/2014/main" id="{BF7FC15E-11CD-A793-AB4D-FDEEE211FC37}"/>
                </a:ext>
              </a:extLst>
            </p:cNvPr>
            <p:cNvSpPr>
              <a:spLocks/>
            </p:cNvSpPr>
            <p:nvPr/>
          </p:nvSpPr>
          <p:spPr bwMode="gray">
            <a:xfrm>
              <a:off x="7361848" y="5521287"/>
              <a:ext cx="183010" cy="157216"/>
            </a:xfrm>
            <a:custGeom>
              <a:avLst/>
              <a:gdLst>
                <a:gd name="T0" fmla="*/ 0 w 63"/>
                <a:gd name="T1" fmla="*/ 25 h 54"/>
                <a:gd name="T2" fmla="*/ 16 w 63"/>
                <a:gd name="T3" fmla="*/ 43 h 54"/>
                <a:gd name="T4" fmla="*/ 37 w 63"/>
                <a:gd name="T5" fmla="*/ 54 h 54"/>
                <a:gd name="T6" fmla="*/ 50 w 63"/>
                <a:gd name="T7" fmla="*/ 43 h 54"/>
                <a:gd name="T8" fmla="*/ 16 w 63"/>
                <a:gd name="T9" fmla="*/ 32 h 54"/>
                <a:gd name="T10" fmla="*/ 1 w 63"/>
                <a:gd name="T11" fmla="*/ 0 h 54"/>
                <a:gd name="T12" fmla="*/ 0 w 63"/>
                <a:gd name="T13" fmla="*/ 25 h 54"/>
              </a:gdLst>
              <a:ahLst/>
              <a:cxnLst>
                <a:cxn ang="0">
                  <a:pos x="T0" y="T1"/>
                </a:cxn>
                <a:cxn ang="0">
                  <a:pos x="T2" y="T3"/>
                </a:cxn>
                <a:cxn ang="0">
                  <a:pos x="T4" y="T5"/>
                </a:cxn>
                <a:cxn ang="0">
                  <a:pos x="T6" y="T7"/>
                </a:cxn>
                <a:cxn ang="0">
                  <a:pos x="T8" y="T9"/>
                </a:cxn>
                <a:cxn ang="0">
                  <a:pos x="T10" y="T11"/>
                </a:cxn>
                <a:cxn ang="0">
                  <a:pos x="T12" y="T13"/>
                </a:cxn>
              </a:cxnLst>
              <a:rect l="0" t="0" r="r" b="b"/>
              <a:pathLst>
                <a:path w="63" h="54">
                  <a:moveTo>
                    <a:pt x="0" y="25"/>
                  </a:moveTo>
                  <a:cubicBezTo>
                    <a:pt x="0" y="25"/>
                    <a:pt x="6" y="38"/>
                    <a:pt x="16" y="43"/>
                  </a:cubicBezTo>
                  <a:cubicBezTo>
                    <a:pt x="27" y="47"/>
                    <a:pt x="37" y="54"/>
                    <a:pt x="37" y="54"/>
                  </a:cubicBezTo>
                  <a:cubicBezTo>
                    <a:pt x="37" y="54"/>
                    <a:pt x="63" y="47"/>
                    <a:pt x="50" y="43"/>
                  </a:cubicBezTo>
                  <a:cubicBezTo>
                    <a:pt x="37" y="40"/>
                    <a:pt x="20" y="37"/>
                    <a:pt x="16" y="32"/>
                  </a:cubicBezTo>
                  <a:cubicBezTo>
                    <a:pt x="11" y="27"/>
                    <a:pt x="1" y="0"/>
                    <a:pt x="1" y="0"/>
                  </a:cubicBezTo>
                  <a:lnTo>
                    <a:pt x="0" y="25"/>
                  </a:ln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7">
              <a:extLst>
                <a:ext uri="{FF2B5EF4-FFF2-40B4-BE49-F238E27FC236}">
                  <a16:creationId xmlns:a16="http://schemas.microsoft.com/office/drawing/2014/main" id="{2435E20C-0286-4F88-7E30-FA5F9EC95016}"/>
                </a:ext>
              </a:extLst>
            </p:cNvPr>
            <p:cNvSpPr>
              <a:spLocks/>
            </p:cNvSpPr>
            <p:nvPr/>
          </p:nvSpPr>
          <p:spPr bwMode="gray">
            <a:xfrm>
              <a:off x="7574336" y="5442679"/>
              <a:ext cx="225998" cy="101945"/>
            </a:xfrm>
            <a:custGeom>
              <a:avLst/>
              <a:gdLst>
                <a:gd name="T0" fmla="*/ 16 w 78"/>
                <a:gd name="T1" fmla="*/ 18 h 35"/>
                <a:gd name="T2" fmla="*/ 46 w 78"/>
                <a:gd name="T3" fmla="*/ 17 h 35"/>
                <a:gd name="T4" fmla="*/ 66 w 78"/>
                <a:gd name="T5" fmla="*/ 22 h 35"/>
                <a:gd name="T6" fmla="*/ 34 w 78"/>
                <a:gd name="T7" fmla="*/ 4 h 35"/>
                <a:gd name="T8" fmla="*/ 4 w 78"/>
                <a:gd name="T9" fmla="*/ 18 h 35"/>
                <a:gd name="T10" fmla="*/ 16 w 78"/>
                <a:gd name="T11" fmla="*/ 18 h 35"/>
              </a:gdLst>
              <a:ahLst/>
              <a:cxnLst>
                <a:cxn ang="0">
                  <a:pos x="T0" y="T1"/>
                </a:cxn>
                <a:cxn ang="0">
                  <a:pos x="T2" y="T3"/>
                </a:cxn>
                <a:cxn ang="0">
                  <a:pos x="T4" y="T5"/>
                </a:cxn>
                <a:cxn ang="0">
                  <a:pos x="T6" y="T7"/>
                </a:cxn>
                <a:cxn ang="0">
                  <a:pos x="T8" y="T9"/>
                </a:cxn>
                <a:cxn ang="0">
                  <a:pos x="T10" y="T11"/>
                </a:cxn>
              </a:cxnLst>
              <a:rect l="0" t="0" r="r" b="b"/>
              <a:pathLst>
                <a:path w="78" h="35">
                  <a:moveTo>
                    <a:pt x="16" y="18"/>
                  </a:moveTo>
                  <a:cubicBezTo>
                    <a:pt x="18" y="18"/>
                    <a:pt x="28" y="7"/>
                    <a:pt x="46" y="17"/>
                  </a:cubicBezTo>
                  <a:cubicBezTo>
                    <a:pt x="64" y="27"/>
                    <a:pt x="78" y="35"/>
                    <a:pt x="66" y="22"/>
                  </a:cubicBezTo>
                  <a:cubicBezTo>
                    <a:pt x="54" y="8"/>
                    <a:pt x="49" y="0"/>
                    <a:pt x="34" y="4"/>
                  </a:cubicBezTo>
                  <a:cubicBezTo>
                    <a:pt x="19" y="8"/>
                    <a:pt x="0" y="18"/>
                    <a:pt x="4" y="18"/>
                  </a:cubicBezTo>
                  <a:cubicBezTo>
                    <a:pt x="8" y="18"/>
                    <a:pt x="16" y="18"/>
                    <a:pt x="16" y="18"/>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8">
              <a:extLst>
                <a:ext uri="{FF2B5EF4-FFF2-40B4-BE49-F238E27FC236}">
                  <a16:creationId xmlns:a16="http://schemas.microsoft.com/office/drawing/2014/main" id="{26E58EBD-8604-15D3-6EA0-E7EA61F05F48}"/>
                </a:ext>
              </a:extLst>
            </p:cNvPr>
            <p:cNvSpPr>
              <a:spLocks/>
            </p:cNvSpPr>
            <p:nvPr/>
          </p:nvSpPr>
          <p:spPr bwMode="gray">
            <a:xfrm>
              <a:off x="7591531" y="5161410"/>
              <a:ext cx="187923" cy="206346"/>
            </a:xfrm>
            <a:custGeom>
              <a:avLst/>
              <a:gdLst>
                <a:gd name="T0" fmla="*/ 5 w 65"/>
                <a:gd name="T1" fmla="*/ 36 h 71"/>
                <a:gd name="T2" fmla="*/ 28 w 65"/>
                <a:gd name="T3" fmla="*/ 55 h 71"/>
                <a:gd name="T4" fmla="*/ 57 w 65"/>
                <a:gd name="T5" fmla="*/ 65 h 71"/>
                <a:gd name="T6" fmla="*/ 55 w 65"/>
                <a:gd name="T7" fmla="*/ 55 h 71"/>
                <a:gd name="T8" fmla="*/ 16 w 65"/>
                <a:gd name="T9" fmla="*/ 44 h 71"/>
                <a:gd name="T10" fmla="*/ 0 w 65"/>
                <a:gd name="T11" fmla="*/ 14 h 71"/>
                <a:gd name="T12" fmla="*/ 5 w 65"/>
                <a:gd name="T13" fmla="*/ 36 h 71"/>
              </a:gdLst>
              <a:ahLst/>
              <a:cxnLst>
                <a:cxn ang="0">
                  <a:pos x="T0" y="T1"/>
                </a:cxn>
                <a:cxn ang="0">
                  <a:pos x="T2" y="T3"/>
                </a:cxn>
                <a:cxn ang="0">
                  <a:pos x="T4" y="T5"/>
                </a:cxn>
                <a:cxn ang="0">
                  <a:pos x="T6" y="T7"/>
                </a:cxn>
                <a:cxn ang="0">
                  <a:pos x="T8" y="T9"/>
                </a:cxn>
                <a:cxn ang="0">
                  <a:pos x="T10" y="T11"/>
                </a:cxn>
                <a:cxn ang="0">
                  <a:pos x="T12" y="T13"/>
                </a:cxn>
              </a:cxnLst>
              <a:rect l="0" t="0" r="r" b="b"/>
              <a:pathLst>
                <a:path w="65" h="71">
                  <a:moveTo>
                    <a:pt x="5" y="36"/>
                  </a:moveTo>
                  <a:cubicBezTo>
                    <a:pt x="5" y="36"/>
                    <a:pt x="8" y="50"/>
                    <a:pt x="28" y="55"/>
                  </a:cubicBezTo>
                  <a:cubicBezTo>
                    <a:pt x="48" y="60"/>
                    <a:pt x="55" y="59"/>
                    <a:pt x="57" y="65"/>
                  </a:cubicBezTo>
                  <a:cubicBezTo>
                    <a:pt x="58" y="71"/>
                    <a:pt x="65" y="61"/>
                    <a:pt x="55" y="55"/>
                  </a:cubicBezTo>
                  <a:cubicBezTo>
                    <a:pt x="45" y="49"/>
                    <a:pt x="20" y="47"/>
                    <a:pt x="16" y="44"/>
                  </a:cubicBezTo>
                  <a:cubicBezTo>
                    <a:pt x="11" y="41"/>
                    <a:pt x="0" y="0"/>
                    <a:pt x="0" y="14"/>
                  </a:cubicBezTo>
                  <a:cubicBezTo>
                    <a:pt x="0" y="27"/>
                    <a:pt x="5" y="36"/>
                    <a:pt x="5" y="36"/>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5">
              <a:extLst>
                <a:ext uri="{FF2B5EF4-FFF2-40B4-BE49-F238E27FC236}">
                  <a16:creationId xmlns:a16="http://schemas.microsoft.com/office/drawing/2014/main" id="{7D30B349-0712-828A-F17E-BB5CA5FA139F}"/>
                </a:ext>
              </a:extLst>
            </p:cNvPr>
            <p:cNvSpPr>
              <a:spLocks/>
            </p:cNvSpPr>
            <p:nvPr/>
          </p:nvSpPr>
          <p:spPr bwMode="gray">
            <a:xfrm>
              <a:off x="7365533" y="3853324"/>
              <a:ext cx="345139" cy="788537"/>
            </a:xfrm>
            <a:custGeom>
              <a:avLst/>
              <a:gdLst>
                <a:gd name="T0" fmla="*/ 57 w 119"/>
                <a:gd name="T1" fmla="*/ 3 h 272"/>
                <a:gd name="T2" fmla="*/ 9 w 119"/>
                <a:gd name="T3" fmla="*/ 7 h 272"/>
                <a:gd name="T4" fmla="*/ 46 w 119"/>
                <a:gd name="T5" fmla="*/ 18 h 272"/>
                <a:gd name="T6" fmla="*/ 49 w 119"/>
                <a:gd name="T7" fmla="*/ 28 h 272"/>
                <a:gd name="T8" fmla="*/ 56 w 119"/>
                <a:gd name="T9" fmla="*/ 39 h 272"/>
                <a:gd name="T10" fmla="*/ 63 w 119"/>
                <a:gd name="T11" fmla="*/ 62 h 272"/>
                <a:gd name="T12" fmla="*/ 62 w 119"/>
                <a:gd name="T13" fmla="*/ 134 h 272"/>
                <a:gd name="T14" fmla="*/ 56 w 119"/>
                <a:gd name="T15" fmla="*/ 223 h 272"/>
                <a:gd name="T16" fmla="*/ 55 w 119"/>
                <a:gd name="T17" fmla="*/ 272 h 272"/>
                <a:gd name="T18" fmla="*/ 65 w 119"/>
                <a:gd name="T19" fmla="*/ 208 h 272"/>
                <a:gd name="T20" fmla="*/ 69 w 119"/>
                <a:gd name="T21" fmla="*/ 60 h 272"/>
                <a:gd name="T22" fmla="*/ 72 w 119"/>
                <a:gd name="T23" fmla="*/ 31 h 272"/>
                <a:gd name="T24" fmla="*/ 77 w 119"/>
                <a:gd name="T25" fmla="*/ 11 h 272"/>
                <a:gd name="T26" fmla="*/ 105 w 119"/>
                <a:gd name="T27" fmla="*/ 3 h 272"/>
                <a:gd name="T28" fmla="*/ 57 w 119"/>
                <a:gd name="T29" fmla="*/ 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272">
                  <a:moveTo>
                    <a:pt x="57" y="3"/>
                  </a:moveTo>
                  <a:cubicBezTo>
                    <a:pt x="57" y="3"/>
                    <a:pt x="0" y="4"/>
                    <a:pt x="9" y="7"/>
                  </a:cubicBezTo>
                  <a:cubicBezTo>
                    <a:pt x="17" y="9"/>
                    <a:pt x="46" y="18"/>
                    <a:pt x="46" y="18"/>
                  </a:cubicBezTo>
                  <a:cubicBezTo>
                    <a:pt x="46" y="18"/>
                    <a:pt x="59" y="24"/>
                    <a:pt x="49" y="28"/>
                  </a:cubicBezTo>
                  <a:cubicBezTo>
                    <a:pt x="39" y="31"/>
                    <a:pt x="52" y="37"/>
                    <a:pt x="56" y="39"/>
                  </a:cubicBezTo>
                  <a:cubicBezTo>
                    <a:pt x="59" y="40"/>
                    <a:pt x="63" y="34"/>
                    <a:pt x="63" y="62"/>
                  </a:cubicBezTo>
                  <a:cubicBezTo>
                    <a:pt x="63" y="90"/>
                    <a:pt x="68" y="102"/>
                    <a:pt x="62" y="134"/>
                  </a:cubicBezTo>
                  <a:cubicBezTo>
                    <a:pt x="57" y="166"/>
                    <a:pt x="56" y="197"/>
                    <a:pt x="56" y="223"/>
                  </a:cubicBezTo>
                  <a:cubicBezTo>
                    <a:pt x="56" y="249"/>
                    <a:pt x="55" y="272"/>
                    <a:pt x="55" y="272"/>
                  </a:cubicBezTo>
                  <a:cubicBezTo>
                    <a:pt x="55" y="272"/>
                    <a:pt x="62" y="231"/>
                    <a:pt x="65" y="208"/>
                  </a:cubicBezTo>
                  <a:cubicBezTo>
                    <a:pt x="68" y="184"/>
                    <a:pt x="69" y="70"/>
                    <a:pt x="69" y="60"/>
                  </a:cubicBezTo>
                  <a:cubicBezTo>
                    <a:pt x="69" y="50"/>
                    <a:pt x="72" y="31"/>
                    <a:pt x="72" y="31"/>
                  </a:cubicBezTo>
                  <a:cubicBezTo>
                    <a:pt x="72" y="31"/>
                    <a:pt x="71" y="13"/>
                    <a:pt x="77" y="11"/>
                  </a:cubicBezTo>
                  <a:cubicBezTo>
                    <a:pt x="83" y="9"/>
                    <a:pt x="119" y="5"/>
                    <a:pt x="105" y="3"/>
                  </a:cubicBezTo>
                  <a:cubicBezTo>
                    <a:pt x="90" y="0"/>
                    <a:pt x="57" y="3"/>
                    <a:pt x="57" y="3"/>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DE948C57-AF24-DB5B-0BEC-1FEEAE1A1B4C}"/>
                </a:ext>
              </a:extLst>
            </p:cNvPr>
            <p:cNvSpPr>
              <a:spLocks/>
            </p:cNvSpPr>
            <p:nvPr/>
          </p:nvSpPr>
          <p:spPr bwMode="gray">
            <a:xfrm>
              <a:off x="7148133" y="3710847"/>
              <a:ext cx="788537" cy="136336"/>
            </a:xfrm>
            <a:custGeom>
              <a:avLst/>
              <a:gdLst>
                <a:gd name="T0" fmla="*/ 42 w 272"/>
                <a:gd name="T1" fmla="*/ 39 h 47"/>
                <a:gd name="T2" fmla="*/ 99 w 272"/>
                <a:gd name="T3" fmla="*/ 29 h 47"/>
                <a:gd name="T4" fmla="*/ 143 w 272"/>
                <a:gd name="T5" fmla="*/ 26 h 47"/>
                <a:gd name="T6" fmla="*/ 193 w 272"/>
                <a:gd name="T7" fmla="*/ 28 h 47"/>
                <a:gd name="T8" fmla="*/ 260 w 272"/>
                <a:gd name="T9" fmla="*/ 26 h 47"/>
                <a:gd name="T10" fmla="*/ 264 w 272"/>
                <a:gd name="T11" fmla="*/ 15 h 47"/>
                <a:gd name="T12" fmla="*/ 199 w 272"/>
                <a:gd name="T13" fmla="*/ 0 h 47"/>
                <a:gd name="T14" fmla="*/ 88 w 272"/>
                <a:gd name="T15" fmla="*/ 4 h 47"/>
                <a:gd name="T16" fmla="*/ 33 w 272"/>
                <a:gd name="T17" fmla="*/ 15 h 47"/>
                <a:gd name="T18" fmla="*/ 3 w 272"/>
                <a:gd name="T19" fmla="*/ 16 h 47"/>
                <a:gd name="T20" fmla="*/ 1 w 272"/>
                <a:gd name="T21" fmla="*/ 47 h 47"/>
                <a:gd name="T22" fmla="*/ 42 w 272"/>
                <a:gd name="T2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47">
                  <a:moveTo>
                    <a:pt x="42" y="39"/>
                  </a:moveTo>
                  <a:cubicBezTo>
                    <a:pt x="42" y="39"/>
                    <a:pt x="95" y="30"/>
                    <a:pt x="99" y="29"/>
                  </a:cubicBezTo>
                  <a:cubicBezTo>
                    <a:pt x="102" y="28"/>
                    <a:pt x="134" y="25"/>
                    <a:pt x="143" y="26"/>
                  </a:cubicBezTo>
                  <a:cubicBezTo>
                    <a:pt x="151" y="27"/>
                    <a:pt x="178" y="25"/>
                    <a:pt x="193" y="28"/>
                  </a:cubicBezTo>
                  <a:cubicBezTo>
                    <a:pt x="208" y="31"/>
                    <a:pt x="249" y="26"/>
                    <a:pt x="260" y="26"/>
                  </a:cubicBezTo>
                  <a:cubicBezTo>
                    <a:pt x="271" y="26"/>
                    <a:pt x="272" y="19"/>
                    <a:pt x="264" y="15"/>
                  </a:cubicBezTo>
                  <a:cubicBezTo>
                    <a:pt x="255" y="10"/>
                    <a:pt x="246" y="0"/>
                    <a:pt x="199" y="0"/>
                  </a:cubicBezTo>
                  <a:cubicBezTo>
                    <a:pt x="152" y="0"/>
                    <a:pt x="106" y="1"/>
                    <a:pt x="88" y="4"/>
                  </a:cubicBezTo>
                  <a:cubicBezTo>
                    <a:pt x="70" y="8"/>
                    <a:pt x="45" y="14"/>
                    <a:pt x="33" y="15"/>
                  </a:cubicBezTo>
                  <a:cubicBezTo>
                    <a:pt x="22" y="17"/>
                    <a:pt x="0" y="13"/>
                    <a:pt x="3" y="16"/>
                  </a:cubicBezTo>
                  <a:cubicBezTo>
                    <a:pt x="5" y="18"/>
                    <a:pt x="1" y="47"/>
                    <a:pt x="1" y="47"/>
                  </a:cubicBezTo>
                  <a:lnTo>
                    <a:pt x="42" y="39"/>
                  </a:ln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7">
              <a:extLst>
                <a:ext uri="{FF2B5EF4-FFF2-40B4-BE49-F238E27FC236}">
                  <a16:creationId xmlns:a16="http://schemas.microsoft.com/office/drawing/2014/main" id="{693B216A-BCCC-EDD8-D4DB-30ADA3196570}"/>
                </a:ext>
              </a:extLst>
            </p:cNvPr>
            <p:cNvSpPr>
              <a:spLocks/>
            </p:cNvSpPr>
            <p:nvPr/>
          </p:nvSpPr>
          <p:spPr bwMode="gray">
            <a:xfrm>
              <a:off x="7521521" y="4914531"/>
              <a:ext cx="38076" cy="566224"/>
            </a:xfrm>
            <a:custGeom>
              <a:avLst/>
              <a:gdLst>
                <a:gd name="T0" fmla="*/ 5 w 13"/>
                <a:gd name="T1" fmla="*/ 0 h 195"/>
                <a:gd name="T2" fmla="*/ 3 w 13"/>
                <a:gd name="T3" fmla="*/ 125 h 195"/>
                <a:gd name="T4" fmla="*/ 1 w 13"/>
                <a:gd name="T5" fmla="*/ 189 h 195"/>
                <a:gd name="T6" fmla="*/ 7 w 13"/>
                <a:gd name="T7" fmla="*/ 152 h 195"/>
                <a:gd name="T8" fmla="*/ 12 w 13"/>
                <a:gd name="T9" fmla="*/ 84 h 195"/>
                <a:gd name="T10" fmla="*/ 5 w 13"/>
                <a:gd name="T11" fmla="*/ 0 h 195"/>
              </a:gdLst>
              <a:ahLst/>
              <a:cxnLst>
                <a:cxn ang="0">
                  <a:pos x="T0" y="T1"/>
                </a:cxn>
                <a:cxn ang="0">
                  <a:pos x="T2" y="T3"/>
                </a:cxn>
                <a:cxn ang="0">
                  <a:pos x="T4" y="T5"/>
                </a:cxn>
                <a:cxn ang="0">
                  <a:pos x="T6" y="T7"/>
                </a:cxn>
                <a:cxn ang="0">
                  <a:pos x="T8" y="T9"/>
                </a:cxn>
                <a:cxn ang="0">
                  <a:pos x="T10" y="T11"/>
                </a:cxn>
              </a:cxnLst>
              <a:rect l="0" t="0" r="r" b="b"/>
              <a:pathLst>
                <a:path w="13" h="195">
                  <a:moveTo>
                    <a:pt x="5" y="0"/>
                  </a:moveTo>
                  <a:cubicBezTo>
                    <a:pt x="5" y="10"/>
                    <a:pt x="7" y="111"/>
                    <a:pt x="3" y="125"/>
                  </a:cubicBezTo>
                  <a:cubicBezTo>
                    <a:pt x="0" y="138"/>
                    <a:pt x="1" y="184"/>
                    <a:pt x="1" y="189"/>
                  </a:cubicBezTo>
                  <a:cubicBezTo>
                    <a:pt x="1" y="195"/>
                    <a:pt x="4" y="166"/>
                    <a:pt x="7" y="152"/>
                  </a:cubicBezTo>
                  <a:cubicBezTo>
                    <a:pt x="9" y="137"/>
                    <a:pt x="13" y="94"/>
                    <a:pt x="12" y="84"/>
                  </a:cubicBezTo>
                  <a:cubicBezTo>
                    <a:pt x="11" y="73"/>
                    <a:pt x="5" y="0"/>
                    <a:pt x="5"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id="{310FA872-007C-ABE0-1C53-F4B8B6D24DD4}"/>
                </a:ext>
              </a:extLst>
            </p:cNvPr>
            <p:cNvSpPr>
              <a:spLocks/>
            </p:cNvSpPr>
            <p:nvPr/>
          </p:nvSpPr>
          <p:spPr bwMode="gray">
            <a:xfrm>
              <a:off x="7576792" y="4134593"/>
              <a:ext cx="148619" cy="40533"/>
            </a:xfrm>
            <a:custGeom>
              <a:avLst/>
              <a:gdLst>
                <a:gd name="T0" fmla="*/ 0 w 51"/>
                <a:gd name="T1" fmla="*/ 0 h 14"/>
                <a:gd name="T2" fmla="*/ 16 w 51"/>
                <a:gd name="T3" fmla="*/ 11 h 14"/>
                <a:gd name="T4" fmla="*/ 51 w 51"/>
                <a:gd name="T5" fmla="*/ 14 h 14"/>
                <a:gd name="T6" fmla="*/ 22 w 51"/>
                <a:gd name="T7" fmla="*/ 9 h 14"/>
                <a:gd name="T8" fmla="*/ 0 w 51"/>
                <a:gd name="T9" fmla="*/ 0 h 14"/>
              </a:gdLst>
              <a:ahLst/>
              <a:cxnLst>
                <a:cxn ang="0">
                  <a:pos x="T0" y="T1"/>
                </a:cxn>
                <a:cxn ang="0">
                  <a:pos x="T2" y="T3"/>
                </a:cxn>
                <a:cxn ang="0">
                  <a:pos x="T4" y="T5"/>
                </a:cxn>
                <a:cxn ang="0">
                  <a:pos x="T6" y="T7"/>
                </a:cxn>
                <a:cxn ang="0">
                  <a:pos x="T8" y="T9"/>
                </a:cxn>
              </a:cxnLst>
              <a:rect l="0" t="0" r="r" b="b"/>
              <a:pathLst>
                <a:path w="51" h="14">
                  <a:moveTo>
                    <a:pt x="0" y="0"/>
                  </a:moveTo>
                  <a:cubicBezTo>
                    <a:pt x="0" y="0"/>
                    <a:pt x="4" y="8"/>
                    <a:pt x="16" y="11"/>
                  </a:cubicBezTo>
                  <a:cubicBezTo>
                    <a:pt x="27" y="13"/>
                    <a:pt x="51" y="14"/>
                    <a:pt x="51" y="14"/>
                  </a:cubicBezTo>
                  <a:cubicBezTo>
                    <a:pt x="51" y="14"/>
                    <a:pt x="33" y="11"/>
                    <a:pt x="22" y="9"/>
                  </a:cubicBezTo>
                  <a:cubicBezTo>
                    <a:pt x="11" y="7"/>
                    <a:pt x="0" y="0"/>
                    <a:pt x="0"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id="{7244766B-02AF-344E-6915-A0E6FF126E23}"/>
                </a:ext>
              </a:extLst>
            </p:cNvPr>
            <p:cNvSpPr>
              <a:spLocks/>
            </p:cNvSpPr>
            <p:nvPr/>
          </p:nvSpPr>
          <p:spPr bwMode="gray">
            <a:xfrm>
              <a:off x="7576792" y="4221799"/>
              <a:ext cx="194064" cy="51587"/>
            </a:xfrm>
            <a:custGeom>
              <a:avLst/>
              <a:gdLst>
                <a:gd name="T0" fmla="*/ 0 w 67"/>
                <a:gd name="T1" fmla="*/ 0 h 18"/>
                <a:gd name="T2" fmla="*/ 29 w 67"/>
                <a:gd name="T3" fmla="*/ 12 h 18"/>
                <a:gd name="T4" fmla="*/ 67 w 67"/>
                <a:gd name="T5" fmla="*/ 18 h 18"/>
                <a:gd name="T6" fmla="*/ 26 w 67"/>
                <a:gd name="T7" fmla="*/ 7 h 18"/>
                <a:gd name="T8" fmla="*/ 0 w 67"/>
                <a:gd name="T9" fmla="*/ 0 h 18"/>
              </a:gdLst>
              <a:ahLst/>
              <a:cxnLst>
                <a:cxn ang="0">
                  <a:pos x="T0" y="T1"/>
                </a:cxn>
                <a:cxn ang="0">
                  <a:pos x="T2" y="T3"/>
                </a:cxn>
                <a:cxn ang="0">
                  <a:pos x="T4" y="T5"/>
                </a:cxn>
                <a:cxn ang="0">
                  <a:pos x="T6" y="T7"/>
                </a:cxn>
                <a:cxn ang="0">
                  <a:pos x="T8" y="T9"/>
                </a:cxn>
              </a:cxnLst>
              <a:rect l="0" t="0" r="r" b="b"/>
              <a:pathLst>
                <a:path w="67" h="18">
                  <a:moveTo>
                    <a:pt x="0" y="0"/>
                  </a:moveTo>
                  <a:cubicBezTo>
                    <a:pt x="0" y="0"/>
                    <a:pt x="14" y="10"/>
                    <a:pt x="29" y="12"/>
                  </a:cubicBezTo>
                  <a:cubicBezTo>
                    <a:pt x="44" y="15"/>
                    <a:pt x="67" y="18"/>
                    <a:pt x="67" y="18"/>
                  </a:cubicBezTo>
                  <a:cubicBezTo>
                    <a:pt x="67" y="18"/>
                    <a:pt x="37" y="10"/>
                    <a:pt x="26" y="7"/>
                  </a:cubicBezTo>
                  <a:cubicBezTo>
                    <a:pt x="16" y="5"/>
                    <a:pt x="0" y="0"/>
                    <a:pt x="0"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id="{2B027513-1444-CAEA-A7DB-BF75458F5FF0}"/>
                </a:ext>
              </a:extLst>
            </p:cNvPr>
            <p:cNvSpPr>
              <a:spLocks/>
            </p:cNvSpPr>
            <p:nvPr/>
          </p:nvSpPr>
          <p:spPr bwMode="gray">
            <a:xfrm>
              <a:off x="7579249" y="4320059"/>
              <a:ext cx="148619" cy="72467"/>
            </a:xfrm>
            <a:custGeom>
              <a:avLst/>
              <a:gdLst>
                <a:gd name="T0" fmla="*/ 0 w 51"/>
                <a:gd name="T1" fmla="*/ 0 h 25"/>
                <a:gd name="T2" fmla="*/ 25 w 51"/>
                <a:gd name="T3" fmla="*/ 16 h 25"/>
                <a:gd name="T4" fmla="*/ 51 w 51"/>
                <a:gd name="T5" fmla="*/ 25 h 25"/>
                <a:gd name="T6" fmla="*/ 19 w 51"/>
                <a:gd name="T7" fmla="*/ 9 h 25"/>
                <a:gd name="T8" fmla="*/ 0 w 51"/>
                <a:gd name="T9" fmla="*/ 0 h 25"/>
              </a:gdLst>
              <a:ahLst/>
              <a:cxnLst>
                <a:cxn ang="0">
                  <a:pos x="T0" y="T1"/>
                </a:cxn>
                <a:cxn ang="0">
                  <a:pos x="T2" y="T3"/>
                </a:cxn>
                <a:cxn ang="0">
                  <a:pos x="T4" y="T5"/>
                </a:cxn>
                <a:cxn ang="0">
                  <a:pos x="T6" y="T7"/>
                </a:cxn>
                <a:cxn ang="0">
                  <a:pos x="T8" y="T9"/>
                </a:cxn>
              </a:cxnLst>
              <a:rect l="0" t="0" r="r" b="b"/>
              <a:pathLst>
                <a:path w="51" h="25">
                  <a:moveTo>
                    <a:pt x="0" y="0"/>
                  </a:moveTo>
                  <a:cubicBezTo>
                    <a:pt x="0" y="0"/>
                    <a:pt x="16" y="13"/>
                    <a:pt x="25" y="16"/>
                  </a:cubicBezTo>
                  <a:cubicBezTo>
                    <a:pt x="33" y="20"/>
                    <a:pt x="51" y="25"/>
                    <a:pt x="51" y="25"/>
                  </a:cubicBezTo>
                  <a:cubicBezTo>
                    <a:pt x="51" y="25"/>
                    <a:pt x="29" y="14"/>
                    <a:pt x="19" y="9"/>
                  </a:cubicBezTo>
                  <a:cubicBezTo>
                    <a:pt x="9" y="4"/>
                    <a:pt x="0" y="0"/>
                    <a:pt x="0"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id="{9F2DD568-7488-7303-D066-D335143CCEC7}"/>
                </a:ext>
              </a:extLst>
            </p:cNvPr>
            <p:cNvSpPr>
              <a:spLocks/>
            </p:cNvSpPr>
            <p:nvPr/>
          </p:nvSpPr>
          <p:spPr bwMode="gray">
            <a:xfrm>
              <a:off x="7683650" y="4682393"/>
              <a:ext cx="116684" cy="148619"/>
            </a:xfrm>
            <a:custGeom>
              <a:avLst/>
              <a:gdLst>
                <a:gd name="T0" fmla="*/ 31 w 40"/>
                <a:gd name="T1" fmla="*/ 45 h 51"/>
                <a:gd name="T2" fmla="*/ 2 w 40"/>
                <a:gd name="T3" fmla="*/ 25 h 51"/>
                <a:gd name="T4" fmla="*/ 6 w 40"/>
                <a:gd name="T5" fmla="*/ 22 h 51"/>
                <a:gd name="T6" fmla="*/ 31 w 40"/>
                <a:gd name="T7" fmla="*/ 38 h 51"/>
                <a:gd name="T8" fmla="*/ 36 w 40"/>
                <a:gd name="T9" fmla="*/ 27 h 51"/>
                <a:gd name="T10" fmla="*/ 37 w 40"/>
                <a:gd name="T11" fmla="*/ 0 h 51"/>
                <a:gd name="T12" fmla="*/ 40 w 40"/>
                <a:gd name="T13" fmla="*/ 14 h 51"/>
                <a:gd name="T14" fmla="*/ 39 w 40"/>
                <a:gd name="T15" fmla="*/ 46 h 51"/>
                <a:gd name="T16" fmla="*/ 31 w 40"/>
                <a:gd name="T17"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1">
                  <a:moveTo>
                    <a:pt x="31" y="45"/>
                  </a:moveTo>
                  <a:cubicBezTo>
                    <a:pt x="2" y="25"/>
                    <a:pt x="2" y="25"/>
                    <a:pt x="2" y="25"/>
                  </a:cubicBezTo>
                  <a:cubicBezTo>
                    <a:pt x="2" y="25"/>
                    <a:pt x="0" y="17"/>
                    <a:pt x="6" y="22"/>
                  </a:cubicBezTo>
                  <a:cubicBezTo>
                    <a:pt x="13" y="26"/>
                    <a:pt x="31" y="38"/>
                    <a:pt x="31" y="38"/>
                  </a:cubicBezTo>
                  <a:cubicBezTo>
                    <a:pt x="31" y="38"/>
                    <a:pt x="39" y="37"/>
                    <a:pt x="36" y="27"/>
                  </a:cubicBezTo>
                  <a:cubicBezTo>
                    <a:pt x="32" y="18"/>
                    <a:pt x="37" y="0"/>
                    <a:pt x="37" y="0"/>
                  </a:cubicBezTo>
                  <a:cubicBezTo>
                    <a:pt x="37" y="0"/>
                    <a:pt x="40" y="4"/>
                    <a:pt x="40" y="14"/>
                  </a:cubicBezTo>
                  <a:cubicBezTo>
                    <a:pt x="40" y="24"/>
                    <a:pt x="39" y="41"/>
                    <a:pt x="39" y="46"/>
                  </a:cubicBezTo>
                  <a:cubicBezTo>
                    <a:pt x="39" y="51"/>
                    <a:pt x="31" y="45"/>
                    <a:pt x="31" y="45"/>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id="{E49514FE-D03B-AB5D-E918-11C90C1B90BF}"/>
                </a:ext>
              </a:extLst>
            </p:cNvPr>
            <p:cNvSpPr>
              <a:spLocks/>
            </p:cNvSpPr>
            <p:nvPr/>
          </p:nvSpPr>
          <p:spPr bwMode="gray">
            <a:xfrm>
              <a:off x="7333599" y="4807674"/>
              <a:ext cx="138793" cy="170727"/>
            </a:xfrm>
            <a:custGeom>
              <a:avLst/>
              <a:gdLst>
                <a:gd name="T0" fmla="*/ 44 w 48"/>
                <a:gd name="T1" fmla="*/ 0 h 59"/>
                <a:gd name="T2" fmla="*/ 34 w 48"/>
                <a:gd name="T3" fmla="*/ 37 h 59"/>
                <a:gd name="T4" fmla="*/ 3 w 48"/>
                <a:gd name="T5" fmla="*/ 59 h 59"/>
                <a:gd name="T6" fmla="*/ 43 w 48"/>
                <a:gd name="T7" fmla="*/ 33 h 59"/>
                <a:gd name="T8" fmla="*/ 44 w 48"/>
                <a:gd name="T9" fmla="*/ 0 h 59"/>
              </a:gdLst>
              <a:ahLst/>
              <a:cxnLst>
                <a:cxn ang="0">
                  <a:pos x="T0" y="T1"/>
                </a:cxn>
                <a:cxn ang="0">
                  <a:pos x="T2" y="T3"/>
                </a:cxn>
                <a:cxn ang="0">
                  <a:pos x="T4" y="T5"/>
                </a:cxn>
                <a:cxn ang="0">
                  <a:pos x="T6" y="T7"/>
                </a:cxn>
                <a:cxn ang="0">
                  <a:pos x="T8" y="T9"/>
                </a:cxn>
              </a:cxnLst>
              <a:rect l="0" t="0" r="r" b="b"/>
              <a:pathLst>
                <a:path w="48" h="59">
                  <a:moveTo>
                    <a:pt x="44" y="0"/>
                  </a:moveTo>
                  <a:cubicBezTo>
                    <a:pt x="44" y="0"/>
                    <a:pt x="48" y="25"/>
                    <a:pt x="34" y="37"/>
                  </a:cubicBezTo>
                  <a:cubicBezTo>
                    <a:pt x="20" y="48"/>
                    <a:pt x="0" y="59"/>
                    <a:pt x="3" y="59"/>
                  </a:cubicBezTo>
                  <a:cubicBezTo>
                    <a:pt x="5" y="59"/>
                    <a:pt x="39" y="42"/>
                    <a:pt x="43" y="33"/>
                  </a:cubicBezTo>
                  <a:cubicBezTo>
                    <a:pt x="47" y="25"/>
                    <a:pt x="44" y="0"/>
                    <a:pt x="44"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id="{CD3054B5-B45C-FD22-F756-1047D1D0A742}"/>
                </a:ext>
              </a:extLst>
            </p:cNvPr>
            <p:cNvSpPr>
              <a:spLocks/>
            </p:cNvSpPr>
            <p:nvPr/>
          </p:nvSpPr>
          <p:spPr bwMode="gray">
            <a:xfrm>
              <a:off x="7576792" y="4937869"/>
              <a:ext cx="121597" cy="110543"/>
            </a:xfrm>
            <a:custGeom>
              <a:avLst/>
              <a:gdLst>
                <a:gd name="T0" fmla="*/ 42 w 42"/>
                <a:gd name="T1" fmla="*/ 0 h 38"/>
                <a:gd name="T2" fmla="*/ 16 w 42"/>
                <a:gd name="T3" fmla="*/ 20 h 38"/>
                <a:gd name="T4" fmla="*/ 0 w 42"/>
                <a:gd name="T5" fmla="*/ 38 h 38"/>
                <a:gd name="T6" fmla="*/ 22 w 42"/>
                <a:gd name="T7" fmla="*/ 22 h 38"/>
                <a:gd name="T8" fmla="*/ 42 w 42"/>
                <a:gd name="T9" fmla="*/ 0 h 38"/>
              </a:gdLst>
              <a:ahLst/>
              <a:cxnLst>
                <a:cxn ang="0">
                  <a:pos x="T0" y="T1"/>
                </a:cxn>
                <a:cxn ang="0">
                  <a:pos x="T2" y="T3"/>
                </a:cxn>
                <a:cxn ang="0">
                  <a:pos x="T4" y="T5"/>
                </a:cxn>
                <a:cxn ang="0">
                  <a:pos x="T6" y="T7"/>
                </a:cxn>
                <a:cxn ang="0">
                  <a:pos x="T8" y="T9"/>
                </a:cxn>
              </a:cxnLst>
              <a:rect l="0" t="0" r="r" b="b"/>
              <a:pathLst>
                <a:path w="42" h="38">
                  <a:moveTo>
                    <a:pt x="42" y="0"/>
                  </a:moveTo>
                  <a:cubicBezTo>
                    <a:pt x="42" y="0"/>
                    <a:pt x="19" y="18"/>
                    <a:pt x="16" y="20"/>
                  </a:cubicBezTo>
                  <a:cubicBezTo>
                    <a:pt x="12" y="23"/>
                    <a:pt x="0" y="38"/>
                    <a:pt x="0" y="38"/>
                  </a:cubicBezTo>
                  <a:cubicBezTo>
                    <a:pt x="0" y="38"/>
                    <a:pt x="16" y="26"/>
                    <a:pt x="22" y="22"/>
                  </a:cubicBezTo>
                  <a:cubicBezTo>
                    <a:pt x="28" y="18"/>
                    <a:pt x="42" y="0"/>
                    <a:pt x="42"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id="{41CD9114-1350-9ED0-9C9D-177D5487FD57}"/>
                </a:ext>
              </a:extLst>
            </p:cNvPr>
            <p:cNvSpPr>
              <a:spLocks/>
            </p:cNvSpPr>
            <p:nvPr/>
          </p:nvSpPr>
          <p:spPr bwMode="gray">
            <a:xfrm>
              <a:off x="7246393" y="4015453"/>
              <a:ext cx="28250" cy="621495"/>
            </a:xfrm>
            <a:custGeom>
              <a:avLst/>
              <a:gdLst>
                <a:gd name="T0" fmla="*/ 2 w 10"/>
                <a:gd name="T1" fmla="*/ 0 h 214"/>
                <a:gd name="T2" fmla="*/ 5 w 10"/>
                <a:gd name="T3" fmla="*/ 80 h 214"/>
                <a:gd name="T4" fmla="*/ 3 w 10"/>
                <a:gd name="T5" fmla="*/ 161 h 214"/>
                <a:gd name="T6" fmla="*/ 0 w 10"/>
                <a:gd name="T7" fmla="*/ 214 h 214"/>
                <a:gd name="T8" fmla="*/ 9 w 10"/>
                <a:gd name="T9" fmla="*/ 173 h 214"/>
                <a:gd name="T10" fmla="*/ 9 w 10"/>
                <a:gd name="T11" fmla="*/ 89 h 214"/>
                <a:gd name="T12" fmla="*/ 2 w 10"/>
                <a:gd name="T13" fmla="*/ 0 h 214"/>
              </a:gdLst>
              <a:ahLst/>
              <a:cxnLst>
                <a:cxn ang="0">
                  <a:pos x="T0" y="T1"/>
                </a:cxn>
                <a:cxn ang="0">
                  <a:pos x="T2" y="T3"/>
                </a:cxn>
                <a:cxn ang="0">
                  <a:pos x="T4" y="T5"/>
                </a:cxn>
                <a:cxn ang="0">
                  <a:pos x="T6" y="T7"/>
                </a:cxn>
                <a:cxn ang="0">
                  <a:pos x="T8" y="T9"/>
                </a:cxn>
                <a:cxn ang="0">
                  <a:pos x="T10" y="T11"/>
                </a:cxn>
                <a:cxn ang="0">
                  <a:pos x="T12" y="T13"/>
                </a:cxn>
              </a:cxnLst>
              <a:rect l="0" t="0" r="r" b="b"/>
              <a:pathLst>
                <a:path w="10" h="214">
                  <a:moveTo>
                    <a:pt x="2" y="0"/>
                  </a:moveTo>
                  <a:cubicBezTo>
                    <a:pt x="2" y="0"/>
                    <a:pt x="5" y="62"/>
                    <a:pt x="5" y="80"/>
                  </a:cubicBezTo>
                  <a:cubicBezTo>
                    <a:pt x="5" y="98"/>
                    <a:pt x="3" y="135"/>
                    <a:pt x="3" y="161"/>
                  </a:cubicBezTo>
                  <a:cubicBezTo>
                    <a:pt x="4" y="187"/>
                    <a:pt x="0" y="214"/>
                    <a:pt x="0" y="214"/>
                  </a:cubicBezTo>
                  <a:cubicBezTo>
                    <a:pt x="0" y="214"/>
                    <a:pt x="9" y="187"/>
                    <a:pt x="9" y="173"/>
                  </a:cubicBezTo>
                  <a:cubicBezTo>
                    <a:pt x="10" y="158"/>
                    <a:pt x="8" y="96"/>
                    <a:pt x="9" y="89"/>
                  </a:cubicBezTo>
                  <a:cubicBezTo>
                    <a:pt x="9" y="81"/>
                    <a:pt x="2" y="0"/>
                    <a:pt x="2"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E9359836-9C42-41D2-E3D1-F03A27032E3E}"/>
                </a:ext>
              </a:extLst>
            </p:cNvPr>
            <p:cNvSpPr>
              <a:spLocks/>
            </p:cNvSpPr>
            <p:nvPr/>
          </p:nvSpPr>
          <p:spPr bwMode="gray">
            <a:xfrm>
              <a:off x="7408522" y="5050868"/>
              <a:ext cx="44217" cy="491300"/>
            </a:xfrm>
            <a:custGeom>
              <a:avLst/>
              <a:gdLst>
                <a:gd name="T0" fmla="*/ 5 w 15"/>
                <a:gd name="T1" fmla="*/ 0 h 169"/>
                <a:gd name="T2" fmla="*/ 11 w 15"/>
                <a:gd name="T3" fmla="*/ 72 h 169"/>
                <a:gd name="T4" fmla="*/ 4 w 15"/>
                <a:gd name="T5" fmla="*/ 136 h 169"/>
                <a:gd name="T6" fmla="*/ 0 w 15"/>
                <a:gd name="T7" fmla="*/ 91 h 169"/>
                <a:gd name="T8" fmla="*/ 9 w 15"/>
                <a:gd name="T9" fmla="*/ 60 h 169"/>
                <a:gd name="T10" fmla="*/ 5 w 15"/>
                <a:gd name="T11" fmla="*/ 0 h 169"/>
              </a:gdLst>
              <a:ahLst/>
              <a:cxnLst>
                <a:cxn ang="0">
                  <a:pos x="T0" y="T1"/>
                </a:cxn>
                <a:cxn ang="0">
                  <a:pos x="T2" y="T3"/>
                </a:cxn>
                <a:cxn ang="0">
                  <a:pos x="T4" y="T5"/>
                </a:cxn>
                <a:cxn ang="0">
                  <a:pos x="T6" y="T7"/>
                </a:cxn>
                <a:cxn ang="0">
                  <a:pos x="T8" y="T9"/>
                </a:cxn>
                <a:cxn ang="0">
                  <a:pos x="T10" y="T11"/>
                </a:cxn>
              </a:cxnLst>
              <a:rect l="0" t="0" r="r" b="b"/>
              <a:pathLst>
                <a:path w="15" h="169">
                  <a:moveTo>
                    <a:pt x="5" y="0"/>
                  </a:moveTo>
                  <a:cubicBezTo>
                    <a:pt x="5" y="0"/>
                    <a:pt x="15" y="57"/>
                    <a:pt x="11" y="72"/>
                  </a:cubicBezTo>
                  <a:cubicBezTo>
                    <a:pt x="6" y="87"/>
                    <a:pt x="5" y="102"/>
                    <a:pt x="4" y="136"/>
                  </a:cubicBezTo>
                  <a:cubicBezTo>
                    <a:pt x="3" y="169"/>
                    <a:pt x="0" y="91"/>
                    <a:pt x="0" y="91"/>
                  </a:cubicBezTo>
                  <a:cubicBezTo>
                    <a:pt x="0" y="91"/>
                    <a:pt x="9" y="68"/>
                    <a:pt x="9" y="60"/>
                  </a:cubicBezTo>
                  <a:cubicBezTo>
                    <a:pt x="9" y="53"/>
                    <a:pt x="5" y="0"/>
                    <a:pt x="5"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A46289EB-8517-1A34-BC6E-EBE22DDC54FB}"/>
                </a:ext>
              </a:extLst>
            </p:cNvPr>
            <p:cNvSpPr>
              <a:spLocks/>
            </p:cNvSpPr>
            <p:nvPr/>
          </p:nvSpPr>
          <p:spPr bwMode="gray">
            <a:xfrm>
              <a:off x="7266045" y="1870928"/>
              <a:ext cx="708701" cy="1013307"/>
            </a:xfrm>
            <a:custGeom>
              <a:avLst/>
              <a:gdLst>
                <a:gd name="T0" fmla="*/ 224 w 244"/>
                <a:gd name="T1" fmla="*/ 53 h 349"/>
                <a:gd name="T2" fmla="*/ 186 w 244"/>
                <a:gd name="T3" fmla="*/ 13 h 349"/>
                <a:gd name="T4" fmla="*/ 151 w 244"/>
                <a:gd name="T5" fmla="*/ 2 h 349"/>
                <a:gd name="T6" fmla="*/ 139 w 244"/>
                <a:gd name="T7" fmla="*/ 1 h 349"/>
                <a:gd name="T8" fmla="*/ 118 w 244"/>
                <a:gd name="T9" fmla="*/ 15 h 349"/>
                <a:gd name="T10" fmla="*/ 88 w 244"/>
                <a:gd name="T11" fmla="*/ 42 h 349"/>
                <a:gd name="T12" fmla="*/ 58 w 244"/>
                <a:gd name="T13" fmla="*/ 89 h 349"/>
                <a:gd name="T14" fmla="*/ 44 w 244"/>
                <a:gd name="T15" fmla="*/ 135 h 349"/>
                <a:gd name="T16" fmla="*/ 31 w 244"/>
                <a:gd name="T17" fmla="*/ 163 h 349"/>
                <a:gd name="T18" fmla="*/ 4 w 244"/>
                <a:gd name="T19" fmla="*/ 190 h 349"/>
                <a:gd name="T20" fmla="*/ 5 w 244"/>
                <a:gd name="T21" fmla="*/ 197 h 349"/>
                <a:gd name="T22" fmla="*/ 9 w 244"/>
                <a:gd name="T23" fmla="*/ 196 h 349"/>
                <a:gd name="T24" fmla="*/ 23 w 244"/>
                <a:gd name="T25" fmla="*/ 196 h 349"/>
                <a:gd name="T26" fmla="*/ 24 w 244"/>
                <a:gd name="T27" fmla="*/ 197 h 349"/>
                <a:gd name="T28" fmla="*/ 77 w 244"/>
                <a:gd name="T29" fmla="*/ 284 h 349"/>
                <a:gd name="T30" fmla="*/ 120 w 244"/>
                <a:gd name="T31" fmla="*/ 349 h 349"/>
                <a:gd name="T32" fmla="*/ 157 w 244"/>
                <a:gd name="T33" fmla="*/ 297 h 349"/>
                <a:gd name="T34" fmla="*/ 143 w 244"/>
                <a:gd name="T35" fmla="*/ 264 h 349"/>
                <a:gd name="T36" fmla="*/ 147 w 244"/>
                <a:gd name="T37" fmla="*/ 255 h 349"/>
                <a:gd name="T38" fmla="*/ 145 w 244"/>
                <a:gd name="T39" fmla="*/ 221 h 349"/>
                <a:gd name="T40" fmla="*/ 158 w 244"/>
                <a:gd name="T41" fmla="*/ 218 h 349"/>
                <a:gd name="T42" fmla="*/ 175 w 244"/>
                <a:gd name="T43" fmla="*/ 263 h 349"/>
                <a:gd name="T44" fmla="*/ 183 w 244"/>
                <a:gd name="T45" fmla="*/ 252 h 349"/>
                <a:gd name="T46" fmla="*/ 197 w 244"/>
                <a:gd name="T47" fmla="*/ 263 h 349"/>
                <a:gd name="T48" fmla="*/ 197 w 244"/>
                <a:gd name="T49" fmla="*/ 249 h 349"/>
                <a:gd name="T50" fmla="*/ 203 w 244"/>
                <a:gd name="T51" fmla="*/ 247 h 349"/>
                <a:gd name="T52" fmla="*/ 210 w 244"/>
                <a:gd name="T53" fmla="*/ 254 h 349"/>
                <a:gd name="T54" fmla="*/ 199 w 244"/>
                <a:gd name="T55" fmla="*/ 235 h 349"/>
                <a:gd name="T56" fmla="*/ 195 w 244"/>
                <a:gd name="T57" fmla="*/ 199 h 349"/>
                <a:gd name="T58" fmla="*/ 223 w 244"/>
                <a:gd name="T59" fmla="*/ 183 h 349"/>
                <a:gd name="T60" fmla="*/ 243 w 244"/>
                <a:gd name="T61" fmla="*/ 115 h 349"/>
                <a:gd name="T62" fmla="*/ 224 w 244"/>
                <a:gd name="T63" fmla="*/ 5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349">
                  <a:moveTo>
                    <a:pt x="224" y="53"/>
                  </a:moveTo>
                  <a:cubicBezTo>
                    <a:pt x="220" y="46"/>
                    <a:pt x="191" y="17"/>
                    <a:pt x="186" y="13"/>
                  </a:cubicBezTo>
                  <a:cubicBezTo>
                    <a:pt x="182" y="10"/>
                    <a:pt x="151" y="2"/>
                    <a:pt x="151" y="2"/>
                  </a:cubicBezTo>
                  <a:cubicBezTo>
                    <a:pt x="151" y="2"/>
                    <a:pt x="144" y="1"/>
                    <a:pt x="139" y="1"/>
                  </a:cubicBezTo>
                  <a:cubicBezTo>
                    <a:pt x="134" y="0"/>
                    <a:pt x="122" y="11"/>
                    <a:pt x="118" y="15"/>
                  </a:cubicBezTo>
                  <a:cubicBezTo>
                    <a:pt x="114" y="19"/>
                    <a:pt x="101" y="33"/>
                    <a:pt x="88" y="42"/>
                  </a:cubicBezTo>
                  <a:cubicBezTo>
                    <a:pt x="75" y="52"/>
                    <a:pt x="61" y="85"/>
                    <a:pt x="58" y="89"/>
                  </a:cubicBezTo>
                  <a:cubicBezTo>
                    <a:pt x="54" y="93"/>
                    <a:pt x="46" y="122"/>
                    <a:pt x="44" y="135"/>
                  </a:cubicBezTo>
                  <a:cubicBezTo>
                    <a:pt x="42" y="147"/>
                    <a:pt x="37" y="159"/>
                    <a:pt x="31" y="163"/>
                  </a:cubicBezTo>
                  <a:cubicBezTo>
                    <a:pt x="26" y="168"/>
                    <a:pt x="9" y="186"/>
                    <a:pt x="4" y="190"/>
                  </a:cubicBezTo>
                  <a:cubicBezTo>
                    <a:pt x="0" y="194"/>
                    <a:pt x="0" y="198"/>
                    <a:pt x="5" y="197"/>
                  </a:cubicBezTo>
                  <a:cubicBezTo>
                    <a:pt x="6" y="196"/>
                    <a:pt x="8" y="196"/>
                    <a:pt x="9" y="196"/>
                  </a:cubicBezTo>
                  <a:cubicBezTo>
                    <a:pt x="14" y="195"/>
                    <a:pt x="20" y="195"/>
                    <a:pt x="23" y="196"/>
                  </a:cubicBezTo>
                  <a:cubicBezTo>
                    <a:pt x="23" y="196"/>
                    <a:pt x="23" y="196"/>
                    <a:pt x="24" y="197"/>
                  </a:cubicBezTo>
                  <a:cubicBezTo>
                    <a:pt x="31" y="204"/>
                    <a:pt x="68" y="271"/>
                    <a:pt x="77" y="284"/>
                  </a:cubicBezTo>
                  <a:cubicBezTo>
                    <a:pt x="87" y="297"/>
                    <a:pt x="120" y="349"/>
                    <a:pt x="120" y="349"/>
                  </a:cubicBezTo>
                  <a:cubicBezTo>
                    <a:pt x="125" y="341"/>
                    <a:pt x="157" y="297"/>
                    <a:pt x="157" y="297"/>
                  </a:cubicBezTo>
                  <a:cubicBezTo>
                    <a:pt x="157" y="297"/>
                    <a:pt x="137" y="274"/>
                    <a:pt x="143" y="264"/>
                  </a:cubicBezTo>
                  <a:cubicBezTo>
                    <a:pt x="145" y="261"/>
                    <a:pt x="146" y="258"/>
                    <a:pt x="147" y="255"/>
                  </a:cubicBezTo>
                  <a:cubicBezTo>
                    <a:pt x="149" y="242"/>
                    <a:pt x="145" y="227"/>
                    <a:pt x="145" y="221"/>
                  </a:cubicBezTo>
                  <a:cubicBezTo>
                    <a:pt x="145" y="215"/>
                    <a:pt x="151" y="215"/>
                    <a:pt x="158" y="218"/>
                  </a:cubicBezTo>
                  <a:cubicBezTo>
                    <a:pt x="164" y="221"/>
                    <a:pt x="167" y="241"/>
                    <a:pt x="175" y="263"/>
                  </a:cubicBezTo>
                  <a:cubicBezTo>
                    <a:pt x="184" y="284"/>
                    <a:pt x="181" y="257"/>
                    <a:pt x="183" y="252"/>
                  </a:cubicBezTo>
                  <a:cubicBezTo>
                    <a:pt x="185" y="247"/>
                    <a:pt x="193" y="256"/>
                    <a:pt x="197" y="263"/>
                  </a:cubicBezTo>
                  <a:cubicBezTo>
                    <a:pt x="201" y="270"/>
                    <a:pt x="198" y="258"/>
                    <a:pt x="197" y="249"/>
                  </a:cubicBezTo>
                  <a:cubicBezTo>
                    <a:pt x="196" y="241"/>
                    <a:pt x="197" y="241"/>
                    <a:pt x="203" y="247"/>
                  </a:cubicBezTo>
                  <a:cubicBezTo>
                    <a:pt x="209" y="253"/>
                    <a:pt x="211" y="258"/>
                    <a:pt x="210" y="254"/>
                  </a:cubicBezTo>
                  <a:cubicBezTo>
                    <a:pt x="209" y="250"/>
                    <a:pt x="205" y="239"/>
                    <a:pt x="199" y="235"/>
                  </a:cubicBezTo>
                  <a:cubicBezTo>
                    <a:pt x="194" y="231"/>
                    <a:pt x="194" y="208"/>
                    <a:pt x="195" y="199"/>
                  </a:cubicBezTo>
                  <a:cubicBezTo>
                    <a:pt x="197" y="191"/>
                    <a:pt x="207" y="188"/>
                    <a:pt x="223" y="183"/>
                  </a:cubicBezTo>
                  <a:cubicBezTo>
                    <a:pt x="239" y="179"/>
                    <a:pt x="243" y="128"/>
                    <a:pt x="243" y="115"/>
                  </a:cubicBezTo>
                  <a:cubicBezTo>
                    <a:pt x="244" y="101"/>
                    <a:pt x="229" y="61"/>
                    <a:pt x="224" y="53"/>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05B4320C-5C85-356C-1425-25B2CDF5526A}"/>
                </a:ext>
              </a:extLst>
            </p:cNvPr>
            <p:cNvSpPr>
              <a:spLocks/>
            </p:cNvSpPr>
            <p:nvPr/>
          </p:nvSpPr>
          <p:spPr bwMode="gray">
            <a:xfrm>
              <a:off x="7542401" y="2294675"/>
              <a:ext cx="109315" cy="157216"/>
            </a:xfrm>
            <a:custGeom>
              <a:avLst/>
              <a:gdLst>
                <a:gd name="T0" fmla="*/ 0 w 38"/>
                <a:gd name="T1" fmla="*/ 0 h 54"/>
                <a:gd name="T2" fmla="*/ 17 w 38"/>
                <a:gd name="T3" fmla="*/ 38 h 54"/>
                <a:gd name="T4" fmla="*/ 37 w 38"/>
                <a:gd name="T5" fmla="*/ 53 h 54"/>
                <a:gd name="T6" fmla="*/ 18 w 38"/>
                <a:gd name="T7" fmla="*/ 47 h 54"/>
                <a:gd name="T8" fmla="*/ 4 w 38"/>
                <a:gd name="T9" fmla="*/ 19 h 54"/>
                <a:gd name="T10" fmla="*/ 0 w 38"/>
                <a:gd name="T11" fmla="*/ 0 h 54"/>
              </a:gdLst>
              <a:ahLst/>
              <a:cxnLst>
                <a:cxn ang="0">
                  <a:pos x="T0" y="T1"/>
                </a:cxn>
                <a:cxn ang="0">
                  <a:pos x="T2" y="T3"/>
                </a:cxn>
                <a:cxn ang="0">
                  <a:pos x="T4" y="T5"/>
                </a:cxn>
                <a:cxn ang="0">
                  <a:pos x="T6" y="T7"/>
                </a:cxn>
                <a:cxn ang="0">
                  <a:pos x="T8" y="T9"/>
                </a:cxn>
                <a:cxn ang="0">
                  <a:pos x="T10" y="T11"/>
                </a:cxn>
              </a:cxnLst>
              <a:rect l="0" t="0" r="r" b="b"/>
              <a:pathLst>
                <a:path w="38" h="54">
                  <a:moveTo>
                    <a:pt x="0" y="0"/>
                  </a:moveTo>
                  <a:cubicBezTo>
                    <a:pt x="0" y="0"/>
                    <a:pt x="10" y="28"/>
                    <a:pt x="17" y="38"/>
                  </a:cubicBezTo>
                  <a:cubicBezTo>
                    <a:pt x="22" y="45"/>
                    <a:pt x="34" y="50"/>
                    <a:pt x="37" y="53"/>
                  </a:cubicBezTo>
                  <a:cubicBezTo>
                    <a:pt x="38" y="54"/>
                    <a:pt x="20" y="48"/>
                    <a:pt x="18" y="47"/>
                  </a:cubicBezTo>
                  <a:cubicBezTo>
                    <a:pt x="12" y="42"/>
                    <a:pt x="5" y="23"/>
                    <a:pt x="4" y="19"/>
                  </a:cubicBezTo>
                  <a:cubicBezTo>
                    <a:pt x="4" y="15"/>
                    <a:pt x="0" y="0"/>
                    <a:pt x="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2C14A37A-3229-3F65-2459-1E96AA119C8F}"/>
                </a:ext>
              </a:extLst>
            </p:cNvPr>
            <p:cNvSpPr>
              <a:spLocks/>
            </p:cNvSpPr>
            <p:nvPr/>
          </p:nvSpPr>
          <p:spPr bwMode="gray">
            <a:xfrm>
              <a:off x="7310262" y="2431010"/>
              <a:ext cx="423747" cy="470420"/>
            </a:xfrm>
            <a:custGeom>
              <a:avLst/>
              <a:gdLst>
                <a:gd name="T0" fmla="*/ 8 w 146"/>
                <a:gd name="T1" fmla="*/ 4 h 162"/>
                <a:gd name="T2" fmla="*/ 15 w 146"/>
                <a:gd name="T3" fmla="*/ 21 h 162"/>
                <a:gd name="T4" fmla="*/ 32 w 146"/>
                <a:gd name="T5" fmla="*/ 54 h 162"/>
                <a:gd name="T6" fmla="*/ 56 w 146"/>
                <a:gd name="T7" fmla="*/ 95 h 162"/>
                <a:gd name="T8" fmla="*/ 84 w 146"/>
                <a:gd name="T9" fmla="*/ 137 h 162"/>
                <a:gd name="T10" fmla="*/ 108 w 146"/>
                <a:gd name="T11" fmla="*/ 160 h 162"/>
                <a:gd name="T12" fmla="*/ 127 w 146"/>
                <a:gd name="T13" fmla="*/ 135 h 162"/>
                <a:gd name="T14" fmla="*/ 145 w 146"/>
                <a:gd name="T15" fmla="*/ 104 h 162"/>
                <a:gd name="T16" fmla="*/ 131 w 146"/>
                <a:gd name="T17" fmla="*/ 77 h 162"/>
                <a:gd name="T18" fmla="*/ 125 w 146"/>
                <a:gd name="T19" fmla="*/ 79 h 162"/>
                <a:gd name="T20" fmla="*/ 103 w 146"/>
                <a:gd name="T21" fmla="*/ 102 h 162"/>
                <a:gd name="T22" fmla="*/ 68 w 146"/>
                <a:gd name="T23" fmla="*/ 93 h 162"/>
                <a:gd name="T24" fmla="*/ 33 w 146"/>
                <a:gd name="T25" fmla="*/ 36 h 162"/>
                <a:gd name="T26" fmla="*/ 15 w 146"/>
                <a:gd name="T27" fmla="*/ 4 h 162"/>
                <a:gd name="T28" fmla="*/ 0 w 146"/>
                <a:gd name="T29" fmla="*/ 0 h 162"/>
                <a:gd name="T30" fmla="*/ 8 w 146"/>
                <a:gd name="T31" fmla="*/ 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62">
                  <a:moveTo>
                    <a:pt x="8" y="4"/>
                  </a:moveTo>
                  <a:cubicBezTo>
                    <a:pt x="8" y="4"/>
                    <a:pt x="12" y="15"/>
                    <a:pt x="15" y="21"/>
                  </a:cubicBezTo>
                  <a:cubicBezTo>
                    <a:pt x="19" y="27"/>
                    <a:pt x="30" y="51"/>
                    <a:pt x="32" y="54"/>
                  </a:cubicBezTo>
                  <a:cubicBezTo>
                    <a:pt x="34" y="56"/>
                    <a:pt x="53" y="92"/>
                    <a:pt x="56" y="95"/>
                  </a:cubicBezTo>
                  <a:cubicBezTo>
                    <a:pt x="59" y="98"/>
                    <a:pt x="79" y="133"/>
                    <a:pt x="84" y="137"/>
                  </a:cubicBezTo>
                  <a:cubicBezTo>
                    <a:pt x="88" y="142"/>
                    <a:pt x="104" y="162"/>
                    <a:pt x="108" y="160"/>
                  </a:cubicBezTo>
                  <a:cubicBezTo>
                    <a:pt x="111" y="157"/>
                    <a:pt x="121" y="144"/>
                    <a:pt x="127" y="135"/>
                  </a:cubicBezTo>
                  <a:cubicBezTo>
                    <a:pt x="132" y="127"/>
                    <a:pt x="144" y="104"/>
                    <a:pt x="145" y="104"/>
                  </a:cubicBezTo>
                  <a:cubicBezTo>
                    <a:pt x="146" y="104"/>
                    <a:pt x="131" y="80"/>
                    <a:pt x="131" y="77"/>
                  </a:cubicBezTo>
                  <a:cubicBezTo>
                    <a:pt x="130" y="74"/>
                    <a:pt x="129" y="70"/>
                    <a:pt x="125" y="79"/>
                  </a:cubicBezTo>
                  <a:cubicBezTo>
                    <a:pt x="122" y="89"/>
                    <a:pt x="114" y="101"/>
                    <a:pt x="103" y="102"/>
                  </a:cubicBezTo>
                  <a:cubicBezTo>
                    <a:pt x="92" y="103"/>
                    <a:pt x="79" y="108"/>
                    <a:pt x="68" y="93"/>
                  </a:cubicBezTo>
                  <a:cubicBezTo>
                    <a:pt x="56" y="79"/>
                    <a:pt x="34" y="40"/>
                    <a:pt x="33" y="36"/>
                  </a:cubicBezTo>
                  <a:cubicBezTo>
                    <a:pt x="32" y="32"/>
                    <a:pt x="18" y="7"/>
                    <a:pt x="15" y="4"/>
                  </a:cubicBezTo>
                  <a:cubicBezTo>
                    <a:pt x="12" y="1"/>
                    <a:pt x="0" y="0"/>
                    <a:pt x="0" y="0"/>
                  </a:cubicBezTo>
                  <a:lnTo>
                    <a:pt x="8" y="4"/>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24C7B54A-096C-E77A-8C23-E6711D8C1206}"/>
                </a:ext>
              </a:extLst>
            </p:cNvPr>
            <p:cNvSpPr>
              <a:spLocks/>
            </p:cNvSpPr>
            <p:nvPr/>
          </p:nvSpPr>
          <p:spPr bwMode="gray">
            <a:xfrm>
              <a:off x="7521521" y="2767551"/>
              <a:ext cx="157216" cy="142477"/>
            </a:xfrm>
            <a:custGeom>
              <a:avLst/>
              <a:gdLst>
                <a:gd name="T0" fmla="*/ 12 w 54"/>
                <a:gd name="T1" fmla="*/ 31 h 49"/>
                <a:gd name="T2" fmla="*/ 0 w 54"/>
                <a:gd name="T3" fmla="*/ 0 h 49"/>
                <a:gd name="T4" fmla="*/ 54 w 54"/>
                <a:gd name="T5" fmla="*/ 0 h 49"/>
                <a:gd name="T6" fmla="*/ 37 w 54"/>
                <a:gd name="T7" fmla="*/ 42 h 49"/>
                <a:gd name="T8" fmla="*/ 23 w 54"/>
                <a:gd name="T9" fmla="*/ 49 h 49"/>
                <a:gd name="T10" fmla="*/ 12 w 54"/>
                <a:gd name="T11" fmla="*/ 31 h 49"/>
              </a:gdLst>
              <a:ahLst/>
              <a:cxnLst>
                <a:cxn ang="0">
                  <a:pos x="T0" y="T1"/>
                </a:cxn>
                <a:cxn ang="0">
                  <a:pos x="T2" y="T3"/>
                </a:cxn>
                <a:cxn ang="0">
                  <a:pos x="T4" y="T5"/>
                </a:cxn>
                <a:cxn ang="0">
                  <a:pos x="T6" y="T7"/>
                </a:cxn>
                <a:cxn ang="0">
                  <a:pos x="T8" y="T9"/>
                </a:cxn>
                <a:cxn ang="0">
                  <a:pos x="T10" y="T11"/>
                </a:cxn>
              </a:cxnLst>
              <a:rect l="0" t="0" r="r" b="b"/>
              <a:pathLst>
                <a:path w="54" h="49">
                  <a:moveTo>
                    <a:pt x="12" y="31"/>
                  </a:moveTo>
                  <a:cubicBezTo>
                    <a:pt x="12" y="29"/>
                    <a:pt x="0" y="0"/>
                    <a:pt x="0" y="0"/>
                  </a:cubicBezTo>
                  <a:cubicBezTo>
                    <a:pt x="54" y="0"/>
                    <a:pt x="54" y="0"/>
                    <a:pt x="54" y="0"/>
                  </a:cubicBezTo>
                  <a:cubicBezTo>
                    <a:pt x="37" y="42"/>
                    <a:pt x="37" y="42"/>
                    <a:pt x="37" y="42"/>
                  </a:cubicBezTo>
                  <a:cubicBezTo>
                    <a:pt x="23" y="49"/>
                    <a:pt x="23" y="49"/>
                    <a:pt x="23" y="49"/>
                  </a:cubicBezTo>
                  <a:lnTo>
                    <a:pt x="12" y="31"/>
                  </a:lnTo>
                  <a:close/>
                </a:path>
              </a:pathLst>
            </a:custGeom>
            <a:solidFill>
              <a:schemeClr val="bg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918568B1-06B4-3A98-DDA5-48B3FF0835E4}"/>
                </a:ext>
              </a:extLst>
            </p:cNvPr>
            <p:cNvSpPr>
              <a:spLocks/>
            </p:cNvSpPr>
            <p:nvPr/>
          </p:nvSpPr>
          <p:spPr bwMode="gray">
            <a:xfrm>
              <a:off x="7414663" y="3391502"/>
              <a:ext cx="409008" cy="370932"/>
            </a:xfrm>
            <a:custGeom>
              <a:avLst/>
              <a:gdLst>
                <a:gd name="T0" fmla="*/ 74 w 141"/>
                <a:gd name="T1" fmla="*/ 16 h 128"/>
                <a:gd name="T2" fmla="*/ 28 w 141"/>
                <a:gd name="T3" fmla="*/ 91 h 128"/>
                <a:gd name="T4" fmla="*/ 5 w 141"/>
                <a:gd name="T5" fmla="*/ 118 h 128"/>
                <a:gd name="T6" fmla="*/ 66 w 141"/>
                <a:gd name="T7" fmla="*/ 127 h 128"/>
                <a:gd name="T8" fmla="*/ 141 w 141"/>
                <a:gd name="T9" fmla="*/ 118 h 128"/>
                <a:gd name="T10" fmla="*/ 99 w 141"/>
                <a:gd name="T11" fmla="*/ 36 h 128"/>
                <a:gd name="T12" fmla="*/ 72 w 141"/>
                <a:gd name="T13" fmla="*/ 0 h 128"/>
                <a:gd name="T14" fmla="*/ 74 w 141"/>
                <a:gd name="T15" fmla="*/ 1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28">
                  <a:moveTo>
                    <a:pt x="74" y="16"/>
                  </a:moveTo>
                  <a:cubicBezTo>
                    <a:pt x="74" y="16"/>
                    <a:pt x="33" y="86"/>
                    <a:pt x="28" y="91"/>
                  </a:cubicBezTo>
                  <a:cubicBezTo>
                    <a:pt x="22" y="96"/>
                    <a:pt x="0" y="115"/>
                    <a:pt x="5" y="118"/>
                  </a:cubicBezTo>
                  <a:cubicBezTo>
                    <a:pt x="10" y="122"/>
                    <a:pt x="43" y="128"/>
                    <a:pt x="66" y="127"/>
                  </a:cubicBezTo>
                  <a:cubicBezTo>
                    <a:pt x="88" y="126"/>
                    <a:pt x="141" y="118"/>
                    <a:pt x="141" y="118"/>
                  </a:cubicBezTo>
                  <a:cubicBezTo>
                    <a:pt x="141" y="118"/>
                    <a:pt x="102" y="40"/>
                    <a:pt x="99" y="36"/>
                  </a:cubicBezTo>
                  <a:cubicBezTo>
                    <a:pt x="96" y="31"/>
                    <a:pt x="72" y="0"/>
                    <a:pt x="72" y="0"/>
                  </a:cubicBezTo>
                  <a:lnTo>
                    <a:pt x="74" y="16"/>
                  </a:lnTo>
                  <a:close/>
                </a:path>
              </a:pathLst>
            </a:custGeom>
            <a:solidFill>
              <a:schemeClr val="bg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75EBA8AC-784A-49D9-7723-5978F3B3BF93}"/>
                </a:ext>
              </a:extLst>
            </p:cNvPr>
            <p:cNvSpPr>
              <a:spLocks/>
            </p:cNvSpPr>
            <p:nvPr/>
          </p:nvSpPr>
          <p:spPr bwMode="gray">
            <a:xfrm>
              <a:off x="7512923" y="2648411"/>
              <a:ext cx="6142" cy="8598"/>
            </a:xfrm>
            <a:custGeom>
              <a:avLst/>
              <a:gdLst>
                <a:gd name="T0" fmla="*/ 0 w 2"/>
                <a:gd name="T1" fmla="*/ 0 h 3"/>
                <a:gd name="T2" fmla="*/ 0 w 2"/>
                <a:gd name="T3" fmla="*/ 0 h 3"/>
                <a:gd name="T4" fmla="*/ 0 w 2"/>
                <a:gd name="T5" fmla="*/ 0 h 3"/>
              </a:gdLst>
              <a:ahLst/>
              <a:cxnLst>
                <a:cxn ang="0">
                  <a:pos x="T0" y="T1"/>
                </a:cxn>
                <a:cxn ang="0">
                  <a:pos x="T2" y="T3"/>
                </a:cxn>
                <a:cxn ang="0">
                  <a:pos x="T4" y="T5"/>
                </a:cxn>
              </a:cxnLst>
              <a:rect l="0" t="0" r="r" b="b"/>
              <a:pathLst>
                <a:path w="2" h="3">
                  <a:moveTo>
                    <a:pt x="0" y="0"/>
                  </a:moveTo>
                  <a:cubicBezTo>
                    <a:pt x="0" y="0"/>
                    <a:pt x="0" y="0"/>
                    <a:pt x="0" y="0"/>
                  </a:cubicBezTo>
                  <a:cubicBezTo>
                    <a:pt x="2" y="3"/>
                    <a:pt x="1" y="1"/>
                    <a:pt x="0" y="0"/>
                  </a:cubicBezTo>
                  <a:close/>
                </a:path>
              </a:pathLst>
            </a:custGeom>
            <a:solidFill>
              <a:srgbClr val="172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BC9760AA-A37D-4347-7975-203A43E002E6}"/>
                </a:ext>
              </a:extLst>
            </p:cNvPr>
            <p:cNvSpPr>
              <a:spLocks noEditPoints="1"/>
            </p:cNvSpPr>
            <p:nvPr/>
          </p:nvSpPr>
          <p:spPr bwMode="gray">
            <a:xfrm>
              <a:off x="6886515" y="2381880"/>
              <a:ext cx="1169294" cy="1435825"/>
            </a:xfrm>
            <a:custGeom>
              <a:avLst/>
              <a:gdLst>
                <a:gd name="T0" fmla="*/ 401 w 403"/>
                <a:gd name="T1" fmla="*/ 303 h 495"/>
                <a:gd name="T2" fmla="*/ 392 w 403"/>
                <a:gd name="T3" fmla="*/ 305 h 495"/>
                <a:gd name="T4" fmla="*/ 368 w 403"/>
                <a:gd name="T5" fmla="*/ 296 h 495"/>
                <a:gd name="T6" fmla="*/ 364 w 403"/>
                <a:gd name="T7" fmla="*/ 283 h 495"/>
                <a:gd name="T8" fmla="*/ 337 w 403"/>
                <a:gd name="T9" fmla="*/ 260 h 495"/>
                <a:gd name="T10" fmla="*/ 338 w 403"/>
                <a:gd name="T11" fmla="*/ 191 h 495"/>
                <a:gd name="T12" fmla="*/ 349 w 403"/>
                <a:gd name="T13" fmla="*/ 146 h 495"/>
                <a:gd name="T14" fmla="*/ 354 w 403"/>
                <a:gd name="T15" fmla="*/ 94 h 495"/>
                <a:gd name="T16" fmla="*/ 332 w 403"/>
                <a:gd name="T17" fmla="*/ 51 h 495"/>
                <a:gd name="T18" fmla="*/ 283 w 403"/>
                <a:gd name="T19" fmla="*/ 35 h 495"/>
                <a:gd name="T20" fmla="*/ 276 w 403"/>
                <a:gd name="T21" fmla="*/ 52 h 495"/>
                <a:gd name="T22" fmla="*/ 272 w 403"/>
                <a:gd name="T23" fmla="*/ 112 h 495"/>
                <a:gd name="T24" fmla="*/ 248 w 403"/>
                <a:gd name="T25" fmla="*/ 174 h 495"/>
                <a:gd name="T26" fmla="*/ 239 w 403"/>
                <a:gd name="T27" fmla="*/ 156 h 495"/>
                <a:gd name="T28" fmla="*/ 221 w 403"/>
                <a:gd name="T29" fmla="*/ 116 h 495"/>
                <a:gd name="T30" fmla="*/ 173 w 403"/>
                <a:gd name="T31" fmla="*/ 24 h 495"/>
                <a:gd name="T32" fmla="*/ 151 w 403"/>
                <a:gd name="T33" fmla="*/ 4 h 495"/>
                <a:gd name="T34" fmla="*/ 123 w 403"/>
                <a:gd name="T35" fmla="*/ 23 h 495"/>
                <a:gd name="T36" fmla="*/ 91 w 403"/>
                <a:gd name="T37" fmla="*/ 27 h 495"/>
                <a:gd name="T38" fmla="*/ 59 w 403"/>
                <a:gd name="T39" fmla="*/ 39 h 495"/>
                <a:gd name="T40" fmla="*/ 49 w 403"/>
                <a:gd name="T41" fmla="*/ 61 h 495"/>
                <a:gd name="T42" fmla="*/ 35 w 403"/>
                <a:gd name="T43" fmla="*/ 98 h 495"/>
                <a:gd name="T44" fmla="*/ 31 w 403"/>
                <a:gd name="T45" fmla="*/ 119 h 495"/>
                <a:gd name="T46" fmla="*/ 18 w 403"/>
                <a:gd name="T47" fmla="*/ 183 h 495"/>
                <a:gd name="T48" fmla="*/ 4 w 403"/>
                <a:gd name="T49" fmla="*/ 273 h 495"/>
                <a:gd name="T50" fmla="*/ 19 w 403"/>
                <a:gd name="T51" fmla="*/ 324 h 495"/>
                <a:gd name="T52" fmla="*/ 91 w 403"/>
                <a:gd name="T53" fmla="*/ 337 h 495"/>
                <a:gd name="T54" fmla="*/ 69 w 403"/>
                <a:gd name="T55" fmla="*/ 420 h 495"/>
                <a:gd name="T56" fmla="*/ 58 w 403"/>
                <a:gd name="T57" fmla="*/ 481 h 495"/>
                <a:gd name="T58" fmla="*/ 160 w 403"/>
                <a:gd name="T59" fmla="*/ 490 h 495"/>
                <a:gd name="T60" fmla="*/ 224 w 403"/>
                <a:gd name="T61" fmla="*/ 471 h 495"/>
                <a:gd name="T62" fmla="*/ 255 w 403"/>
                <a:gd name="T63" fmla="*/ 375 h 495"/>
                <a:gd name="T64" fmla="*/ 268 w 403"/>
                <a:gd name="T65" fmla="*/ 392 h 495"/>
                <a:gd name="T66" fmla="*/ 322 w 403"/>
                <a:gd name="T67" fmla="*/ 477 h 495"/>
                <a:gd name="T68" fmla="*/ 359 w 403"/>
                <a:gd name="T69" fmla="*/ 473 h 495"/>
                <a:gd name="T70" fmla="*/ 354 w 403"/>
                <a:gd name="T71" fmla="*/ 423 h 495"/>
                <a:gd name="T72" fmla="*/ 343 w 403"/>
                <a:gd name="T73" fmla="*/ 376 h 495"/>
                <a:gd name="T74" fmla="*/ 337 w 403"/>
                <a:gd name="T75" fmla="*/ 346 h 495"/>
                <a:gd name="T76" fmla="*/ 383 w 403"/>
                <a:gd name="T77" fmla="*/ 350 h 495"/>
                <a:gd name="T78" fmla="*/ 401 w 403"/>
                <a:gd name="T79" fmla="*/ 303 h 495"/>
                <a:gd name="T80" fmla="*/ 99 w 403"/>
                <a:gd name="T81" fmla="*/ 260 h 495"/>
                <a:gd name="T82" fmla="*/ 78 w 403"/>
                <a:gd name="T83" fmla="*/ 259 h 495"/>
                <a:gd name="T84" fmla="*/ 84 w 403"/>
                <a:gd name="T85" fmla="*/ 237 h 495"/>
                <a:gd name="T86" fmla="*/ 91 w 403"/>
                <a:gd name="T87" fmla="*/ 206 h 495"/>
                <a:gd name="T88" fmla="*/ 94 w 403"/>
                <a:gd name="T89" fmla="*/ 220 h 495"/>
                <a:gd name="T90" fmla="*/ 99 w 403"/>
                <a:gd name="T91" fmla="*/ 26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3" h="495">
                  <a:moveTo>
                    <a:pt x="401" y="303"/>
                  </a:moveTo>
                  <a:cubicBezTo>
                    <a:pt x="401" y="300"/>
                    <a:pt x="395" y="305"/>
                    <a:pt x="392" y="305"/>
                  </a:cubicBezTo>
                  <a:cubicBezTo>
                    <a:pt x="385" y="304"/>
                    <a:pt x="376" y="298"/>
                    <a:pt x="368" y="296"/>
                  </a:cubicBezTo>
                  <a:cubicBezTo>
                    <a:pt x="356" y="293"/>
                    <a:pt x="364" y="284"/>
                    <a:pt x="364" y="283"/>
                  </a:cubicBezTo>
                  <a:cubicBezTo>
                    <a:pt x="364" y="282"/>
                    <a:pt x="341" y="269"/>
                    <a:pt x="337" y="260"/>
                  </a:cubicBezTo>
                  <a:cubicBezTo>
                    <a:pt x="333" y="250"/>
                    <a:pt x="339" y="198"/>
                    <a:pt x="338" y="191"/>
                  </a:cubicBezTo>
                  <a:cubicBezTo>
                    <a:pt x="338" y="183"/>
                    <a:pt x="347" y="155"/>
                    <a:pt x="349" y="146"/>
                  </a:cubicBezTo>
                  <a:cubicBezTo>
                    <a:pt x="352" y="137"/>
                    <a:pt x="354" y="94"/>
                    <a:pt x="354" y="94"/>
                  </a:cubicBezTo>
                  <a:cubicBezTo>
                    <a:pt x="355" y="83"/>
                    <a:pt x="338" y="53"/>
                    <a:pt x="332" y="51"/>
                  </a:cubicBezTo>
                  <a:cubicBezTo>
                    <a:pt x="327" y="50"/>
                    <a:pt x="301" y="42"/>
                    <a:pt x="283" y="35"/>
                  </a:cubicBezTo>
                  <a:cubicBezTo>
                    <a:pt x="266" y="27"/>
                    <a:pt x="275" y="37"/>
                    <a:pt x="276" y="52"/>
                  </a:cubicBezTo>
                  <a:cubicBezTo>
                    <a:pt x="277" y="66"/>
                    <a:pt x="276" y="104"/>
                    <a:pt x="272" y="112"/>
                  </a:cubicBezTo>
                  <a:cubicBezTo>
                    <a:pt x="269" y="121"/>
                    <a:pt x="248" y="174"/>
                    <a:pt x="248" y="174"/>
                  </a:cubicBezTo>
                  <a:cubicBezTo>
                    <a:pt x="248" y="174"/>
                    <a:pt x="244" y="165"/>
                    <a:pt x="239" y="156"/>
                  </a:cubicBezTo>
                  <a:cubicBezTo>
                    <a:pt x="235" y="148"/>
                    <a:pt x="227" y="125"/>
                    <a:pt x="221" y="116"/>
                  </a:cubicBezTo>
                  <a:cubicBezTo>
                    <a:pt x="216" y="107"/>
                    <a:pt x="179" y="35"/>
                    <a:pt x="173" y="24"/>
                  </a:cubicBezTo>
                  <a:cubicBezTo>
                    <a:pt x="167" y="13"/>
                    <a:pt x="158" y="0"/>
                    <a:pt x="151" y="4"/>
                  </a:cubicBezTo>
                  <a:cubicBezTo>
                    <a:pt x="145" y="8"/>
                    <a:pt x="127" y="21"/>
                    <a:pt x="123" y="23"/>
                  </a:cubicBezTo>
                  <a:cubicBezTo>
                    <a:pt x="118" y="25"/>
                    <a:pt x="101" y="27"/>
                    <a:pt x="91" y="27"/>
                  </a:cubicBezTo>
                  <a:cubicBezTo>
                    <a:pt x="82" y="27"/>
                    <a:pt x="65" y="35"/>
                    <a:pt x="59" y="39"/>
                  </a:cubicBezTo>
                  <a:cubicBezTo>
                    <a:pt x="54" y="43"/>
                    <a:pt x="51" y="50"/>
                    <a:pt x="49" y="61"/>
                  </a:cubicBezTo>
                  <a:cubicBezTo>
                    <a:pt x="47" y="72"/>
                    <a:pt x="40" y="94"/>
                    <a:pt x="35" y="98"/>
                  </a:cubicBezTo>
                  <a:cubicBezTo>
                    <a:pt x="31" y="102"/>
                    <a:pt x="31" y="107"/>
                    <a:pt x="31" y="119"/>
                  </a:cubicBezTo>
                  <a:cubicBezTo>
                    <a:pt x="30" y="131"/>
                    <a:pt x="23" y="172"/>
                    <a:pt x="18" y="183"/>
                  </a:cubicBezTo>
                  <a:cubicBezTo>
                    <a:pt x="12" y="193"/>
                    <a:pt x="8" y="260"/>
                    <a:pt x="4" y="273"/>
                  </a:cubicBezTo>
                  <a:cubicBezTo>
                    <a:pt x="0" y="287"/>
                    <a:pt x="13" y="320"/>
                    <a:pt x="19" y="324"/>
                  </a:cubicBezTo>
                  <a:cubicBezTo>
                    <a:pt x="25" y="328"/>
                    <a:pt x="87" y="335"/>
                    <a:pt x="91" y="337"/>
                  </a:cubicBezTo>
                  <a:cubicBezTo>
                    <a:pt x="95" y="339"/>
                    <a:pt x="71" y="417"/>
                    <a:pt x="69" y="420"/>
                  </a:cubicBezTo>
                  <a:cubicBezTo>
                    <a:pt x="68" y="423"/>
                    <a:pt x="58" y="467"/>
                    <a:pt x="58" y="481"/>
                  </a:cubicBezTo>
                  <a:cubicBezTo>
                    <a:pt x="57" y="495"/>
                    <a:pt x="145" y="488"/>
                    <a:pt x="160" y="490"/>
                  </a:cubicBezTo>
                  <a:cubicBezTo>
                    <a:pt x="176" y="492"/>
                    <a:pt x="216" y="478"/>
                    <a:pt x="224" y="471"/>
                  </a:cubicBezTo>
                  <a:cubicBezTo>
                    <a:pt x="232" y="464"/>
                    <a:pt x="252" y="386"/>
                    <a:pt x="255" y="375"/>
                  </a:cubicBezTo>
                  <a:cubicBezTo>
                    <a:pt x="258" y="364"/>
                    <a:pt x="262" y="381"/>
                    <a:pt x="268" y="392"/>
                  </a:cubicBezTo>
                  <a:cubicBezTo>
                    <a:pt x="273" y="402"/>
                    <a:pt x="306" y="469"/>
                    <a:pt x="322" y="477"/>
                  </a:cubicBezTo>
                  <a:cubicBezTo>
                    <a:pt x="338" y="486"/>
                    <a:pt x="351" y="476"/>
                    <a:pt x="359" y="473"/>
                  </a:cubicBezTo>
                  <a:cubicBezTo>
                    <a:pt x="368" y="470"/>
                    <a:pt x="355" y="429"/>
                    <a:pt x="354" y="423"/>
                  </a:cubicBezTo>
                  <a:cubicBezTo>
                    <a:pt x="354" y="417"/>
                    <a:pt x="345" y="384"/>
                    <a:pt x="343" y="376"/>
                  </a:cubicBezTo>
                  <a:cubicBezTo>
                    <a:pt x="340" y="369"/>
                    <a:pt x="335" y="347"/>
                    <a:pt x="337" y="346"/>
                  </a:cubicBezTo>
                  <a:cubicBezTo>
                    <a:pt x="339" y="344"/>
                    <a:pt x="375" y="349"/>
                    <a:pt x="383" y="350"/>
                  </a:cubicBezTo>
                  <a:cubicBezTo>
                    <a:pt x="392" y="351"/>
                    <a:pt x="403" y="312"/>
                    <a:pt x="401" y="303"/>
                  </a:cubicBezTo>
                  <a:close/>
                  <a:moveTo>
                    <a:pt x="99" y="260"/>
                  </a:moveTo>
                  <a:cubicBezTo>
                    <a:pt x="98" y="265"/>
                    <a:pt x="81" y="260"/>
                    <a:pt x="78" y="259"/>
                  </a:cubicBezTo>
                  <a:cubicBezTo>
                    <a:pt x="78" y="259"/>
                    <a:pt x="82" y="248"/>
                    <a:pt x="84" y="237"/>
                  </a:cubicBezTo>
                  <a:cubicBezTo>
                    <a:pt x="85" y="227"/>
                    <a:pt x="89" y="213"/>
                    <a:pt x="91" y="206"/>
                  </a:cubicBezTo>
                  <a:cubicBezTo>
                    <a:pt x="92" y="200"/>
                    <a:pt x="94" y="208"/>
                    <a:pt x="94" y="220"/>
                  </a:cubicBezTo>
                  <a:cubicBezTo>
                    <a:pt x="94" y="232"/>
                    <a:pt x="99" y="254"/>
                    <a:pt x="99" y="260"/>
                  </a:cubicBezTo>
                  <a:close/>
                </a:path>
              </a:pathLst>
            </a:custGeom>
            <a:solidFill>
              <a:schemeClr val="accent1">
                <a:lumMod val="50000"/>
              </a:schemeClr>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9A0FF59A-F450-D4FC-35B8-11CEF19EA5E1}"/>
                </a:ext>
              </a:extLst>
            </p:cNvPr>
            <p:cNvSpPr>
              <a:spLocks/>
            </p:cNvSpPr>
            <p:nvPr/>
          </p:nvSpPr>
          <p:spPr bwMode="gray">
            <a:xfrm>
              <a:off x="7124796" y="2645954"/>
              <a:ext cx="74924" cy="370932"/>
            </a:xfrm>
            <a:custGeom>
              <a:avLst/>
              <a:gdLst>
                <a:gd name="T0" fmla="*/ 9 w 26"/>
                <a:gd name="T1" fmla="*/ 101 h 128"/>
                <a:gd name="T2" fmla="*/ 12 w 26"/>
                <a:gd name="T3" fmla="*/ 69 h 128"/>
                <a:gd name="T4" fmla="*/ 19 w 26"/>
                <a:gd name="T5" fmla="*/ 18 h 128"/>
                <a:gd name="T6" fmla="*/ 22 w 26"/>
                <a:gd name="T7" fmla="*/ 15 h 128"/>
                <a:gd name="T8" fmla="*/ 22 w 26"/>
                <a:gd name="T9" fmla="*/ 73 h 128"/>
                <a:gd name="T10" fmla="*/ 26 w 26"/>
                <a:gd name="T11" fmla="*/ 109 h 128"/>
                <a:gd name="T12" fmla="*/ 20 w 26"/>
                <a:gd name="T13" fmla="*/ 127 h 128"/>
                <a:gd name="T14" fmla="*/ 9 w 26"/>
                <a:gd name="T15" fmla="*/ 113 h 128"/>
                <a:gd name="T16" fmla="*/ 5 w 26"/>
                <a:gd name="T17" fmla="*/ 120 h 128"/>
                <a:gd name="T18" fmla="*/ 1 w 26"/>
                <a:gd name="T19" fmla="*/ 119 h 128"/>
                <a:gd name="T20" fmla="*/ 9 w 26"/>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8">
                  <a:moveTo>
                    <a:pt x="9" y="101"/>
                  </a:moveTo>
                  <a:cubicBezTo>
                    <a:pt x="9" y="101"/>
                    <a:pt x="10" y="84"/>
                    <a:pt x="12" y="69"/>
                  </a:cubicBezTo>
                  <a:cubicBezTo>
                    <a:pt x="15" y="55"/>
                    <a:pt x="19" y="33"/>
                    <a:pt x="19" y="18"/>
                  </a:cubicBezTo>
                  <a:cubicBezTo>
                    <a:pt x="18" y="4"/>
                    <a:pt x="22" y="0"/>
                    <a:pt x="22" y="15"/>
                  </a:cubicBezTo>
                  <a:cubicBezTo>
                    <a:pt x="21" y="30"/>
                    <a:pt x="22" y="63"/>
                    <a:pt x="22" y="73"/>
                  </a:cubicBezTo>
                  <a:cubicBezTo>
                    <a:pt x="22" y="82"/>
                    <a:pt x="26" y="109"/>
                    <a:pt x="26" y="109"/>
                  </a:cubicBezTo>
                  <a:cubicBezTo>
                    <a:pt x="20" y="127"/>
                    <a:pt x="20" y="127"/>
                    <a:pt x="20" y="127"/>
                  </a:cubicBezTo>
                  <a:cubicBezTo>
                    <a:pt x="20" y="127"/>
                    <a:pt x="12" y="114"/>
                    <a:pt x="9" y="113"/>
                  </a:cubicBezTo>
                  <a:cubicBezTo>
                    <a:pt x="7" y="112"/>
                    <a:pt x="7" y="116"/>
                    <a:pt x="5" y="120"/>
                  </a:cubicBezTo>
                  <a:cubicBezTo>
                    <a:pt x="3" y="124"/>
                    <a:pt x="0" y="128"/>
                    <a:pt x="1" y="119"/>
                  </a:cubicBezTo>
                  <a:cubicBezTo>
                    <a:pt x="2" y="109"/>
                    <a:pt x="9" y="101"/>
                    <a:pt x="9" y="101"/>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AA8804B2-B6A0-E107-8FA5-5EC24ADC194E}"/>
                </a:ext>
              </a:extLst>
            </p:cNvPr>
            <p:cNvSpPr>
              <a:spLocks/>
            </p:cNvSpPr>
            <p:nvPr/>
          </p:nvSpPr>
          <p:spPr bwMode="gray">
            <a:xfrm>
              <a:off x="7240252" y="2448206"/>
              <a:ext cx="214944" cy="293552"/>
            </a:xfrm>
            <a:custGeom>
              <a:avLst/>
              <a:gdLst>
                <a:gd name="T0" fmla="*/ 15 w 74"/>
                <a:gd name="T1" fmla="*/ 0 h 101"/>
                <a:gd name="T2" fmla="*/ 5 w 74"/>
                <a:gd name="T3" fmla="*/ 23 h 101"/>
                <a:gd name="T4" fmla="*/ 52 w 74"/>
                <a:gd name="T5" fmla="*/ 70 h 101"/>
                <a:gd name="T6" fmla="*/ 73 w 74"/>
                <a:gd name="T7" fmla="*/ 98 h 101"/>
                <a:gd name="T8" fmla="*/ 50 w 74"/>
                <a:gd name="T9" fmla="*/ 72 h 101"/>
                <a:gd name="T10" fmla="*/ 2 w 74"/>
                <a:gd name="T11" fmla="*/ 27 h 101"/>
                <a:gd name="T12" fmla="*/ 3 w 74"/>
                <a:gd name="T13" fmla="*/ 16 h 101"/>
                <a:gd name="T14" fmla="*/ 15 w 7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01">
                  <a:moveTo>
                    <a:pt x="15" y="0"/>
                  </a:moveTo>
                  <a:cubicBezTo>
                    <a:pt x="5" y="23"/>
                    <a:pt x="5" y="23"/>
                    <a:pt x="5" y="23"/>
                  </a:cubicBezTo>
                  <a:cubicBezTo>
                    <a:pt x="5" y="23"/>
                    <a:pt x="43" y="62"/>
                    <a:pt x="52" y="70"/>
                  </a:cubicBezTo>
                  <a:cubicBezTo>
                    <a:pt x="61" y="79"/>
                    <a:pt x="73" y="96"/>
                    <a:pt x="73" y="98"/>
                  </a:cubicBezTo>
                  <a:cubicBezTo>
                    <a:pt x="74" y="101"/>
                    <a:pt x="58" y="79"/>
                    <a:pt x="50" y="72"/>
                  </a:cubicBezTo>
                  <a:cubicBezTo>
                    <a:pt x="42" y="65"/>
                    <a:pt x="3" y="28"/>
                    <a:pt x="2" y="27"/>
                  </a:cubicBezTo>
                  <a:cubicBezTo>
                    <a:pt x="1" y="27"/>
                    <a:pt x="0" y="20"/>
                    <a:pt x="3" y="16"/>
                  </a:cubicBezTo>
                  <a:cubicBezTo>
                    <a:pt x="6" y="13"/>
                    <a:pt x="15" y="0"/>
                    <a:pt x="15" y="0"/>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9D269D3F-A69F-C068-2E76-AD4C2F4DCA4A}"/>
                </a:ext>
              </a:extLst>
            </p:cNvPr>
            <p:cNvSpPr>
              <a:spLocks/>
            </p:cNvSpPr>
            <p:nvPr/>
          </p:nvSpPr>
          <p:spPr bwMode="gray">
            <a:xfrm>
              <a:off x="7742606" y="2518216"/>
              <a:ext cx="42989" cy="194064"/>
            </a:xfrm>
            <a:custGeom>
              <a:avLst/>
              <a:gdLst>
                <a:gd name="T0" fmla="*/ 0 w 15"/>
                <a:gd name="T1" fmla="*/ 67 h 67"/>
                <a:gd name="T2" fmla="*/ 7 w 15"/>
                <a:gd name="T3" fmla="*/ 42 h 67"/>
                <a:gd name="T4" fmla="*/ 12 w 15"/>
                <a:gd name="T5" fmla="*/ 13 h 67"/>
                <a:gd name="T6" fmla="*/ 12 w 15"/>
                <a:gd name="T7" fmla="*/ 3 h 67"/>
                <a:gd name="T8" fmla="*/ 15 w 15"/>
                <a:gd name="T9" fmla="*/ 16 h 67"/>
                <a:gd name="T10" fmla="*/ 8 w 15"/>
                <a:gd name="T11" fmla="*/ 52 h 67"/>
                <a:gd name="T12" fmla="*/ 0 w 15"/>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5" h="67">
                  <a:moveTo>
                    <a:pt x="0" y="67"/>
                  </a:moveTo>
                  <a:cubicBezTo>
                    <a:pt x="2" y="62"/>
                    <a:pt x="6" y="46"/>
                    <a:pt x="7" y="42"/>
                  </a:cubicBezTo>
                  <a:cubicBezTo>
                    <a:pt x="8" y="39"/>
                    <a:pt x="14" y="17"/>
                    <a:pt x="12" y="13"/>
                  </a:cubicBezTo>
                  <a:cubicBezTo>
                    <a:pt x="10" y="9"/>
                    <a:pt x="10" y="0"/>
                    <a:pt x="12" y="3"/>
                  </a:cubicBezTo>
                  <a:cubicBezTo>
                    <a:pt x="14" y="6"/>
                    <a:pt x="15" y="12"/>
                    <a:pt x="15" y="16"/>
                  </a:cubicBezTo>
                  <a:cubicBezTo>
                    <a:pt x="15" y="20"/>
                    <a:pt x="8" y="50"/>
                    <a:pt x="8" y="52"/>
                  </a:cubicBezTo>
                  <a:cubicBezTo>
                    <a:pt x="7" y="53"/>
                    <a:pt x="0" y="67"/>
                    <a:pt x="0" y="67"/>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3804C8F2-5269-B4AA-945A-83B235C02976}"/>
                </a:ext>
              </a:extLst>
            </p:cNvPr>
            <p:cNvSpPr>
              <a:spLocks/>
            </p:cNvSpPr>
            <p:nvPr/>
          </p:nvSpPr>
          <p:spPr bwMode="gray">
            <a:xfrm>
              <a:off x="7159187" y="3357111"/>
              <a:ext cx="240737" cy="60185"/>
            </a:xfrm>
            <a:custGeom>
              <a:avLst/>
              <a:gdLst>
                <a:gd name="T0" fmla="*/ 0 w 83"/>
                <a:gd name="T1" fmla="*/ 1 h 21"/>
                <a:gd name="T2" fmla="*/ 43 w 83"/>
                <a:gd name="T3" fmla="*/ 4 h 21"/>
                <a:gd name="T4" fmla="*/ 65 w 83"/>
                <a:gd name="T5" fmla="*/ 17 h 21"/>
                <a:gd name="T6" fmla="*/ 83 w 83"/>
                <a:gd name="T7" fmla="*/ 20 h 21"/>
                <a:gd name="T8" fmla="*/ 60 w 83"/>
                <a:gd name="T9" fmla="*/ 11 h 21"/>
                <a:gd name="T10" fmla="*/ 46 w 83"/>
                <a:gd name="T11" fmla="*/ 1 h 21"/>
                <a:gd name="T12" fmla="*/ 22 w 83"/>
                <a:gd name="T13" fmla="*/ 0 h 21"/>
                <a:gd name="T14" fmla="*/ 0 w 83"/>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1">
                  <a:moveTo>
                    <a:pt x="0" y="1"/>
                  </a:moveTo>
                  <a:cubicBezTo>
                    <a:pt x="2" y="2"/>
                    <a:pt x="36" y="3"/>
                    <a:pt x="43" y="4"/>
                  </a:cubicBezTo>
                  <a:cubicBezTo>
                    <a:pt x="50" y="6"/>
                    <a:pt x="55" y="13"/>
                    <a:pt x="65" y="17"/>
                  </a:cubicBezTo>
                  <a:cubicBezTo>
                    <a:pt x="75" y="21"/>
                    <a:pt x="83" y="20"/>
                    <a:pt x="83" y="20"/>
                  </a:cubicBezTo>
                  <a:cubicBezTo>
                    <a:pt x="83" y="20"/>
                    <a:pt x="67" y="14"/>
                    <a:pt x="60" y="11"/>
                  </a:cubicBezTo>
                  <a:cubicBezTo>
                    <a:pt x="53" y="7"/>
                    <a:pt x="55" y="2"/>
                    <a:pt x="46" y="1"/>
                  </a:cubicBezTo>
                  <a:cubicBezTo>
                    <a:pt x="36" y="0"/>
                    <a:pt x="31" y="0"/>
                    <a:pt x="22" y="0"/>
                  </a:cubicBezTo>
                  <a:cubicBezTo>
                    <a:pt x="12" y="0"/>
                    <a:pt x="0" y="1"/>
                    <a:pt x="0" y="1"/>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662C4A36-EF3D-08DD-718C-5D7052877C9B}"/>
                </a:ext>
              </a:extLst>
            </p:cNvPr>
            <p:cNvSpPr>
              <a:spLocks/>
            </p:cNvSpPr>
            <p:nvPr/>
          </p:nvSpPr>
          <p:spPr bwMode="gray">
            <a:xfrm>
              <a:off x="6918450" y="3121287"/>
              <a:ext cx="187923" cy="78608"/>
            </a:xfrm>
            <a:custGeom>
              <a:avLst/>
              <a:gdLst>
                <a:gd name="T0" fmla="*/ 65 w 65"/>
                <a:gd name="T1" fmla="*/ 5 h 27"/>
                <a:gd name="T2" fmla="*/ 41 w 65"/>
                <a:gd name="T3" fmla="*/ 5 h 27"/>
                <a:gd name="T4" fmla="*/ 0 w 65"/>
                <a:gd name="T5" fmla="*/ 27 h 27"/>
                <a:gd name="T6" fmla="*/ 6 w 65"/>
                <a:gd name="T7" fmla="*/ 16 h 27"/>
                <a:gd name="T8" fmla="*/ 28 w 65"/>
                <a:gd name="T9" fmla="*/ 8 h 27"/>
                <a:gd name="T10" fmla="*/ 53 w 65"/>
                <a:gd name="T11" fmla="*/ 1 h 27"/>
                <a:gd name="T12" fmla="*/ 65 w 65"/>
                <a:gd name="T13" fmla="*/ 5 h 27"/>
              </a:gdLst>
              <a:ahLst/>
              <a:cxnLst>
                <a:cxn ang="0">
                  <a:pos x="T0" y="T1"/>
                </a:cxn>
                <a:cxn ang="0">
                  <a:pos x="T2" y="T3"/>
                </a:cxn>
                <a:cxn ang="0">
                  <a:pos x="T4" y="T5"/>
                </a:cxn>
                <a:cxn ang="0">
                  <a:pos x="T6" y="T7"/>
                </a:cxn>
                <a:cxn ang="0">
                  <a:pos x="T8" y="T9"/>
                </a:cxn>
                <a:cxn ang="0">
                  <a:pos x="T10" y="T11"/>
                </a:cxn>
                <a:cxn ang="0">
                  <a:pos x="T12" y="T13"/>
                </a:cxn>
              </a:cxnLst>
              <a:rect l="0" t="0" r="r" b="b"/>
              <a:pathLst>
                <a:path w="65" h="27">
                  <a:moveTo>
                    <a:pt x="65" y="5"/>
                  </a:moveTo>
                  <a:cubicBezTo>
                    <a:pt x="65" y="5"/>
                    <a:pt x="51" y="2"/>
                    <a:pt x="41" y="5"/>
                  </a:cubicBezTo>
                  <a:cubicBezTo>
                    <a:pt x="31" y="9"/>
                    <a:pt x="0" y="27"/>
                    <a:pt x="0" y="27"/>
                  </a:cubicBezTo>
                  <a:cubicBezTo>
                    <a:pt x="0" y="27"/>
                    <a:pt x="0" y="18"/>
                    <a:pt x="6" y="16"/>
                  </a:cubicBezTo>
                  <a:cubicBezTo>
                    <a:pt x="12" y="13"/>
                    <a:pt x="24" y="9"/>
                    <a:pt x="28" y="8"/>
                  </a:cubicBezTo>
                  <a:cubicBezTo>
                    <a:pt x="33" y="7"/>
                    <a:pt x="46" y="0"/>
                    <a:pt x="53" y="1"/>
                  </a:cubicBezTo>
                  <a:cubicBezTo>
                    <a:pt x="60" y="3"/>
                    <a:pt x="65" y="5"/>
                    <a:pt x="65" y="5"/>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C843BCE6-2DDD-F9D8-540A-89FD12F18437}"/>
                </a:ext>
              </a:extLst>
            </p:cNvPr>
            <p:cNvSpPr>
              <a:spLocks/>
            </p:cNvSpPr>
            <p:nvPr/>
          </p:nvSpPr>
          <p:spPr bwMode="gray">
            <a:xfrm>
              <a:off x="6927048" y="3197438"/>
              <a:ext cx="52815" cy="57728"/>
            </a:xfrm>
            <a:custGeom>
              <a:avLst/>
              <a:gdLst>
                <a:gd name="T0" fmla="*/ 18 w 18"/>
                <a:gd name="T1" fmla="*/ 0 h 20"/>
                <a:gd name="T2" fmla="*/ 6 w 18"/>
                <a:gd name="T3" fmla="*/ 12 h 20"/>
                <a:gd name="T4" fmla="*/ 3 w 18"/>
                <a:gd name="T5" fmla="*/ 14 h 20"/>
                <a:gd name="T6" fmla="*/ 10 w 18"/>
                <a:gd name="T7" fmla="*/ 2 h 20"/>
                <a:gd name="T8" fmla="*/ 18 w 18"/>
                <a:gd name="T9" fmla="*/ 0 h 20"/>
              </a:gdLst>
              <a:ahLst/>
              <a:cxnLst>
                <a:cxn ang="0">
                  <a:pos x="T0" y="T1"/>
                </a:cxn>
                <a:cxn ang="0">
                  <a:pos x="T2" y="T3"/>
                </a:cxn>
                <a:cxn ang="0">
                  <a:pos x="T4" y="T5"/>
                </a:cxn>
                <a:cxn ang="0">
                  <a:pos x="T6" y="T7"/>
                </a:cxn>
                <a:cxn ang="0">
                  <a:pos x="T8" y="T9"/>
                </a:cxn>
              </a:cxnLst>
              <a:rect l="0" t="0" r="r" b="b"/>
              <a:pathLst>
                <a:path w="18" h="20">
                  <a:moveTo>
                    <a:pt x="18" y="0"/>
                  </a:moveTo>
                  <a:cubicBezTo>
                    <a:pt x="15" y="2"/>
                    <a:pt x="9" y="4"/>
                    <a:pt x="6" y="12"/>
                  </a:cubicBezTo>
                  <a:cubicBezTo>
                    <a:pt x="3" y="20"/>
                    <a:pt x="0" y="20"/>
                    <a:pt x="3" y="14"/>
                  </a:cubicBezTo>
                  <a:cubicBezTo>
                    <a:pt x="5" y="8"/>
                    <a:pt x="5" y="3"/>
                    <a:pt x="10" y="2"/>
                  </a:cubicBezTo>
                  <a:cubicBezTo>
                    <a:pt x="14" y="1"/>
                    <a:pt x="18" y="0"/>
                    <a:pt x="18"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FA65F353-1C37-A751-C471-0BB6EDB33281}"/>
                </a:ext>
              </a:extLst>
            </p:cNvPr>
            <p:cNvSpPr>
              <a:spLocks/>
            </p:cNvSpPr>
            <p:nvPr/>
          </p:nvSpPr>
          <p:spPr bwMode="gray">
            <a:xfrm>
              <a:off x="6979863" y="2892832"/>
              <a:ext cx="68782" cy="168271"/>
            </a:xfrm>
            <a:custGeom>
              <a:avLst/>
              <a:gdLst>
                <a:gd name="T0" fmla="*/ 0 w 24"/>
                <a:gd name="T1" fmla="*/ 0 h 58"/>
                <a:gd name="T2" fmla="*/ 16 w 24"/>
                <a:gd name="T3" fmla="*/ 31 h 58"/>
                <a:gd name="T4" fmla="*/ 22 w 24"/>
                <a:gd name="T5" fmla="*/ 56 h 58"/>
                <a:gd name="T6" fmla="*/ 19 w 24"/>
                <a:gd name="T7" fmla="*/ 35 h 58"/>
                <a:gd name="T8" fmla="*/ 14 w 24"/>
                <a:gd name="T9" fmla="*/ 15 h 58"/>
                <a:gd name="T10" fmla="*/ 0 w 24"/>
                <a:gd name="T11" fmla="*/ 0 h 58"/>
              </a:gdLst>
              <a:ahLst/>
              <a:cxnLst>
                <a:cxn ang="0">
                  <a:pos x="T0" y="T1"/>
                </a:cxn>
                <a:cxn ang="0">
                  <a:pos x="T2" y="T3"/>
                </a:cxn>
                <a:cxn ang="0">
                  <a:pos x="T4" y="T5"/>
                </a:cxn>
                <a:cxn ang="0">
                  <a:pos x="T6" y="T7"/>
                </a:cxn>
                <a:cxn ang="0">
                  <a:pos x="T8" y="T9"/>
                </a:cxn>
                <a:cxn ang="0">
                  <a:pos x="T10" y="T11"/>
                </a:cxn>
              </a:cxnLst>
              <a:rect l="0" t="0" r="r" b="b"/>
              <a:pathLst>
                <a:path w="24" h="58">
                  <a:moveTo>
                    <a:pt x="0" y="0"/>
                  </a:moveTo>
                  <a:cubicBezTo>
                    <a:pt x="2" y="1"/>
                    <a:pt x="16" y="22"/>
                    <a:pt x="16" y="31"/>
                  </a:cubicBezTo>
                  <a:cubicBezTo>
                    <a:pt x="16" y="39"/>
                    <a:pt x="20" y="54"/>
                    <a:pt x="22" y="56"/>
                  </a:cubicBezTo>
                  <a:cubicBezTo>
                    <a:pt x="24" y="58"/>
                    <a:pt x="19" y="42"/>
                    <a:pt x="19" y="35"/>
                  </a:cubicBezTo>
                  <a:cubicBezTo>
                    <a:pt x="19" y="28"/>
                    <a:pt x="16" y="18"/>
                    <a:pt x="14" y="15"/>
                  </a:cubicBezTo>
                  <a:cubicBezTo>
                    <a:pt x="12" y="12"/>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3">
              <a:extLst>
                <a:ext uri="{FF2B5EF4-FFF2-40B4-BE49-F238E27FC236}">
                  <a16:creationId xmlns:a16="http://schemas.microsoft.com/office/drawing/2014/main" id="{0B5D15E8-DF95-64F9-87C1-95EED6FEA9E7}"/>
                </a:ext>
              </a:extLst>
            </p:cNvPr>
            <p:cNvSpPr>
              <a:spLocks/>
            </p:cNvSpPr>
            <p:nvPr/>
          </p:nvSpPr>
          <p:spPr bwMode="gray">
            <a:xfrm>
              <a:off x="6956526" y="2999690"/>
              <a:ext cx="95804" cy="98260"/>
            </a:xfrm>
            <a:custGeom>
              <a:avLst/>
              <a:gdLst>
                <a:gd name="T0" fmla="*/ 0 w 33"/>
                <a:gd name="T1" fmla="*/ 0 h 34"/>
                <a:gd name="T2" fmla="*/ 17 w 33"/>
                <a:gd name="T3" fmla="*/ 19 h 34"/>
                <a:gd name="T4" fmla="*/ 31 w 33"/>
                <a:gd name="T5" fmla="*/ 32 h 34"/>
                <a:gd name="T6" fmla="*/ 15 w 33"/>
                <a:gd name="T7" fmla="*/ 22 h 34"/>
                <a:gd name="T8" fmla="*/ 0 w 33"/>
                <a:gd name="T9" fmla="*/ 0 h 34"/>
              </a:gdLst>
              <a:ahLst/>
              <a:cxnLst>
                <a:cxn ang="0">
                  <a:pos x="T0" y="T1"/>
                </a:cxn>
                <a:cxn ang="0">
                  <a:pos x="T2" y="T3"/>
                </a:cxn>
                <a:cxn ang="0">
                  <a:pos x="T4" y="T5"/>
                </a:cxn>
                <a:cxn ang="0">
                  <a:pos x="T6" y="T7"/>
                </a:cxn>
                <a:cxn ang="0">
                  <a:pos x="T8" y="T9"/>
                </a:cxn>
              </a:cxnLst>
              <a:rect l="0" t="0" r="r" b="b"/>
              <a:pathLst>
                <a:path w="33" h="34">
                  <a:moveTo>
                    <a:pt x="0" y="0"/>
                  </a:moveTo>
                  <a:cubicBezTo>
                    <a:pt x="0" y="0"/>
                    <a:pt x="13" y="14"/>
                    <a:pt x="17" y="19"/>
                  </a:cubicBezTo>
                  <a:cubicBezTo>
                    <a:pt x="20" y="24"/>
                    <a:pt x="29" y="31"/>
                    <a:pt x="31" y="32"/>
                  </a:cubicBezTo>
                  <a:cubicBezTo>
                    <a:pt x="33" y="34"/>
                    <a:pt x="20" y="27"/>
                    <a:pt x="15" y="22"/>
                  </a:cubicBezTo>
                  <a:cubicBezTo>
                    <a:pt x="11" y="17"/>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4">
              <a:extLst>
                <a:ext uri="{FF2B5EF4-FFF2-40B4-BE49-F238E27FC236}">
                  <a16:creationId xmlns:a16="http://schemas.microsoft.com/office/drawing/2014/main" id="{77DFFEE8-6948-7ECA-EE95-A908D9E65BA7}"/>
                </a:ext>
              </a:extLst>
            </p:cNvPr>
            <p:cNvSpPr>
              <a:spLocks/>
            </p:cNvSpPr>
            <p:nvPr/>
          </p:nvSpPr>
          <p:spPr bwMode="gray">
            <a:xfrm>
              <a:off x="7016710" y="2773692"/>
              <a:ext cx="67554" cy="179325"/>
            </a:xfrm>
            <a:custGeom>
              <a:avLst/>
              <a:gdLst>
                <a:gd name="T0" fmla="*/ 0 w 23"/>
                <a:gd name="T1" fmla="*/ 0 h 62"/>
                <a:gd name="T2" fmla="*/ 18 w 23"/>
                <a:gd name="T3" fmla="*/ 29 h 62"/>
                <a:gd name="T4" fmla="*/ 21 w 23"/>
                <a:gd name="T5" fmla="*/ 54 h 62"/>
                <a:gd name="T6" fmla="*/ 21 w 23"/>
                <a:gd name="T7" fmla="*/ 34 h 62"/>
                <a:gd name="T8" fmla="*/ 15 w 23"/>
                <a:gd name="T9" fmla="*/ 14 h 62"/>
                <a:gd name="T10" fmla="*/ 0 w 23"/>
                <a:gd name="T11" fmla="*/ 0 h 62"/>
              </a:gdLst>
              <a:ahLst/>
              <a:cxnLst>
                <a:cxn ang="0">
                  <a:pos x="T0" y="T1"/>
                </a:cxn>
                <a:cxn ang="0">
                  <a:pos x="T2" y="T3"/>
                </a:cxn>
                <a:cxn ang="0">
                  <a:pos x="T4" y="T5"/>
                </a:cxn>
                <a:cxn ang="0">
                  <a:pos x="T6" y="T7"/>
                </a:cxn>
                <a:cxn ang="0">
                  <a:pos x="T8" y="T9"/>
                </a:cxn>
                <a:cxn ang="0">
                  <a:pos x="T10" y="T11"/>
                </a:cxn>
              </a:cxnLst>
              <a:rect l="0" t="0" r="r" b="b"/>
              <a:pathLst>
                <a:path w="23" h="62">
                  <a:moveTo>
                    <a:pt x="0" y="0"/>
                  </a:moveTo>
                  <a:cubicBezTo>
                    <a:pt x="1" y="1"/>
                    <a:pt x="17" y="23"/>
                    <a:pt x="18" y="29"/>
                  </a:cubicBezTo>
                  <a:cubicBezTo>
                    <a:pt x="19" y="35"/>
                    <a:pt x="19" y="46"/>
                    <a:pt x="21" y="54"/>
                  </a:cubicBezTo>
                  <a:cubicBezTo>
                    <a:pt x="23" y="62"/>
                    <a:pt x="21" y="37"/>
                    <a:pt x="21" y="34"/>
                  </a:cubicBezTo>
                  <a:cubicBezTo>
                    <a:pt x="21" y="31"/>
                    <a:pt x="17" y="15"/>
                    <a:pt x="15" y="14"/>
                  </a:cubicBezTo>
                  <a:cubicBezTo>
                    <a:pt x="14" y="13"/>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193650F2-721C-23E1-4073-D67CDE756968}"/>
                </a:ext>
              </a:extLst>
            </p:cNvPr>
            <p:cNvSpPr>
              <a:spLocks/>
            </p:cNvSpPr>
            <p:nvPr/>
          </p:nvSpPr>
          <p:spPr bwMode="gray">
            <a:xfrm>
              <a:off x="7060927" y="2492423"/>
              <a:ext cx="109315" cy="173184"/>
            </a:xfrm>
            <a:custGeom>
              <a:avLst/>
              <a:gdLst>
                <a:gd name="T0" fmla="*/ 7 w 38"/>
                <a:gd name="T1" fmla="*/ 10 h 60"/>
                <a:gd name="T2" fmla="*/ 22 w 38"/>
                <a:gd name="T3" fmla="*/ 30 h 60"/>
                <a:gd name="T4" fmla="*/ 33 w 38"/>
                <a:gd name="T5" fmla="*/ 56 h 60"/>
                <a:gd name="T6" fmla="*/ 30 w 38"/>
                <a:gd name="T7" fmla="*/ 43 h 60"/>
                <a:gd name="T8" fmla="*/ 2 w 38"/>
                <a:gd name="T9" fmla="*/ 3 h 60"/>
                <a:gd name="T10" fmla="*/ 7 w 38"/>
                <a:gd name="T11" fmla="*/ 10 h 60"/>
              </a:gdLst>
              <a:ahLst/>
              <a:cxnLst>
                <a:cxn ang="0">
                  <a:pos x="T0" y="T1"/>
                </a:cxn>
                <a:cxn ang="0">
                  <a:pos x="T2" y="T3"/>
                </a:cxn>
                <a:cxn ang="0">
                  <a:pos x="T4" y="T5"/>
                </a:cxn>
                <a:cxn ang="0">
                  <a:pos x="T6" y="T7"/>
                </a:cxn>
                <a:cxn ang="0">
                  <a:pos x="T8" y="T9"/>
                </a:cxn>
                <a:cxn ang="0">
                  <a:pos x="T10" y="T11"/>
                </a:cxn>
              </a:cxnLst>
              <a:rect l="0" t="0" r="r" b="b"/>
              <a:pathLst>
                <a:path w="38" h="60">
                  <a:moveTo>
                    <a:pt x="7" y="10"/>
                  </a:moveTo>
                  <a:cubicBezTo>
                    <a:pt x="8" y="11"/>
                    <a:pt x="20" y="24"/>
                    <a:pt x="22" y="30"/>
                  </a:cubicBezTo>
                  <a:cubicBezTo>
                    <a:pt x="25" y="36"/>
                    <a:pt x="28" y="51"/>
                    <a:pt x="33" y="56"/>
                  </a:cubicBezTo>
                  <a:cubicBezTo>
                    <a:pt x="38" y="60"/>
                    <a:pt x="35" y="54"/>
                    <a:pt x="30" y="43"/>
                  </a:cubicBezTo>
                  <a:cubicBezTo>
                    <a:pt x="25" y="31"/>
                    <a:pt x="0" y="0"/>
                    <a:pt x="2" y="3"/>
                  </a:cubicBezTo>
                  <a:cubicBezTo>
                    <a:pt x="4" y="7"/>
                    <a:pt x="7" y="10"/>
                    <a:pt x="7" y="1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7EA05EEB-9A98-23F3-97A8-F48B8E1CF58B}"/>
                </a:ext>
              </a:extLst>
            </p:cNvPr>
            <p:cNvSpPr>
              <a:spLocks/>
            </p:cNvSpPr>
            <p:nvPr/>
          </p:nvSpPr>
          <p:spPr bwMode="gray">
            <a:xfrm>
              <a:off x="7629607" y="3180243"/>
              <a:ext cx="25794" cy="190379"/>
            </a:xfrm>
            <a:custGeom>
              <a:avLst/>
              <a:gdLst>
                <a:gd name="T0" fmla="*/ 3 w 9"/>
                <a:gd name="T1" fmla="*/ 66 h 66"/>
                <a:gd name="T2" fmla="*/ 1 w 9"/>
                <a:gd name="T3" fmla="*/ 25 h 66"/>
                <a:gd name="T4" fmla="*/ 2 w 9"/>
                <a:gd name="T5" fmla="*/ 24 h 66"/>
                <a:gd name="T6" fmla="*/ 8 w 9"/>
                <a:gd name="T7" fmla="*/ 3 h 66"/>
                <a:gd name="T8" fmla="*/ 8 w 9"/>
                <a:gd name="T9" fmla="*/ 11 h 66"/>
                <a:gd name="T10" fmla="*/ 3 w 9"/>
                <a:gd name="T11" fmla="*/ 27 h 66"/>
                <a:gd name="T12" fmla="*/ 3 w 9"/>
                <a:gd name="T13" fmla="*/ 41 h 66"/>
                <a:gd name="T14" fmla="*/ 3 w 9"/>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6">
                  <a:moveTo>
                    <a:pt x="3" y="66"/>
                  </a:moveTo>
                  <a:cubicBezTo>
                    <a:pt x="2" y="63"/>
                    <a:pt x="0" y="29"/>
                    <a:pt x="1" y="25"/>
                  </a:cubicBezTo>
                  <a:cubicBezTo>
                    <a:pt x="1" y="25"/>
                    <a:pt x="1" y="24"/>
                    <a:pt x="2" y="24"/>
                  </a:cubicBezTo>
                  <a:cubicBezTo>
                    <a:pt x="3" y="19"/>
                    <a:pt x="8" y="6"/>
                    <a:pt x="8" y="3"/>
                  </a:cubicBezTo>
                  <a:cubicBezTo>
                    <a:pt x="8" y="0"/>
                    <a:pt x="9" y="7"/>
                    <a:pt x="8" y="11"/>
                  </a:cubicBezTo>
                  <a:cubicBezTo>
                    <a:pt x="8" y="14"/>
                    <a:pt x="3" y="24"/>
                    <a:pt x="3" y="27"/>
                  </a:cubicBezTo>
                  <a:cubicBezTo>
                    <a:pt x="3" y="31"/>
                    <a:pt x="2" y="36"/>
                    <a:pt x="3" y="41"/>
                  </a:cubicBezTo>
                  <a:cubicBezTo>
                    <a:pt x="3" y="45"/>
                    <a:pt x="3" y="66"/>
                    <a:pt x="3" y="66"/>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0A2558EB-B98D-9D1C-62C0-79ADBE68D470}"/>
                </a:ext>
              </a:extLst>
            </p:cNvPr>
            <p:cNvSpPr>
              <a:spLocks/>
            </p:cNvSpPr>
            <p:nvPr/>
          </p:nvSpPr>
          <p:spPr bwMode="gray">
            <a:xfrm>
              <a:off x="7440456" y="2941962"/>
              <a:ext cx="133880" cy="72467"/>
            </a:xfrm>
            <a:custGeom>
              <a:avLst/>
              <a:gdLst>
                <a:gd name="T0" fmla="*/ 46 w 46"/>
                <a:gd name="T1" fmla="*/ 25 h 25"/>
                <a:gd name="T2" fmla="*/ 29 w 46"/>
                <a:gd name="T3" fmla="*/ 10 h 25"/>
                <a:gd name="T4" fmla="*/ 0 w 46"/>
                <a:gd name="T5" fmla="*/ 0 h 25"/>
                <a:gd name="T6" fmla="*/ 21 w 46"/>
                <a:gd name="T7" fmla="*/ 11 h 25"/>
                <a:gd name="T8" fmla="*/ 39 w 46"/>
                <a:gd name="T9" fmla="*/ 19 h 25"/>
                <a:gd name="T10" fmla="*/ 46 w 46"/>
                <a:gd name="T11" fmla="*/ 25 h 25"/>
              </a:gdLst>
              <a:ahLst/>
              <a:cxnLst>
                <a:cxn ang="0">
                  <a:pos x="T0" y="T1"/>
                </a:cxn>
                <a:cxn ang="0">
                  <a:pos x="T2" y="T3"/>
                </a:cxn>
                <a:cxn ang="0">
                  <a:pos x="T4" y="T5"/>
                </a:cxn>
                <a:cxn ang="0">
                  <a:pos x="T6" y="T7"/>
                </a:cxn>
                <a:cxn ang="0">
                  <a:pos x="T8" y="T9"/>
                </a:cxn>
                <a:cxn ang="0">
                  <a:pos x="T10" y="T11"/>
                </a:cxn>
              </a:cxnLst>
              <a:rect l="0" t="0" r="r" b="b"/>
              <a:pathLst>
                <a:path w="46" h="25">
                  <a:moveTo>
                    <a:pt x="46" y="25"/>
                  </a:moveTo>
                  <a:cubicBezTo>
                    <a:pt x="42" y="20"/>
                    <a:pt x="39" y="14"/>
                    <a:pt x="29" y="10"/>
                  </a:cubicBezTo>
                  <a:cubicBezTo>
                    <a:pt x="19" y="7"/>
                    <a:pt x="0" y="0"/>
                    <a:pt x="0" y="0"/>
                  </a:cubicBezTo>
                  <a:cubicBezTo>
                    <a:pt x="0" y="0"/>
                    <a:pt x="16" y="8"/>
                    <a:pt x="21" y="11"/>
                  </a:cubicBezTo>
                  <a:cubicBezTo>
                    <a:pt x="26" y="14"/>
                    <a:pt x="37" y="17"/>
                    <a:pt x="39" y="19"/>
                  </a:cubicBezTo>
                  <a:cubicBezTo>
                    <a:pt x="41" y="21"/>
                    <a:pt x="46" y="25"/>
                    <a:pt x="46" y="25"/>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48A69A48-5159-A4AC-4C29-E218977FD56D}"/>
                </a:ext>
              </a:extLst>
            </p:cNvPr>
            <p:cNvSpPr>
              <a:spLocks/>
            </p:cNvSpPr>
            <p:nvPr/>
          </p:nvSpPr>
          <p:spPr bwMode="gray">
            <a:xfrm>
              <a:off x="7295523" y="3029168"/>
              <a:ext cx="206346" cy="87206"/>
            </a:xfrm>
            <a:custGeom>
              <a:avLst/>
              <a:gdLst>
                <a:gd name="T0" fmla="*/ 71 w 71"/>
                <a:gd name="T1" fmla="*/ 30 h 30"/>
                <a:gd name="T2" fmla="*/ 56 w 71"/>
                <a:gd name="T3" fmla="*/ 18 h 30"/>
                <a:gd name="T4" fmla="*/ 14 w 71"/>
                <a:gd name="T5" fmla="*/ 8 h 30"/>
                <a:gd name="T6" fmla="*/ 1 w 71"/>
                <a:gd name="T7" fmla="*/ 4 h 30"/>
                <a:gd name="T8" fmla="*/ 7 w 71"/>
                <a:gd name="T9" fmla="*/ 10 h 30"/>
                <a:gd name="T10" fmla="*/ 25 w 71"/>
                <a:gd name="T11" fmla="*/ 12 h 30"/>
                <a:gd name="T12" fmla="*/ 45 w 71"/>
                <a:gd name="T13" fmla="*/ 16 h 30"/>
                <a:gd name="T14" fmla="*/ 71 w 71"/>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0">
                  <a:moveTo>
                    <a:pt x="71" y="30"/>
                  </a:moveTo>
                  <a:cubicBezTo>
                    <a:pt x="70" y="28"/>
                    <a:pt x="66" y="24"/>
                    <a:pt x="56" y="18"/>
                  </a:cubicBezTo>
                  <a:cubicBezTo>
                    <a:pt x="46" y="11"/>
                    <a:pt x="19" y="8"/>
                    <a:pt x="14" y="8"/>
                  </a:cubicBezTo>
                  <a:cubicBezTo>
                    <a:pt x="10" y="8"/>
                    <a:pt x="3" y="7"/>
                    <a:pt x="1" y="4"/>
                  </a:cubicBezTo>
                  <a:cubicBezTo>
                    <a:pt x="0" y="0"/>
                    <a:pt x="5" y="9"/>
                    <a:pt x="7" y="10"/>
                  </a:cubicBezTo>
                  <a:cubicBezTo>
                    <a:pt x="9" y="12"/>
                    <a:pt x="21" y="12"/>
                    <a:pt x="25" y="12"/>
                  </a:cubicBezTo>
                  <a:cubicBezTo>
                    <a:pt x="30" y="12"/>
                    <a:pt x="41" y="14"/>
                    <a:pt x="45" y="16"/>
                  </a:cubicBezTo>
                  <a:cubicBezTo>
                    <a:pt x="48" y="18"/>
                    <a:pt x="71" y="30"/>
                    <a:pt x="71" y="30"/>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8D911677-FE3F-AA2F-DB96-76F9679D5CB9}"/>
                </a:ext>
              </a:extLst>
            </p:cNvPr>
            <p:cNvSpPr>
              <a:spLocks/>
            </p:cNvSpPr>
            <p:nvPr/>
          </p:nvSpPr>
          <p:spPr bwMode="gray">
            <a:xfrm>
              <a:off x="7811388" y="2686486"/>
              <a:ext cx="58956" cy="293552"/>
            </a:xfrm>
            <a:custGeom>
              <a:avLst/>
              <a:gdLst>
                <a:gd name="T0" fmla="*/ 18 w 20"/>
                <a:gd name="T1" fmla="*/ 0 h 101"/>
                <a:gd name="T2" fmla="*/ 16 w 20"/>
                <a:gd name="T3" fmla="*/ 46 h 101"/>
                <a:gd name="T4" fmla="*/ 10 w 20"/>
                <a:gd name="T5" fmla="*/ 69 h 101"/>
                <a:gd name="T6" fmla="*/ 0 w 20"/>
                <a:gd name="T7" fmla="*/ 89 h 101"/>
                <a:gd name="T8" fmla="*/ 0 w 20"/>
                <a:gd name="T9" fmla="*/ 101 h 101"/>
                <a:gd name="T10" fmla="*/ 5 w 20"/>
                <a:gd name="T11" fmla="*/ 83 h 101"/>
                <a:gd name="T12" fmla="*/ 18 w 20"/>
                <a:gd name="T13" fmla="*/ 56 h 101"/>
                <a:gd name="T14" fmla="*/ 20 w 20"/>
                <a:gd name="T15" fmla="*/ 2 h 101"/>
                <a:gd name="T16" fmla="*/ 18 w 2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1">
                  <a:moveTo>
                    <a:pt x="18" y="0"/>
                  </a:moveTo>
                  <a:cubicBezTo>
                    <a:pt x="18" y="0"/>
                    <a:pt x="17" y="40"/>
                    <a:pt x="16" y="46"/>
                  </a:cubicBezTo>
                  <a:cubicBezTo>
                    <a:pt x="16" y="52"/>
                    <a:pt x="17" y="58"/>
                    <a:pt x="10" y="69"/>
                  </a:cubicBezTo>
                  <a:cubicBezTo>
                    <a:pt x="3" y="81"/>
                    <a:pt x="0" y="84"/>
                    <a:pt x="0" y="89"/>
                  </a:cubicBezTo>
                  <a:cubicBezTo>
                    <a:pt x="0" y="95"/>
                    <a:pt x="0" y="101"/>
                    <a:pt x="0" y="101"/>
                  </a:cubicBezTo>
                  <a:cubicBezTo>
                    <a:pt x="0" y="101"/>
                    <a:pt x="1" y="89"/>
                    <a:pt x="5" y="83"/>
                  </a:cubicBezTo>
                  <a:cubicBezTo>
                    <a:pt x="8" y="78"/>
                    <a:pt x="17" y="63"/>
                    <a:pt x="18" y="56"/>
                  </a:cubicBezTo>
                  <a:cubicBezTo>
                    <a:pt x="20" y="49"/>
                    <a:pt x="20" y="2"/>
                    <a:pt x="20" y="2"/>
                  </a:cubicBezTo>
                  <a:lnTo>
                    <a:pt x="18" y="0"/>
                  </a:ln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026505C9-45E2-F6BB-5249-E6BFB7F9A809}"/>
                </a:ext>
              </a:extLst>
            </p:cNvPr>
            <p:cNvSpPr>
              <a:spLocks/>
            </p:cNvSpPr>
            <p:nvPr/>
          </p:nvSpPr>
          <p:spPr bwMode="gray">
            <a:xfrm>
              <a:off x="7759801" y="3199895"/>
              <a:ext cx="211259" cy="189151"/>
            </a:xfrm>
            <a:custGeom>
              <a:avLst/>
              <a:gdLst>
                <a:gd name="T0" fmla="*/ 73 w 73"/>
                <a:gd name="T1" fmla="*/ 65 h 65"/>
                <a:gd name="T2" fmla="*/ 49 w 73"/>
                <a:gd name="T3" fmla="*/ 54 h 65"/>
                <a:gd name="T4" fmla="*/ 8 w 73"/>
                <a:gd name="T5" fmla="*/ 25 h 65"/>
                <a:gd name="T6" fmla="*/ 0 w 73"/>
                <a:gd name="T7" fmla="*/ 0 h 65"/>
                <a:gd name="T8" fmla="*/ 12 w 73"/>
                <a:gd name="T9" fmla="*/ 26 h 65"/>
                <a:gd name="T10" fmla="*/ 28 w 73"/>
                <a:gd name="T11" fmla="*/ 36 h 65"/>
                <a:gd name="T12" fmla="*/ 44 w 73"/>
                <a:gd name="T13" fmla="*/ 48 h 65"/>
                <a:gd name="T14" fmla="*/ 73 w 73"/>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65">
                  <a:moveTo>
                    <a:pt x="73" y="65"/>
                  </a:moveTo>
                  <a:cubicBezTo>
                    <a:pt x="73" y="65"/>
                    <a:pt x="60" y="60"/>
                    <a:pt x="49" y="54"/>
                  </a:cubicBezTo>
                  <a:cubicBezTo>
                    <a:pt x="37" y="48"/>
                    <a:pt x="11" y="33"/>
                    <a:pt x="8" y="25"/>
                  </a:cubicBezTo>
                  <a:cubicBezTo>
                    <a:pt x="6" y="18"/>
                    <a:pt x="0" y="0"/>
                    <a:pt x="0" y="0"/>
                  </a:cubicBezTo>
                  <a:cubicBezTo>
                    <a:pt x="0" y="0"/>
                    <a:pt x="10" y="24"/>
                    <a:pt x="12" y="26"/>
                  </a:cubicBezTo>
                  <a:cubicBezTo>
                    <a:pt x="14" y="29"/>
                    <a:pt x="26" y="35"/>
                    <a:pt x="28" y="36"/>
                  </a:cubicBezTo>
                  <a:cubicBezTo>
                    <a:pt x="30" y="37"/>
                    <a:pt x="43" y="47"/>
                    <a:pt x="44" y="48"/>
                  </a:cubicBezTo>
                  <a:cubicBezTo>
                    <a:pt x="46" y="48"/>
                    <a:pt x="73" y="65"/>
                    <a:pt x="73" y="65"/>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306DA23B-C7C8-7591-4F22-0B7C660C9149}"/>
                </a:ext>
              </a:extLst>
            </p:cNvPr>
            <p:cNvSpPr>
              <a:spLocks/>
            </p:cNvSpPr>
            <p:nvPr/>
          </p:nvSpPr>
          <p:spPr bwMode="gray">
            <a:xfrm>
              <a:off x="7921930" y="3214634"/>
              <a:ext cx="138793" cy="176868"/>
            </a:xfrm>
            <a:custGeom>
              <a:avLst/>
              <a:gdLst>
                <a:gd name="T0" fmla="*/ 31 w 48"/>
                <a:gd name="T1" fmla="*/ 14 h 61"/>
                <a:gd name="T2" fmla="*/ 9 w 48"/>
                <a:gd name="T3" fmla="*/ 6 h 61"/>
                <a:gd name="T4" fmla="*/ 4 w 48"/>
                <a:gd name="T5" fmla="*/ 0 h 61"/>
                <a:gd name="T6" fmla="*/ 0 w 48"/>
                <a:gd name="T7" fmla="*/ 5 h 61"/>
                <a:gd name="T8" fmla="*/ 6 w 48"/>
                <a:gd name="T9" fmla="*/ 10 h 61"/>
                <a:gd name="T10" fmla="*/ 8 w 48"/>
                <a:gd name="T11" fmla="*/ 16 h 61"/>
                <a:gd name="T12" fmla="*/ 14 w 48"/>
                <a:gd name="T13" fmla="*/ 39 h 61"/>
                <a:gd name="T14" fmla="*/ 26 w 48"/>
                <a:gd name="T15" fmla="*/ 61 h 61"/>
                <a:gd name="T16" fmla="*/ 33 w 48"/>
                <a:gd name="T17" fmla="*/ 47 h 61"/>
                <a:gd name="T18" fmla="*/ 40 w 48"/>
                <a:gd name="T19" fmla="*/ 25 h 61"/>
                <a:gd name="T20" fmla="*/ 41 w 48"/>
                <a:gd name="T21" fmla="*/ 22 h 61"/>
                <a:gd name="T22" fmla="*/ 44 w 48"/>
                <a:gd name="T23" fmla="*/ 16 h 61"/>
                <a:gd name="T24" fmla="*/ 31 w 48"/>
                <a:gd name="T25"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1">
                  <a:moveTo>
                    <a:pt x="31" y="14"/>
                  </a:moveTo>
                  <a:cubicBezTo>
                    <a:pt x="30" y="14"/>
                    <a:pt x="13" y="9"/>
                    <a:pt x="9" y="6"/>
                  </a:cubicBezTo>
                  <a:cubicBezTo>
                    <a:pt x="5" y="4"/>
                    <a:pt x="4" y="0"/>
                    <a:pt x="4" y="0"/>
                  </a:cubicBezTo>
                  <a:cubicBezTo>
                    <a:pt x="4" y="0"/>
                    <a:pt x="0" y="2"/>
                    <a:pt x="0" y="5"/>
                  </a:cubicBezTo>
                  <a:cubicBezTo>
                    <a:pt x="0" y="6"/>
                    <a:pt x="2" y="8"/>
                    <a:pt x="6" y="10"/>
                  </a:cubicBezTo>
                  <a:cubicBezTo>
                    <a:pt x="7" y="13"/>
                    <a:pt x="8" y="16"/>
                    <a:pt x="8" y="16"/>
                  </a:cubicBezTo>
                  <a:cubicBezTo>
                    <a:pt x="9" y="21"/>
                    <a:pt x="11" y="35"/>
                    <a:pt x="14" y="39"/>
                  </a:cubicBezTo>
                  <a:cubicBezTo>
                    <a:pt x="16" y="42"/>
                    <a:pt x="24" y="61"/>
                    <a:pt x="26" y="61"/>
                  </a:cubicBezTo>
                  <a:cubicBezTo>
                    <a:pt x="27" y="61"/>
                    <a:pt x="32" y="49"/>
                    <a:pt x="33" y="47"/>
                  </a:cubicBezTo>
                  <a:cubicBezTo>
                    <a:pt x="36" y="42"/>
                    <a:pt x="39" y="28"/>
                    <a:pt x="40" y="25"/>
                  </a:cubicBezTo>
                  <a:cubicBezTo>
                    <a:pt x="40" y="24"/>
                    <a:pt x="41" y="23"/>
                    <a:pt x="41" y="22"/>
                  </a:cubicBezTo>
                  <a:cubicBezTo>
                    <a:pt x="46" y="22"/>
                    <a:pt x="41" y="17"/>
                    <a:pt x="44" y="16"/>
                  </a:cubicBezTo>
                  <a:cubicBezTo>
                    <a:pt x="48" y="14"/>
                    <a:pt x="33" y="14"/>
                    <a:pt x="31" y="14"/>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8692DFC9-1E5E-2A45-5B19-2263EF460EBA}"/>
                </a:ext>
              </a:extLst>
            </p:cNvPr>
            <p:cNvSpPr>
              <a:spLocks/>
            </p:cNvSpPr>
            <p:nvPr/>
          </p:nvSpPr>
          <p:spPr bwMode="gray">
            <a:xfrm>
              <a:off x="7438000" y="3530294"/>
              <a:ext cx="144934" cy="200205"/>
            </a:xfrm>
            <a:custGeom>
              <a:avLst/>
              <a:gdLst>
                <a:gd name="T0" fmla="*/ 50 w 50"/>
                <a:gd name="T1" fmla="*/ 0 h 69"/>
                <a:gd name="T2" fmla="*/ 37 w 50"/>
                <a:gd name="T3" fmla="*/ 28 h 69"/>
                <a:gd name="T4" fmla="*/ 2 w 50"/>
                <a:gd name="T5" fmla="*/ 69 h 69"/>
                <a:gd name="T6" fmla="*/ 32 w 50"/>
                <a:gd name="T7" fmla="*/ 43 h 69"/>
                <a:gd name="T8" fmla="*/ 50 w 50"/>
                <a:gd name="T9" fmla="*/ 0 h 69"/>
              </a:gdLst>
              <a:ahLst/>
              <a:cxnLst>
                <a:cxn ang="0">
                  <a:pos x="T0" y="T1"/>
                </a:cxn>
                <a:cxn ang="0">
                  <a:pos x="T2" y="T3"/>
                </a:cxn>
                <a:cxn ang="0">
                  <a:pos x="T4" y="T5"/>
                </a:cxn>
                <a:cxn ang="0">
                  <a:pos x="T6" y="T7"/>
                </a:cxn>
                <a:cxn ang="0">
                  <a:pos x="T8" y="T9"/>
                </a:cxn>
              </a:cxnLst>
              <a:rect l="0" t="0" r="r" b="b"/>
              <a:pathLst>
                <a:path w="50" h="69">
                  <a:moveTo>
                    <a:pt x="50" y="0"/>
                  </a:moveTo>
                  <a:cubicBezTo>
                    <a:pt x="50" y="0"/>
                    <a:pt x="42" y="20"/>
                    <a:pt x="37" y="28"/>
                  </a:cubicBezTo>
                  <a:cubicBezTo>
                    <a:pt x="32" y="37"/>
                    <a:pt x="4" y="68"/>
                    <a:pt x="2" y="69"/>
                  </a:cubicBezTo>
                  <a:cubicBezTo>
                    <a:pt x="0" y="69"/>
                    <a:pt x="27" y="51"/>
                    <a:pt x="32" y="43"/>
                  </a:cubicBezTo>
                  <a:cubicBezTo>
                    <a:pt x="36" y="36"/>
                    <a:pt x="50" y="0"/>
                    <a:pt x="50" y="0"/>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A362D972-7264-1585-00C5-F9698A561D79}"/>
                </a:ext>
              </a:extLst>
            </p:cNvPr>
            <p:cNvSpPr>
              <a:spLocks/>
            </p:cNvSpPr>
            <p:nvPr/>
          </p:nvSpPr>
          <p:spPr bwMode="gray">
            <a:xfrm>
              <a:off x="7832268" y="3626098"/>
              <a:ext cx="81065" cy="140021"/>
            </a:xfrm>
            <a:custGeom>
              <a:avLst/>
              <a:gdLst>
                <a:gd name="T0" fmla="*/ 19 w 28"/>
                <a:gd name="T1" fmla="*/ 33 h 48"/>
                <a:gd name="T2" fmla="*/ 21 w 28"/>
                <a:gd name="T3" fmla="*/ 14 h 48"/>
                <a:gd name="T4" fmla="*/ 24 w 28"/>
                <a:gd name="T5" fmla="*/ 6 h 48"/>
                <a:gd name="T6" fmla="*/ 26 w 28"/>
                <a:gd name="T7" fmla="*/ 32 h 48"/>
                <a:gd name="T8" fmla="*/ 4 w 28"/>
                <a:gd name="T9" fmla="*/ 45 h 48"/>
                <a:gd name="T10" fmla="*/ 19 w 28"/>
                <a:gd name="T11" fmla="*/ 33 h 48"/>
              </a:gdLst>
              <a:ahLst/>
              <a:cxnLst>
                <a:cxn ang="0">
                  <a:pos x="T0" y="T1"/>
                </a:cxn>
                <a:cxn ang="0">
                  <a:pos x="T2" y="T3"/>
                </a:cxn>
                <a:cxn ang="0">
                  <a:pos x="T4" y="T5"/>
                </a:cxn>
                <a:cxn ang="0">
                  <a:pos x="T6" y="T7"/>
                </a:cxn>
                <a:cxn ang="0">
                  <a:pos x="T8" y="T9"/>
                </a:cxn>
                <a:cxn ang="0">
                  <a:pos x="T10" y="T11"/>
                </a:cxn>
              </a:cxnLst>
              <a:rect l="0" t="0" r="r" b="b"/>
              <a:pathLst>
                <a:path w="28" h="48">
                  <a:moveTo>
                    <a:pt x="19" y="33"/>
                  </a:moveTo>
                  <a:cubicBezTo>
                    <a:pt x="21" y="29"/>
                    <a:pt x="24" y="28"/>
                    <a:pt x="21" y="14"/>
                  </a:cubicBezTo>
                  <a:cubicBezTo>
                    <a:pt x="19" y="0"/>
                    <a:pt x="22" y="0"/>
                    <a:pt x="24" y="6"/>
                  </a:cubicBezTo>
                  <a:cubicBezTo>
                    <a:pt x="27" y="13"/>
                    <a:pt x="28" y="29"/>
                    <a:pt x="26" y="32"/>
                  </a:cubicBezTo>
                  <a:cubicBezTo>
                    <a:pt x="24" y="36"/>
                    <a:pt x="0" y="48"/>
                    <a:pt x="4" y="45"/>
                  </a:cubicBezTo>
                  <a:cubicBezTo>
                    <a:pt x="9" y="43"/>
                    <a:pt x="19" y="33"/>
                    <a:pt x="19" y="33"/>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6B906B21-9281-4F71-0B5F-1275B0D3A2FE}"/>
                </a:ext>
              </a:extLst>
            </p:cNvPr>
            <p:cNvSpPr>
              <a:spLocks/>
            </p:cNvSpPr>
            <p:nvPr/>
          </p:nvSpPr>
          <p:spPr bwMode="gray">
            <a:xfrm>
              <a:off x="7393783" y="2956701"/>
              <a:ext cx="432344" cy="338997"/>
            </a:xfrm>
            <a:custGeom>
              <a:avLst/>
              <a:gdLst>
                <a:gd name="T0" fmla="*/ 10 w 149"/>
                <a:gd name="T1" fmla="*/ 70 h 117"/>
                <a:gd name="T2" fmla="*/ 33 w 149"/>
                <a:gd name="T3" fmla="*/ 66 h 117"/>
                <a:gd name="T4" fmla="*/ 51 w 149"/>
                <a:gd name="T5" fmla="*/ 51 h 117"/>
                <a:gd name="T6" fmla="*/ 70 w 149"/>
                <a:gd name="T7" fmla="*/ 23 h 117"/>
                <a:gd name="T8" fmla="*/ 82 w 149"/>
                <a:gd name="T9" fmla="*/ 3 h 117"/>
                <a:gd name="T10" fmla="*/ 104 w 149"/>
                <a:gd name="T11" fmla="*/ 0 h 117"/>
                <a:gd name="T12" fmla="*/ 127 w 149"/>
                <a:gd name="T13" fmla="*/ 3 h 117"/>
                <a:gd name="T14" fmla="*/ 140 w 149"/>
                <a:gd name="T15" fmla="*/ 9 h 117"/>
                <a:gd name="T16" fmla="*/ 148 w 149"/>
                <a:gd name="T17" fmla="*/ 21 h 117"/>
                <a:gd name="T18" fmla="*/ 135 w 149"/>
                <a:gd name="T19" fmla="*/ 26 h 117"/>
                <a:gd name="T20" fmla="*/ 125 w 149"/>
                <a:gd name="T21" fmla="*/ 24 h 117"/>
                <a:gd name="T22" fmla="*/ 105 w 149"/>
                <a:gd name="T23" fmla="*/ 43 h 117"/>
                <a:gd name="T24" fmla="*/ 77 w 149"/>
                <a:gd name="T25" fmla="*/ 81 h 117"/>
                <a:gd name="T26" fmla="*/ 23 w 149"/>
                <a:gd name="T27" fmla="*/ 108 h 117"/>
                <a:gd name="T28" fmla="*/ 1 w 149"/>
                <a:gd name="T29" fmla="*/ 117 h 117"/>
                <a:gd name="T30" fmla="*/ 2 w 149"/>
                <a:gd name="T31" fmla="*/ 98 h 117"/>
                <a:gd name="T32" fmla="*/ 3 w 149"/>
                <a:gd name="T33" fmla="*/ 72 h 117"/>
                <a:gd name="T34" fmla="*/ 10 w 149"/>
                <a:gd name="T35" fmla="*/ 7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17">
                  <a:moveTo>
                    <a:pt x="10" y="70"/>
                  </a:moveTo>
                  <a:cubicBezTo>
                    <a:pt x="10" y="70"/>
                    <a:pt x="30" y="68"/>
                    <a:pt x="33" y="66"/>
                  </a:cubicBezTo>
                  <a:cubicBezTo>
                    <a:pt x="37" y="65"/>
                    <a:pt x="48" y="56"/>
                    <a:pt x="51" y="51"/>
                  </a:cubicBezTo>
                  <a:cubicBezTo>
                    <a:pt x="53" y="46"/>
                    <a:pt x="63" y="32"/>
                    <a:pt x="70" y="23"/>
                  </a:cubicBezTo>
                  <a:cubicBezTo>
                    <a:pt x="78" y="14"/>
                    <a:pt x="78" y="5"/>
                    <a:pt x="82" y="3"/>
                  </a:cubicBezTo>
                  <a:cubicBezTo>
                    <a:pt x="87" y="0"/>
                    <a:pt x="96" y="0"/>
                    <a:pt x="104" y="0"/>
                  </a:cubicBezTo>
                  <a:cubicBezTo>
                    <a:pt x="111" y="1"/>
                    <a:pt x="122" y="0"/>
                    <a:pt x="127" y="3"/>
                  </a:cubicBezTo>
                  <a:cubicBezTo>
                    <a:pt x="133" y="6"/>
                    <a:pt x="134" y="5"/>
                    <a:pt x="140" y="9"/>
                  </a:cubicBezTo>
                  <a:cubicBezTo>
                    <a:pt x="146" y="13"/>
                    <a:pt x="146" y="16"/>
                    <a:pt x="148" y="21"/>
                  </a:cubicBezTo>
                  <a:cubicBezTo>
                    <a:pt x="149" y="26"/>
                    <a:pt x="140" y="29"/>
                    <a:pt x="135" y="26"/>
                  </a:cubicBezTo>
                  <a:cubicBezTo>
                    <a:pt x="131" y="22"/>
                    <a:pt x="128" y="22"/>
                    <a:pt x="125" y="24"/>
                  </a:cubicBezTo>
                  <a:cubicBezTo>
                    <a:pt x="123" y="27"/>
                    <a:pt x="110" y="37"/>
                    <a:pt x="105" y="43"/>
                  </a:cubicBezTo>
                  <a:cubicBezTo>
                    <a:pt x="100" y="49"/>
                    <a:pt x="84" y="76"/>
                    <a:pt x="77" y="81"/>
                  </a:cubicBezTo>
                  <a:cubicBezTo>
                    <a:pt x="70" y="86"/>
                    <a:pt x="32" y="102"/>
                    <a:pt x="23" y="108"/>
                  </a:cubicBezTo>
                  <a:cubicBezTo>
                    <a:pt x="13" y="114"/>
                    <a:pt x="1" y="117"/>
                    <a:pt x="1" y="117"/>
                  </a:cubicBezTo>
                  <a:cubicBezTo>
                    <a:pt x="1" y="117"/>
                    <a:pt x="4" y="113"/>
                    <a:pt x="2" y="98"/>
                  </a:cubicBezTo>
                  <a:cubicBezTo>
                    <a:pt x="0" y="83"/>
                    <a:pt x="2" y="72"/>
                    <a:pt x="3" y="72"/>
                  </a:cubicBezTo>
                  <a:cubicBezTo>
                    <a:pt x="4" y="72"/>
                    <a:pt x="10" y="70"/>
                    <a:pt x="10" y="70"/>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5">
              <a:extLst>
                <a:ext uri="{FF2B5EF4-FFF2-40B4-BE49-F238E27FC236}">
                  <a16:creationId xmlns:a16="http://schemas.microsoft.com/office/drawing/2014/main" id="{A8648FF6-1DF9-DEA9-A609-C06D16AF7747}"/>
                </a:ext>
              </a:extLst>
            </p:cNvPr>
            <p:cNvSpPr>
              <a:spLocks/>
            </p:cNvSpPr>
            <p:nvPr/>
          </p:nvSpPr>
          <p:spPr bwMode="gray">
            <a:xfrm>
              <a:off x="7617324" y="3002147"/>
              <a:ext cx="81065" cy="40533"/>
            </a:xfrm>
            <a:custGeom>
              <a:avLst/>
              <a:gdLst>
                <a:gd name="T0" fmla="*/ 0 w 28"/>
                <a:gd name="T1" fmla="*/ 2 h 14"/>
                <a:gd name="T2" fmla="*/ 12 w 28"/>
                <a:gd name="T3" fmla="*/ 1 h 14"/>
                <a:gd name="T4" fmla="*/ 25 w 28"/>
                <a:gd name="T5" fmla="*/ 1 h 14"/>
                <a:gd name="T6" fmla="*/ 27 w 28"/>
                <a:gd name="T7" fmla="*/ 5 h 14"/>
                <a:gd name="T8" fmla="*/ 19 w 28"/>
                <a:gd name="T9" fmla="*/ 13 h 14"/>
                <a:gd name="T10" fmla="*/ 25 w 28"/>
                <a:gd name="T11" fmla="*/ 7 h 14"/>
                <a:gd name="T12" fmla="*/ 21 w 28"/>
                <a:gd name="T13" fmla="*/ 2 h 14"/>
                <a:gd name="T14" fmla="*/ 0 w 28"/>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4">
                  <a:moveTo>
                    <a:pt x="0" y="2"/>
                  </a:moveTo>
                  <a:cubicBezTo>
                    <a:pt x="0" y="2"/>
                    <a:pt x="6" y="1"/>
                    <a:pt x="12" y="1"/>
                  </a:cubicBezTo>
                  <a:cubicBezTo>
                    <a:pt x="19" y="1"/>
                    <a:pt x="23" y="0"/>
                    <a:pt x="25" y="1"/>
                  </a:cubicBezTo>
                  <a:cubicBezTo>
                    <a:pt x="27" y="3"/>
                    <a:pt x="28" y="2"/>
                    <a:pt x="27" y="5"/>
                  </a:cubicBezTo>
                  <a:cubicBezTo>
                    <a:pt x="26" y="9"/>
                    <a:pt x="20" y="13"/>
                    <a:pt x="19" y="13"/>
                  </a:cubicBezTo>
                  <a:cubicBezTo>
                    <a:pt x="18" y="14"/>
                    <a:pt x="25" y="11"/>
                    <a:pt x="25" y="7"/>
                  </a:cubicBezTo>
                  <a:cubicBezTo>
                    <a:pt x="25" y="3"/>
                    <a:pt x="22" y="2"/>
                    <a:pt x="21" y="2"/>
                  </a:cubicBezTo>
                  <a:cubicBezTo>
                    <a:pt x="19" y="2"/>
                    <a:pt x="0" y="2"/>
                    <a:pt x="0" y="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6">
              <a:extLst>
                <a:ext uri="{FF2B5EF4-FFF2-40B4-BE49-F238E27FC236}">
                  <a16:creationId xmlns:a16="http://schemas.microsoft.com/office/drawing/2014/main" id="{7D5ECDAB-9361-F5C9-C7D2-8ED205B9A53E}"/>
                </a:ext>
              </a:extLst>
            </p:cNvPr>
            <p:cNvSpPr>
              <a:spLocks/>
            </p:cNvSpPr>
            <p:nvPr/>
          </p:nvSpPr>
          <p:spPr bwMode="gray">
            <a:xfrm>
              <a:off x="7649259" y="2980038"/>
              <a:ext cx="148619" cy="36848"/>
            </a:xfrm>
            <a:custGeom>
              <a:avLst/>
              <a:gdLst>
                <a:gd name="T0" fmla="*/ 0 w 51"/>
                <a:gd name="T1" fmla="*/ 7 h 13"/>
                <a:gd name="T2" fmla="*/ 15 w 51"/>
                <a:gd name="T3" fmla="*/ 3 h 13"/>
                <a:gd name="T4" fmla="*/ 37 w 51"/>
                <a:gd name="T5" fmla="*/ 3 h 13"/>
                <a:gd name="T6" fmla="*/ 50 w 51"/>
                <a:gd name="T7" fmla="*/ 12 h 13"/>
                <a:gd name="T8" fmla="*/ 42 w 51"/>
                <a:gd name="T9" fmla="*/ 6 h 13"/>
                <a:gd name="T10" fmla="*/ 28 w 51"/>
                <a:gd name="T11" fmla="*/ 0 h 13"/>
                <a:gd name="T12" fmla="*/ 8 w 51"/>
                <a:gd name="T13" fmla="*/ 2 h 13"/>
                <a:gd name="T14" fmla="*/ 0 w 51"/>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3">
                  <a:moveTo>
                    <a:pt x="0" y="7"/>
                  </a:moveTo>
                  <a:cubicBezTo>
                    <a:pt x="0" y="7"/>
                    <a:pt x="8" y="3"/>
                    <a:pt x="15" y="3"/>
                  </a:cubicBezTo>
                  <a:cubicBezTo>
                    <a:pt x="21" y="3"/>
                    <a:pt x="34" y="2"/>
                    <a:pt x="37" y="3"/>
                  </a:cubicBezTo>
                  <a:cubicBezTo>
                    <a:pt x="39" y="5"/>
                    <a:pt x="50" y="11"/>
                    <a:pt x="50" y="12"/>
                  </a:cubicBezTo>
                  <a:cubicBezTo>
                    <a:pt x="51" y="13"/>
                    <a:pt x="44" y="7"/>
                    <a:pt x="42" y="6"/>
                  </a:cubicBezTo>
                  <a:cubicBezTo>
                    <a:pt x="40" y="5"/>
                    <a:pt x="31" y="0"/>
                    <a:pt x="28" y="0"/>
                  </a:cubicBezTo>
                  <a:cubicBezTo>
                    <a:pt x="24" y="0"/>
                    <a:pt x="11" y="1"/>
                    <a:pt x="8" y="2"/>
                  </a:cubicBezTo>
                  <a:cubicBezTo>
                    <a:pt x="5" y="3"/>
                    <a:pt x="0" y="7"/>
                    <a:pt x="0" y="7"/>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7">
              <a:extLst>
                <a:ext uri="{FF2B5EF4-FFF2-40B4-BE49-F238E27FC236}">
                  <a16:creationId xmlns:a16="http://schemas.microsoft.com/office/drawing/2014/main" id="{988E37F0-64F4-3104-0AA7-29FBE0E58CE7}"/>
                </a:ext>
              </a:extLst>
            </p:cNvPr>
            <p:cNvSpPr>
              <a:spLocks/>
            </p:cNvSpPr>
            <p:nvPr/>
          </p:nvSpPr>
          <p:spPr bwMode="gray">
            <a:xfrm>
              <a:off x="7776997" y="2999690"/>
              <a:ext cx="49130" cy="38076"/>
            </a:xfrm>
            <a:custGeom>
              <a:avLst/>
              <a:gdLst>
                <a:gd name="T0" fmla="*/ 14 w 17"/>
                <a:gd name="T1" fmla="*/ 0 h 13"/>
                <a:gd name="T2" fmla="*/ 17 w 17"/>
                <a:gd name="T3" fmla="*/ 7 h 13"/>
                <a:gd name="T4" fmla="*/ 13 w 17"/>
                <a:gd name="T5" fmla="*/ 12 h 13"/>
                <a:gd name="T6" fmla="*/ 5 w 17"/>
                <a:gd name="T7" fmla="*/ 12 h 13"/>
                <a:gd name="T8" fmla="*/ 0 w 17"/>
                <a:gd name="T9" fmla="*/ 9 h 13"/>
                <a:gd name="T10" fmla="*/ 8 w 17"/>
                <a:gd name="T11" fmla="*/ 10 h 13"/>
                <a:gd name="T12" fmla="*/ 14 w 17"/>
                <a:gd name="T13" fmla="*/ 8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14" y="0"/>
                    <a:pt x="17" y="6"/>
                    <a:pt x="17" y="7"/>
                  </a:cubicBezTo>
                  <a:cubicBezTo>
                    <a:pt x="16" y="8"/>
                    <a:pt x="13" y="12"/>
                    <a:pt x="13" y="12"/>
                  </a:cubicBezTo>
                  <a:cubicBezTo>
                    <a:pt x="12" y="12"/>
                    <a:pt x="6" y="13"/>
                    <a:pt x="5" y="12"/>
                  </a:cubicBezTo>
                  <a:cubicBezTo>
                    <a:pt x="4" y="12"/>
                    <a:pt x="0" y="9"/>
                    <a:pt x="0" y="9"/>
                  </a:cubicBezTo>
                  <a:cubicBezTo>
                    <a:pt x="0" y="9"/>
                    <a:pt x="6" y="10"/>
                    <a:pt x="8" y="10"/>
                  </a:cubicBezTo>
                  <a:cubicBezTo>
                    <a:pt x="10" y="10"/>
                    <a:pt x="13" y="11"/>
                    <a:pt x="14" y="8"/>
                  </a:cubicBezTo>
                  <a:cubicBezTo>
                    <a:pt x="14" y="5"/>
                    <a:pt x="14" y="0"/>
                    <a:pt x="14"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8">
              <a:extLst>
                <a:ext uri="{FF2B5EF4-FFF2-40B4-BE49-F238E27FC236}">
                  <a16:creationId xmlns:a16="http://schemas.microsoft.com/office/drawing/2014/main" id="{4E502E67-F11C-90F2-926D-7BB50341E8B1}"/>
                </a:ext>
              </a:extLst>
            </p:cNvPr>
            <p:cNvSpPr>
              <a:spLocks/>
            </p:cNvSpPr>
            <p:nvPr/>
          </p:nvSpPr>
          <p:spPr bwMode="gray">
            <a:xfrm>
              <a:off x="7657857" y="2961614"/>
              <a:ext cx="127738" cy="23337"/>
            </a:xfrm>
            <a:custGeom>
              <a:avLst/>
              <a:gdLst>
                <a:gd name="T0" fmla="*/ 44 w 44"/>
                <a:gd name="T1" fmla="*/ 8 h 8"/>
                <a:gd name="T2" fmla="*/ 33 w 44"/>
                <a:gd name="T3" fmla="*/ 3 h 8"/>
                <a:gd name="T4" fmla="*/ 15 w 44"/>
                <a:gd name="T5" fmla="*/ 1 h 8"/>
                <a:gd name="T6" fmla="*/ 0 w 44"/>
                <a:gd name="T7" fmla="*/ 4 h 8"/>
                <a:gd name="T8" fmla="*/ 10 w 44"/>
                <a:gd name="T9" fmla="*/ 0 h 8"/>
                <a:gd name="T10" fmla="*/ 27 w 44"/>
                <a:gd name="T11" fmla="*/ 0 h 8"/>
                <a:gd name="T12" fmla="*/ 38 w 44"/>
                <a:gd name="T13" fmla="*/ 3 h 8"/>
                <a:gd name="T14" fmla="*/ 44 w 4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
                  <a:moveTo>
                    <a:pt x="44" y="8"/>
                  </a:moveTo>
                  <a:cubicBezTo>
                    <a:pt x="43" y="7"/>
                    <a:pt x="35" y="3"/>
                    <a:pt x="33" y="3"/>
                  </a:cubicBezTo>
                  <a:cubicBezTo>
                    <a:pt x="31" y="2"/>
                    <a:pt x="23" y="1"/>
                    <a:pt x="15" y="1"/>
                  </a:cubicBezTo>
                  <a:cubicBezTo>
                    <a:pt x="8" y="2"/>
                    <a:pt x="0" y="4"/>
                    <a:pt x="0" y="4"/>
                  </a:cubicBezTo>
                  <a:cubicBezTo>
                    <a:pt x="0" y="4"/>
                    <a:pt x="7" y="0"/>
                    <a:pt x="10" y="0"/>
                  </a:cubicBezTo>
                  <a:cubicBezTo>
                    <a:pt x="14" y="0"/>
                    <a:pt x="24" y="0"/>
                    <a:pt x="27" y="0"/>
                  </a:cubicBezTo>
                  <a:cubicBezTo>
                    <a:pt x="30" y="0"/>
                    <a:pt x="37" y="2"/>
                    <a:pt x="38" y="3"/>
                  </a:cubicBezTo>
                  <a:cubicBezTo>
                    <a:pt x="39" y="3"/>
                    <a:pt x="44" y="8"/>
                    <a:pt x="44" y="8"/>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9">
              <a:extLst>
                <a:ext uri="{FF2B5EF4-FFF2-40B4-BE49-F238E27FC236}">
                  <a16:creationId xmlns:a16="http://schemas.microsoft.com/office/drawing/2014/main" id="{A3101930-30F4-4AA0-7467-39399AD486EA}"/>
                </a:ext>
              </a:extLst>
            </p:cNvPr>
            <p:cNvSpPr>
              <a:spLocks/>
            </p:cNvSpPr>
            <p:nvPr/>
          </p:nvSpPr>
          <p:spPr bwMode="gray">
            <a:xfrm>
              <a:off x="7597672" y="3066016"/>
              <a:ext cx="68782" cy="116684"/>
            </a:xfrm>
            <a:custGeom>
              <a:avLst/>
              <a:gdLst>
                <a:gd name="T0" fmla="*/ 0 w 24"/>
                <a:gd name="T1" fmla="*/ 40 h 40"/>
                <a:gd name="T2" fmla="*/ 10 w 24"/>
                <a:gd name="T3" fmla="*/ 29 h 40"/>
                <a:gd name="T4" fmla="*/ 15 w 24"/>
                <a:gd name="T5" fmla="*/ 8 h 40"/>
                <a:gd name="T6" fmla="*/ 24 w 24"/>
                <a:gd name="T7" fmla="*/ 0 h 40"/>
                <a:gd name="T8" fmla="*/ 16 w 24"/>
                <a:gd name="T9" fmla="*/ 8 h 40"/>
                <a:gd name="T10" fmla="*/ 13 w 24"/>
                <a:gd name="T11" fmla="*/ 22 h 40"/>
                <a:gd name="T12" fmla="*/ 8 w 24"/>
                <a:gd name="T13" fmla="*/ 36 h 40"/>
                <a:gd name="T14" fmla="*/ 0 w 24"/>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0">
                  <a:moveTo>
                    <a:pt x="0" y="40"/>
                  </a:moveTo>
                  <a:cubicBezTo>
                    <a:pt x="2" y="39"/>
                    <a:pt x="9" y="36"/>
                    <a:pt x="10" y="29"/>
                  </a:cubicBezTo>
                  <a:cubicBezTo>
                    <a:pt x="12" y="21"/>
                    <a:pt x="12" y="11"/>
                    <a:pt x="15" y="8"/>
                  </a:cubicBezTo>
                  <a:cubicBezTo>
                    <a:pt x="18" y="4"/>
                    <a:pt x="24" y="0"/>
                    <a:pt x="24" y="0"/>
                  </a:cubicBezTo>
                  <a:cubicBezTo>
                    <a:pt x="24" y="0"/>
                    <a:pt x="17" y="7"/>
                    <a:pt x="16" y="8"/>
                  </a:cubicBezTo>
                  <a:cubicBezTo>
                    <a:pt x="15" y="10"/>
                    <a:pt x="13" y="20"/>
                    <a:pt x="13" y="22"/>
                  </a:cubicBezTo>
                  <a:cubicBezTo>
                    <a:pt x="13" y="24"/>
                    <a:pt x="10" y="35"/>
                    <a:pt x="8" y="36"/>
                  </a:cubicBezTo>
                  <a:cubicBezTo>
                    <a:pt x="6" y="37"/>
                    <a:pt x="0" y="40"/>
                    <a:pt x="0" y="4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60">
              <a:extLst>
                <a:ext uri="{FF2B5EF4-FFF2-40B4-BE49-F238E27FC236}">
                  <a16:creationId xmlns:a16="http://schemas.microsoft.com/office/drawing/2014/main" id="{65820260-D858-09E0-9E33-557D30190743}"/>
                </a:ext>
              </a:extLst>
            </p:cNvPr>
            <p:cNvSpPr>
              <a:spLocks/>
            </p:cNvSpPr>
            <p:nvPr/>
          </p:nvSpPr>
          <p:spPr bwMode="gray">
            <a:xfrm>
              <a:off x="7661541" y="3020570"/>
              <a:ext cx="92119" cy="112999"/>
            </a:xfrm>
            <a:custGeom>
              <a:avLst/>
              <a:gdLst>
                <a:gd name="T0" fmla="*/ 6 w 32"/>
                <a:gd name="T1" fmla="*/ 25 h 39"/>
                <a:gd name="T2" fmla="*/ 16 w 32"/>
                <a:gd name="T3" fmla="*/ 9 h 39"/>
                <a:gd name="T4" fmla="*/ 25 w 32"/>
                <a:gd name="T5" fmla="*/ 3 h 39"/>
                <a:gd name="T6" fmla="*/ 32 w 32"/>
                <a:gd name="T7" fmla="*/ 1 h 39"/>
                <a:gd name="T8" fmla="*/ 29 w 32"/>
                <a:gd name="T9" fmla="*/ 7 h 39"/>
                <a:gd name="T10" fmla="*/ 18 w 32"/>
                <a:gd name="T11" fmla="*/ 15 h 39"/>
                <a:gd name="T12" fmla="*/ 9 w 32"/>
                <a:gd name="T13" fmla="*/ 26 h 39"/>
                <a:gd name="T14" fmla="*/ 0 w 32"/>
                <a:gd name="T15" fmla="*/ 39 h 39"/>
                <a:gd name="T16" fmla="*/ 4 w 32"/>
                <a:gd name="T17" fmla="*/ 31 h 39"/>
                <a:gd name="T18" fmla="*/ 6 w 32"/>
                <a:gd name="T19"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9">
                  <a:moveTo>
                    <a:pt x="6" y="25"/>
                  </a:moveTo>
                  <a:cubicBezTo>
                    <a:pt x="8" y="20"/>
                    <a:pt x="13" y="10"/>
                    <a:pt x="16" y="9"/>
                  </a:cubicBezTo>
                  <a:cubicBezTo>
                    <a:pt x="18" y="7"/>
                    <a:pt x="21" y="6"/>
                    <a:pt x="25" y="3"/>
                  </a:cubicBezTo>
                  <a:cubicBezTo>
                    <a:pt x="28" y="0"/>
                    <a:pt x="32" y="1"/>
                    <a:pt x="32" y="1"/>
                  </a:cubicBezTo>
                  <a:cubicBezTo>
                    <a:pt x="32" y="1"/>
                    <a:pt x="31" y="5"/>
                    <a:pt x="29" y="7"/>
                  </a:cubicBezTo>
                  <a:cubicBezTo>
                    <a:pt x="26" y="8"/>
                    <a:pt x="19" y="15"/>
                    <a:pt x="18" y="15"/>
                  </a:cubicBezTo>
                  <a:cubicBezTo>
                    <a:pt x="18" y="16"/>
                    <a:pt x="10" y="25"/>
                    <a:pt x="9" y="26"/>
                  </a:cubicBezTo>
                  <a:cubicBezTo>
                    <a:pt x="8" y="27"/>
                    <a:pt x="0" y="39"/>
                    <a:pt x="0" y="39"/>
                  </a:cubicBezTo>
                  <a:cubicBezTo>
                    <a:pt x="0" y="39"/>
                    <a:pt x="3" y="33"/>
                    <a:pt x="4" y="31"/>
                  </a:cubicBezTo>
                  <a:cubicBezTo>
                    <a:pt x="5" y="28"/>
                    <a:pt x="6" y="25"/>
                    <a:pt x="6" y="25"/>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61">
              <a:extLst>
                <a:ext uri="{FF2B5EF4-FFF2-40B4-BE49-F238E27FC236}">
                  <a16:creationId xmlns:a16="http://schemas.microsoft.com/office/drawing/2014/main" id="{ED0E6D66-06D6-B782-6ECA-467FAE5C5CDF}"/>
                </a:ext>
              </a:extLst>
            </p:cNvPr>
            <p:cNvSpPr>
              <a:spLocks/>
            </p:cNvSpPr>
            <p:nvPr/>
          </p:nvSpPr>
          <p:spPr bwMode="gray">
            <a:xfrm>
              <a:off x="7399924" y="3159363"/>
              <a:ext cx="95804" cy="138793"/>
            </a:xfrm>
            <a:custGeom>
              <a:avLst/>
              <a:gdLst>
                <a:gd name="T0" fmla="*/ 5 w 33"/>
                <a:gd name="T1" fmla="*/ 0 h 48"/>
                <a:gd name="T2" fmla="*/ 7 w 33"/>
                <a:gd name="T3" fmla="*/ 16 h 48"/>
                <a:gd name="T4" fmla="*/ 5 w 33"/>
                <a:gd name="T5" fmla="*/ 39 h 48"/>
                <a:gd name="T6" fmla="*/ 33 w 33"/>
                <a:gd name="T7" fmla="*/ 32 h 48"/>
                <a:gd name="T8" fmla="*/ 29 w 33"/>
                <a:gd name="T9" fmla="*/ 35 h 48"/>
                <a:gd name="T10" fmla="*/ 6 w 33"/>
                <a:gd name="T11" fmla="*/ 46 h 48"/>
                <a:gd name="T12" fmla="*/ 1 w 33"/>
                <a:gd name="T13" fmla="*/ 43 h 48"/>
                <a:gd name="T14" fmla="*/ 0 w 33"/>
                <a:gd name="T15" fmla="*/ 27 h 48"/>
                <a:gd name="T16" fmla="*/ 3 w 33"/>
                <a:gd name="T17" fmla="*/ 10 h 48"/>
                <a:gd name="T18" fmla="*/ 5 w 33"/>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8">
                  <a:moveTo>
                    <a:pt x="5" y="0"/>
                  </a:moveTo>
                  <a:cubicBezTo>
                    <a:pt x="5" y="0"/>
                    <a:pt x="7" y="12"/>
                    <a:pt x="7" y="16"/>
                  </a:cubicBezTo>
                  <a:cubicBezTo>
                    <a:pt x="7" y="20"/>
                    <a:pt x="2" y="38"/>
                    <a:pt x="5" y="39"/>
                  </a:cubicBezTo>
                  <a:cubicBezTo>
                    <a:pt x="9" y="40"/>
                    <a:pt x="33" y="32"/>
                    <a:pt x="33" y="32"/>
                  </a:cubicBezTo>
                  <a:cubicBezTo>
                    <a:pt x="33" y="32"/>
                    <a:pt x="32" y="34"/>
                    <a:pt x="29" y="35"/>
                  </a:cubicBezTo>
                  <a:cubicBezTo>
                    <a:pt x="26" y="36"/>
                    <a:pt x="11" y="44"/>
                    <a:pt x="6" y="46"/>
                  </a:cubicBezTo>
                  <a:cubicBezTo>
                    <a:pt x="1" y="47"/>
                    <a:pt x="1" y="48"/>
                    <a:pt x="1" y="43"/>
                  </a:cubicBezTo>
                  <a:cubicBezTo>
                    <a:pt x="1" y="39"/>
                    <a:pt x="0" y="31"/>
                    <a:pt x="0" y="27"/>
                  </a:cubicBezTo>
                  <a:cubicBezTo>
                    <a:pt x="0" y="23"/>
                    <a:pt x="0" y="14"/>
                    <a:pt x="3" y="10"/>
                  </a:cubicBezTo>
                  <a:cubicBezTo>
                    <a:pt x="7" y="7"/>
                    <a:pt x="5" y="0"/>
                    <a:pt x="5"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2">
              <a:extLst>
                <a:ext uri="{FF2B5EF4-FFF2-40B4-BE49-F238E27FC236}">
                  <a16:creationId xmlns:a16="http://schemas.microsoft.com/office/drawing/2014/main" id="{366BC572-0717-B960-3D5D-B676F717B7F9}"/>
                </a:ext>
              </a:extLst>
            </p:cNvPr>
            <p:cNvSpPr>
              <a:spLocks/>
            </p:cNvSpPr>
            <p:nvPr/>
          </p:nvSpPr>
          <p:spPr bwMode="gray">
            <a:xfrm>
              <a:off x="7151818" y="3142167"/>
              <a:ext cx="264074" cy="272672"/>
            </a:xfrm>
            <a:custGeom>
              <a:avLst/>
              <a:gdLst>
                <a:gd name="T0" fmla="*/ 83 w 91"/>
                <a:gd name="T1" fmla="*/ 2 h 94"/>
                <a:gd name="T2" fmla="*/ 82 w 91"/>
                <a:gd name="T3" fmla="*/ 2 h 94"/>
                <a:gd name="T4" fmla="*/ 81 w 91"/>
                <a:gd name="T5" fmla="*/ 1 h 94"/>
                <a:gd name="T6" fmla="*/ 81 w 91"/>
                <a:gd name="T7" fmla="*/ 1 h 94"/>
                <a:gd name="T8" fmla="*/ 79 w 91"/>
                <a:gd name="T9" fmla="*/ 1 h 94"/>
                <a:gd name="T10" fmla="*/ 79 w 91"/>
                <a:gd name="T11" fmla="*/ 2 h 94"/>
                <a:gd name="T12" fmla="*/ 52 w 91"/>
                <a:gd name="T13" fmla="*/ 2 h 94"/>
                <a:gd name="T14" fmla="*/ 10 w 91"/>
                <a:gd name="T15" fmla="*/ 0 h 94"/>
                <a:gd name="T16" fmla="*/ 2 w 91"/>
                <a:gd name="T17" fmla="*/ 0 h 94"/>
                <a:gd name="T18" fmla="*/ 27 w 91"/>
                <a:gd name="T19" fmla="*/ 3 h 94"/>
                <a:gd name="T20" fmla="*/ 62 w 91"/>
                <a:gd name="T21" fmla="*/ 4 h 94"/>
                <a:gd name="T22" fmla="*/ 80 w 91"/>
                <a:gd name="T23" fmla="*/ 9 h 94"/>
                <a:gd name="T24" fmla="*/ 83 w 91"/>
                <a:gd name="T25" fmla="*/ 11 h 94"/>
                <a:gd name="T26" fmla="*/ 81 w 91"/>
                <a:gd name="T27" fmla="*/ 31 h 94"/>
                <a:gd name="T28" fmla="*/ 82 w 91"/>
                <a:gd name="T29" fmla="*/ 81 h 94"/>
                <a:gd name="T30" fmla="*/ 84 w 91"/>
                <a:gd name="T31" fmla="*/ 81 h 94"/>
                <a:gd name="T32" fmla="*/ 85 w 91"/>
                <a:gd name="T33" fmla="*/ 47 h 94"/>
                <a:gd name="T34" fmla="*/ 88 w 91"/>
                <a:gd name="T35" fmla="*/ 18 h 94"/>
                <a:gd name="T36" fmla="*/ 83 w 91"/>
                <a:gd name="T37"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94">
                  <a:moveTo>
                    <a:pt x="83" y="2"/>
                  </a:moveTo>
                  <a:cubicBezTo>
                    <a:pt x="83" y="2"/>
                    <a:pt x="83" y="2"/>
                    <a:pt x="82" y="2"/>
                  </a:cubicBezTo>
                  <a:cubicBezTo>
                    <a:pt x="82" y="1"/>
                    <a:pt x="82" y="1"/>
                    <a:pt x="81" y="1"/>
                  </a:cubicBezTo>
                  <a:cubicBezTo>
                    <a:pt x="81" y="1"/>
                    <a:pt x="81" y="1"/>
                    <a:pt x="81" y="1"/>
                  </a:cubicBezTo>
                  <a:cubicBezTo>
                    <a:pt x="80" y="1"/>
                    <a:pt x="80" y="1"/>
                    <a:pt x="79" y="1"/>
                  </a:cubicBezTo>
                  <a:cubicBezTo>
                    <a:pt x="79" y="1"/>
                    <a:pt x="79" y="2"/>
                    <a:pt x="79" y="2"/>
                  </a:cubicBezTo>
                  <a:cubicBezTo>
                    <a:pt x="73" y="2"/>
                    <a:pt x="61" y="2"/>
                    <a:pt x="52" y="2"/>
                  </a:cubicBezTo>
                  <a:cubicBezTo>
                    <a:pt x="43" y="2"/>
                    <a:pt x="22" y="0"/>
                    <a:pt x="10" y="0"/>
                  </a:cubicBezTo>
                  <a:cubicBezTo>
                    <a:pt x="10" y="0"/>
                    <a:pt x="5" y="0"/>
                    <a:pt x="2" y="0"/>
                  </a:cubicBezTo>
                  <a:cubicBezTo>
                    <a:pt x="0" y="0"/>
                    <a:pt x="20" y="3"/>
                    <a:pt x="27" y="3"/>
                  </a:cubicBezTo>
                  <a:cubicBezTo>
                    <a:pt x="35" y="4"/>
                    <a:pt x="54" y="3"/>
                    <a:pt x="62" y="4"/>
                  </a:cubicBezTo>
                  <a:cubicBezTo>
                    <a:pt x="69" y="4"/>
                    <a:pt x="80" y="9"/>
                    <a:pt x="80" y="9"/>
                  </a:cubicBezTo>
                  <a:cubicBezTo>
                    <a:pt x="80" y="9"/>
                    <a:pt x="83" y="10"/>
                    <a:pt x="83" y="11"/>
                  </a:cubicBezTo>
                  <a:cubicBezTo>
                    <a:pt x="83" y="12"/>
                    <a:pt x="83" y="26"/>
                    <a:pt x="81" y="31"/>
                  </a:cubicBezTo>
                  <a:cubicBezTo>
                    <a:pt x="80" y="35"/>
                    <a:pt x="82" y="69"/>
                    <a:pt x="82" y="81"/>
                  </a:cubicBezTo>
                  <a:cubicBezTo>
                    <a:pt x="82" y="94"/>
                    <a:pt x="84" y="84"/>
                    <a:pt x="84" y="81"/>
                  </a:cubicBezTo>
                  <a:cubicBezTo>
                    <a:pt x="84" y="79"/>
                    <a:pt x="85" y="60"/>
                    <a:pt x="85" y="47"/>
                  </a:cubicBezTo>
                  <a:cubicBezTo>
                    <a:pt x="85" y="35"/>
                    <a:pt x="85" y="31"/>
                    <a:pt x="88" y="18"/>
                  </a:cubicBezTo>
                  <a:cubicBezTo>
                    <a:pt x="91" y="6"/>
                    <a:pt x="83" y="2"/>
                    <a:pt x="83" y="2"/>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63">
              <a:extLst>
                <a:ext uri="{FF2B5EF4-FFF2-40B4-BE49-F238E27FC236}">
                  <a16:creationId xmlns:a16="http://schemas.microsoft.com/office/drawing/2014/main" id="{E78F5062-C52A-3362-1C23-FBA72E8B1642}"/>
                </a:ext>
              </a:extLst>
            </p:cNvPr>
            <p:cNvSpPr>
              <a:spLocks/>
            </p:cNvSpPr>
            <p:nvPr/>
          </p:nvSpPr>
          <p:spPr bwMode="gray">
            <a:xfrm>
              <a:off x="7266045" y="1870928"/>
              <a:ext cx="708701" cy="824156"/>
            </a:xfrm>
            <a:custGeom>
              <a:avLst/>
              <a:gdLst>
                <a:gd name="T0" fmla="*/ 225 w 244"/>
                <a:gd name="T1" fmla="*/ 53 h 284"/>
                <a:gd name="T2" fmla="*/ 187 w 244"/>
                <a:gd name="T3" fmla="*/ 13 h 284"/>
                <a:gd name="T4" fmla="*/ 151 w 244"/>
                <a:gd name="T5" fmla="*/ 2 h 284"/>
                <a:gd name="T6" fmla="*/ 139 w 244"/>
                <a:gd name="T7" fmla="*/ 0 h 284"/>
                <a:gd name="T8" fmla="*/ 118 w 244"/>
                <a:gd name="T9" fmla="*/ 14 h 284"/>
                <a:gd name="T10" fmla="*/ 88 w 244"/>
                <a:gd name="T11" fmla="*/ 41 h 284"/>
                <a:gd name="T12" fmla="*/ 58 w 244"/>
                <a:gd name="T13" fmla="*/ 89 h 284"/>
                <a:gd name="T14" fmla="*/ 45 w 244"/>
                <a:gd name="T15" fmla="*/ 134 h 284"/>
                <a:gd name="T16" fmla="*/ 32 w 244"/>
                <a:gd name="T17" fmla="*/ 163 h 284"/>
                <a:gd name="T18" fmla="*/ 5 w 244"/>
                <a:gd name="T19" fmla="*/ 189 h 284"/>
                <a:gd name="T20" fmla="*/ 5 w 244"/>
                <a:gd name="T21" fmla="*/ 196 h 284"/>
                <a:gd name="T22" fmla="*/ 9 w 244"/>
                <a:gd name="T23" fmla="*/ 195 h 284"/>
                <a:gd name="T24" fmla="*/ 20 w 244"/>
                <a:gd name="T25" fmla="*/ 188 h 284"/>
                <a:gd name="T26" fmla="*/ 36 w 244"/>
                <a:gd name="T27" fmla="*/ 185 h 284"/>
                <a:gd name="T28" fmla="*/ 57 w 244"/>
                <a:gd name="T29" fmla="*/ 228 h 284"/>
                <a:gd name="T30" fmla="*/ 85 w 244"/>
                <a:gd name="T31" fmla="*/ 267 h 284"/>
                <a:gd name="T32" fmla="*/ 79 w 244"/>
                <a:gd name="T33" fmla="*/ 254 h 284"/>
                <a:gd name="T34" fmla="*/ 70 w 244"/>
                <a:gd name="T35" fmla="*/ 228 h 284"/>
                <a:gd name="T36" fmla="*/ 106 w 244"/>
                <a:gd name="T37" fmla="*/ 259 h 284"/>
                <a:gd name="T38" fmla="*/ 116 w 244"/>
                <a:gd name="T39" fmla="*/ 262 h 284"/>
                <a:gd name="T40" fmla="*/ 82 w 244"/>
                <a:gd name="T41" fmla="*/ 214 h 284"/>
                <a:gd name="T42" fmla="*/ 84 w 244"/>
                <a:gd name="T43" fmla="*/ 175 h 284"/>
                <a:gd name="T44" fmla="*/ 103 w 244"/>
                <a:gd name="T45" fmla="*/ 204 h 284"/>
                <a:gd name="T46" fmla="*/ 119 w 244"/>
                <a:gd name="T47" fmla="*/ 213 h 284"/>
                <a:gd name="T48" fmla="*/ 104 w 244"/>
                <a:gd name="T49" fmla="*/ 187 h 284"/>
                <a:gd name="T50" fmla="*/ 95 w 244"/>
                <a:gd name="T51" fmla="*/ 145 h 284"/>
                <a:gd name="T52" fmla="*/ 101 w 244"/>
                <a:gd name="T53" fmla="*/ 103 h 284"/>
                <a:gd name="T54" fmla="*/ 136 w 244"/>
                <a:gd name="T55" fmla="*/ 78 h 284"/>
                <a:gd name="T56" fmla="*/ 183 w 244"/>
                <a:gd name="T57" fmla="*/ 60 h 284"/>
                <a:gd name="T58" fmla="*/ 204 w 244"/>
                <a:gd name="T59" fmla="*/ 59 h 284"/>
                <a:gd name="T60" fmla="*/ 217 w 244"/>
                <a:gd name="T61" fmla="*/ 100 h 284"/>
                <a:gd name="T62" fmla="*/ 211 w 244"/>
                <a:gd name="T63" fmla="*/ 123 h 284"/>
                <a:gd name="T64" fmla="*/ 198 w 244"/>
                <a:gd name="T65" fmla="*/ 140 h 284"/>
                <a:gd name="T66" fmla="*/ 189 w 244"/>
                <a:gd name="T67" fmla="*/ 163 h 284"/>
                <a:gd name="T68" fmla="*/ 159 w 244"/>
                <a:gd name="T69" fmla="*/ 185 h 284"/>
                <a:gd name="T70" fmla="*/ 133 w 244"/>
                <a:gd name="T71" fmla="*/ 200 h 284"/>
                <a:gd name="T72" fmla="*/ 126 w 244"/>
                <a:gd name="T73" fmla="*/ 216 h 284"/>
                <a:gd name="T74" fmla="*/ 140 w 244"/>
                <a:gd name="T75" fmla="*/ 242 h 284"/>
                <a:gd name="T76" fmla="*/ 143 w 244"/>
                <a:gd name="T77" fmla="*/ 263 h 284"/>
                <a:gd name="T78" fmla="*/ 147 w 244"/>
                <a:gd name="T79" fmla="*/ 254 h 284"/>
                <a:gd name="T80" fmla="*/ 145 w 244"/>
                <a:gd name="T81" fmla="*/ 221 h 284"/>
                <a:gd name="T82" fmla="*/ 158 w 244"/>
                <a:gd name="T83" fmla="*/ 217 h 284"/>
                <a:gd name="T84" fmla="*/ 175 w 244"/>
                <a:gd name="T85" fmla="*/ 262 h 284"/>
                <a:gd name="T86" fmla="*/ 184 w 244"/>
                <a:gd name="T87" fmla="*/ 251 h 284"/>
                <a:gd name="T88" fmla="*/ 197 w 244"/>
                <a:gd name="T89" fmla="*/ 262 h 284"/>
                <a:gd name="T90" fmla="*/ 197 w 244"/>
                <a:gd name="T91" fmla="*/ 249 h 284"/>
                <a:gd name="T92" fmla="*/ 203 w 244"/>
                <a:gd name="T93" fmla="*/ 246 h 284"/>
                <a:gd name="T94" fmla="*/ 210 w 244"/>
                <a:gd name="T95" fmla="*/ 253 h 284"/>
                <a:gd name="T96" fmla="*/ 200 w 244"/>
                <a:gd name="T97" fmla="*/ 234 h 284"/>
                <a:gd name="T98" fmla="*/ 195 w 244"/>
                <a:gd name="T99" fmla="*/ 199 h 284"/>
                <a:gd name="T100" fmla="*/ 224 w 244"/>
                <a:gd name="T101" fmla="*/ 183 h 284"/>
                <a:gd name="T102" fmla="*/ 244 w 244"/>
                <a:gd name="T103" fmla="*/ 114 h 284"/>
                <a:gd name="T104" fmla="*/ 225 w 244"/>
                <a:gd name="T105" fmla="*/ 5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 h="284">
                  <a:moveTo>
                    <a:pt x="225" y="53"/>
                  </a:moveTo>
                  <a:cubicBezTo>
                    <a:pt x="220" y="45"/>
                    <a:pt x="191" y="17"/>
                    <a:pt x="187" y="13"/>
                  </a:cubicBezTo>
                  <a:cubicBezTo>
                    <a:pt x="182" y="9"/>
                    <a:pt x="151" y="2"/>
                    <a:pt x="151" y="2"/>
                  </a:cubicBezTo>
                  <a:cubicBezTo>
                    <a:pt x="151" y="2"/>
                    <a:pt x="144" y="0"/>
                    <a:pt x="139" y="0"/>
                  </a:cubicBezTo>
                  <a:cubicBezTo>
                    <a:pt x="134" y="0"/>
                    <a:pt x="122" y="11"/>
                    <a:pt x="118" y="14"/>
                  </a:cubicBezTo>
                  <a:cubicBezTo>
                    <a:pt x="114" y="18"/>
                    <a:pt x="101" y="32"/>
                    <a:pt x="88" y="41"/>
                  </a:cubicBezTo>
                  <a:cubicBezTo>
                    <a:pt x="75" y="51"/>
                    <a:pt x="61" y="85"/>
                    <a:pt x="58" y="89"/>
                  </a:cubicBezTo>
                  <a:cubicBezTo>
                    <a:pt x="55" y="93"/>
                    <a:pt x="46" y="121"/>
                    <a:pt x="45" y="134"/>
                  </a:cubicBezTo>
                  <a:cubicBezTo>
                    <a:pt x="43" y="147"/>
                    <a:pt x="37" y="159"/>
                    <a:pt x="32" y="163"/>
                  </a:cubicBezTo>
                  <a:cubicBezTo>
                    <a:pt x="26" y="167"/>
                    <a:pt x="9" y="185"/>
                    <a:pt x="5" y="189"/>
                  </a:cubicBezTo>
                  <a:cubicBezTo>
                    <a:pt x="0" y="193"/>
                    <a:pt x="0" y="198"/>
                    <a:pt x="5" y="196"/>
                  </a:cubicBezTo>
                  <a:cubicBezTo>
                    <a:pt x="6" y="196"/>
                    <a:pt x="8" y="195"/>
                    <a:pt x="9" y="195"/>
                  </a:cubicBezTo>
                  <a:cubicBezTo>
                    <a:pt x="12" y="193"/>
                    <a:pt x="16" y="190"/>
                    <a:pt x="20" y="188"/>
                  </a:cubicBezTo>
                  <a:cubicBezTo>
                    <a:pt x="29" y="183"/>
                    <a:pt x="34" y="180"/>
                    <a:pt x="36" y="185"/>
                  </a:cubicBezTo>
                  <a:cubicBezTo>
                    <a:pt x="38" y="190"/>
                    <a:pt x="49" y="216"/>
                    <a:pt x="57" y="228"/>
                  </a:cubicBezTo>
                  <a:cubicBezTo>
                    <a:pt x="66" y="240"/>
                    <a:pt x="82" y="264"/>
                    <a:pt x="85" y="267"/>
                  </a:cubicBezTo>
                  <a:cubicBezTo>
                    <a:pt x="84" y="265"/>
                    <a:pt x="82" y="262"/>
                    <a:pt x="79" y="254"/>
                  </a:cubicBezTo>
                  <a:cubicBezTo>
                    <a:pt x="70" y="235"/>
                    <a:pt x="66" y="224"/>
                    <a:pt x="70" y="228"/>
                  </a:cubicBezTo>
                  <a:cubicBezTo>
                    <a:pt x="73" y="231"/>
                    <a:pt x="94" y="253"/>
                    <a:pt x="106" y="259"/>
                  </a:cubicBezTo>
                  <a:cubicBezTo>
                    <a:pt x="117" y="265"/>
                    <a:pt x="126" y="268"/>
                    <a:pt x="116" y="262"/>
                  </a:cubicBezTo>
                  <a:cubicBezTo>
                    <a:pt x="106" y="256"/>
                    <a:pt x="81" y="221"/>
                    <a:pt x="82" y="214"/>
                  </a:cubicBezTo>
                  <a:cubicBezTo>
                    <a:pt x="82" y="207"/>
                    <a:pt x="83" y="174"/>
                    <a:pt x="84" y="175"/>
                  </a:cubicBezTo>
                  <a:cubicBezTo>
                    <a:pt x="86" y="177"/>
                    <a:pt x="98" y="201"/>
                    <a:pt x="103" y="204"/>
                  </a:cubicBezTo>
                  <a:cubicBezTo>
                    <a:pt x="108" y="207"/>
                    <a:pt x="123" y="219"/>
                    <a:pt x="119" y="213"/>
                  </a:cubicBezTo>
                  <a:cubicBezTo>
                    <a:pt x="115" y="207"/>
                    <a:pt x="107" y="193"/>
                    <a:pt x="104" y="187"/>
                  </a:cubicBezTo>
                  <a:cubicBezTo>
                    <a:pt x="101" y="180"/>
                    <a:pt x="96" y="150"/>
                    <a:pt x="95" y="145"/>
                  </a:cubicBezTo>
                  <a:cubicBezTo>
                    <a:pt x="95" y="140"/>
                    <a:pt x="96" y="110"/>
                    <a:pt x="101" y="103"/>
                  </a:cubicBezTo>
                  <a:cubicBezTo>
                    <a:pt x="106" y="96"/>
                    <a:pt x="123" y="80"/>
                    <a:pt x="136" y="78"/>
                  </a:cubicBezTo>
                  <a:cubicBezTo>
                    <a:pt x="148" y="76"/>
                    <a:pt x="178" y="65"/>
                    <a:pt x="183" y="60"/>
                  </a:cubicBezTo>
                  <a:cubicBezTo>
                    <a:pt x="188" y="56"/>
                    <a:pt x="201" y="54"/>
                    <a:pt x="204" y="59"/>
                  </a:cubicBezTo>
                  <a:cubicBezTo>
                    <a:pt x="207" y="64"/>
                    <a:pt x="217" y="94"/>
                    <a:pt x="217" y="100"/>
                  </a:cubicBezTo>
                  <a:cubicBezTo>
                    <a:pt x="217" y="106"/>
                    <a:pt x="215" y="115"/>
                    <a:pt x="211" y="123"/>
                  </a:cubicBezTo>
                  <a:cubicBezTo>
                    <a:pt x="208" y="131"/>
                    <a:pt x="198" y="136"/>
                    <a:pt x="198" y="140"/>
                  </a:cubicBezTo>
                  <a:cubicBezTo>
                    <a:pt x="198" y="144"/>
                    <a:pt x="194" y="160"/>
                    <a:pt x="189" y="163"/>
                  </a:cubicBezTo>
                  <a:cubicBezTo>
                    <a:pt x="184" y="166"/>
                    <a:pt x="163" y="180"/>
                    <a:pt x="159" y="185"/>
                  </a:cubicBezTo>
                  <a:cubicBezTo>
                    <a:pt x="155" y="190"/>
                    <a:pt x="137" y="200"/>
                    <a:pt x="133" y="200"/>
                  </a:cubicBezTo>
                  <a:cubicBezTo>
                    <a:pt x="129" y="200"/>
                    <a:pt x="125" y="210"/>
                    <a:pt x="126" y="216"/>
                  </a:cubicBezTo>
                  <a:cubicBezTo>
                    <a:pt x="127" y="222"/>
                    <a:pt x="136" y="232"/>
                    <a:pt x="140" y="242"/>
                  </a:cubicBezTo>
                  <a:cubicBezTo>
                    <a:pt x="143" y="250"/>
                    <a:pt x="144" y="259"/>
                    <a:pt x="143" y="263"/>
                  </a:cubicBezTo>
                  <a:cubicBezTo>
                    <a:pt x="145" y="260"/>
                    <a:pt x="146" y="257"/>
                    <a:pt x="147" y="254"/>
                  </a:cubicBezTo>
                  <a:cubicBezTo>
                    <a:pt x="150" y="241"/>
                    <a:pt x="145" y="227"/>
                    <a:pt x="145" y="221"/>
                  </a:cubicBezTo>
                  <a:cubicBezTo>
                    <a:pt x="146" y="215"/>
                    <a:pt x="152" y="214"/>
                    <a:pt x="158" y="217"/>
                  </a:cubicBezTo>
                  <a:cubicBezTo>
                    <a:pt x="164" y="220"/>
                    <a:pt x="167" y="241"/>
                    <a:pt x="175" y="262"/>
                  </a:cubicBezTo>
                  <a:cubicBezTo>
                    <a:pt x="184" y="284"/>
                    <a:pt x="181" y="256"/>
                    <a:pt x="184" y="251"/>
                  </a:cubicBezTo>
                  <a:cubicBezTo>
                    <a:pt x="186" y="246"/>
                    <a:pt x="193" y="255"/>
                    <a:pt x="197" y="262"/>
                  </a:cubicBezTo>
                  <a:cubicBezTo>
                    <a:pt x="201" y="269"/>
                    <a:pt x="199" y="257"/>
                    <a:pt x="197" y="249"/>
                  </a:cubicBezTo>
                  <a:cubicBezTo>
                    <a:pt x="196" y="241"/>
                    <a:pt x="197" y="240"/>
                    <a:pt x="203" y="246"/>
                  </a:cubicBezTo>
                  <a:cubicBezTo>
                    <a:pt x="209" y="252"/>
                    <a:pt x="211" y="258"/>
                    <a:pt x="210" y="253"/>
                  </a:cubicBezTo>
                  <a:cubicBezTo>
                    <a:pt x="209" y="249"/>
                    <a:pt x="205" y="238"/>
                    <a:pt x="200" y="234"/>
                  </a:cubicBezTo>
                  <a:cubicBezTo>
                    <a:pt x="194" y="230"/>
                    <a:pt x="194" y="207"/>
                    <a:pt x="195" y="199"/>
                  </a:cubicBezTo>
                  <a:cubicBezTo>
                    <a:pt x="197" y="191"/>
                    <a:pt x="208" y="187"/>
                    <a:pt x="224" y="183"/>
                  </a:cubicBezTo>
                  <a:cubicBezTo>
                    <a:pt x="240" y="178"/>
                    <a:pt x="243" y="128"/>
                    <a:pt x="244" y="114"/>
                  </a:cubicBezTo>
                  <a:cubicBezTo>
                    <a:pt x="244" y="101"/>
                    <a:pt x="229" y="61"/>
                    <a:pt x="225" y="53"/>
                  </a:cubicBezTo>
                  <a:close/>
                </a:path>
              </a:pathLst>
            </a:custGeom>
            <a:solidFill>
              <a:srgbClr val="F4CF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4">
              <a:extLst>
                <a:ext uri="{FF2B5EF4-FFF2-40B4-BE49-F238E27FC236}">
                  <a16:creationId xmlns:a16="http://schemas.microsoft.com/office/drawing/2014/main" id="{A9CECDD0-495C-99CE-B2D2-2E0FBD9DDB82}"/>
                </a:ext>
              </a:extLst>
            </p:cNvPr>
            <p:cNvSpPr>
              <a:spLocks/>
            </p:cNvSpPr>
            <p:nvPr/>
          </p:nvSpPr>
          <p:spPr bwMode="gray">
            <a:xfrm>
              <a:off x="7713128" y="1900406"/>
              <a:ext cx="125282" cy="109315"/>
            </a:xfrm>
            <a:custGeom>
              <a:avLst/>
              <a:gdLst>
                <a:gd name="T0" fmla="*/ 43 w 43"/>
                <a:gd name="T1" fmla="*/ 38 h 38"/>
                <a:gd name="T2" fmla="*/ 32 w 43"/>
                <a:gd name="T3" fmla="*/ 17 h 38"/>
                <a:gd name="T4" fmla="*/ 0 w 43"/>
                <a:gd name="T5" fmla="*/ 0 h 38"/>
                <a:gd name="T6" fmla="*/ 11 w 43"/>
                <a:gd name="T7" fmla="*/ 3 h 38"/>
                <a:gd name="T8" fmla="*/ 30 w 43"/>
                <a:gd name="T9" fmla="*/ 13 h 38"/>
                <a:gd name="T10" fmla="*/ 37 w 43"/>
                <a:gd name="T11" fmla="*/ 20 h 38"/>
                <a:gd name="T12" fmla="*/ 43 w 43"/>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43" h="38">
                  <a:moveTo>
                    <a:pt x="43" y="38"/>
                  </a:moveTo>
                  <a:cubicBezTo>
                    <a:pt x="43" y="37"/>
                    <a:pt x="36" y="22"/>
                    <a:pt x="32" y="17"/>
                  </a:cubicBezTo>
                  <a:cubicBezTo>
                    <a:pt x="28" y="13"/>
                    <a:pt x="0" y="0"/>
                    <a:pt x="0" y="0"/>
                  </a:cubicBezTo>
                  <a:cubicBezTo>
                    <a:pt x="0" y="0"/>
                    <a:pt x="8" y="3"/>
                    <a:pt x="11" y="3"/>
                  </a:cubicBezTo>
                  <a:cubicBezTo>
                    <a:pt x="13" y="4"/>
                    <a:pt x="28" y="11"/>
                    <a:pt x="30" y="13"/>
                  </a:cubicBezTo>
                  <a:cubicBezTo>
                    <a:pt x="32" y="14"/>
                    <a:pt x="36" y="18"/>
                    <a:pt x="37" y="20"/>
                  </a:cubicBezTo>
                  <a:cubicBezTo>
                    <a:pt x="38" y="22"/>
                    <a:pt x="43" y="38"/>
                    <a:pt x="43" y="38"/>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64" name="Freeform 65">
              <a:extLst>
                <a:ext uri="{FF2B5EF4-FFF2-40B4-BE49-F238E27FC236}">
                  <a16:creationId xmlns:a16="http://schemas.microsoft.com/office/drawing/2014/main" id="{9F2BE900-CD62-A225-D0FD-355FFCB53DD9}"/>
                </a:ext>
              </a:extLst>
            </p:cNvPr>
            <p:cNvSpPr>
              <a:spLocks/>
            </p:cNvSpPr>
            <p:nvPr/>
          </p:nvSpPr>
          <p:spPr bwMode="gray">
            <a:xfrm>
              <a:off x="7866659" y="2056394"/>
              <a:ext cx="81065" cy="293552"/>
            </a:xfrm>
            <a:custGeom>
              <a:avLst/>
              <a:gdLst>
                <a:gd name="T0" fmla="*/ 7 w 28"/>
                <a:gd name="T1" fmla="*/ 0 h 101"/>
                <a:gd name="T2" fmla="*/ 18 w 28"/>
                <a:gd name="T3" fmla="*/ 25 h 101"/>
                <a:gd name="T4" fmla="*/ 23 w 28"/>
                <a:gd name="T5" fmla="*/ 61 h 101"/>
                <a:gd name="T6" fmla="*/ 7 w 28"/>
                <a:gd name="T7" fmla="*/ 86 h 101"/>
                <a:gd name="T8" fmla="*/ 5 w 28"/>
                <a:gd name="T9" fmla="*/ 95 h 101"/>
                <a:gd name="T10" fmla="*/ 12 w 28"/>
                <a:gd name="T11" fmla="*/ 83 h 101"/>
                <a:gd name="T12" fmla="*/ 28 w 28"/>
                <a:gd name="T13" fmla="*/ 63 h 101"/>
                <a:gd name="T14" fmla="*/ 22 w 28"/>
                <a:gd name="T15" fmla="*/ 29 h 101"/>
                <a:gd name="T16" fmla="*/ 10 w 28"/>
                <a:gd name="T17" fmla="*/ 2 h 101"/>
                <a:gd name="T18" fmla="*/ 7 w 28"/>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01">
                  <a:moveTo>
                    <a:pt x="7" y="0"/>
                  </a:moveTo>
                  <a:cubicBezTo>
                    <a:pt x="7" y="0"/>
                    <a:pt x="17" y="18"/>
                    <a:pt x="18" y="25"/>
                  </a:cubicBezTo>
                  <a:cubicBezTo>
                    <a:pt x="19" y="31"/>
                    <a:pt x="24" y="59"/>
                    <a:pt x="23" y="61"/>
                  </a:cubicBezTo>
                  <a:cubicBezTo>
                    <a:pt x="21" y="64"/>
                    <a:pt x="14" y="70"/>
                    <a:pt x="7" y="86"/>
                  </a:cubicBezTo>
                  <a:cubicBezTo>
                    <a:pt x="0" y="101"/>
                    <a:pt x="5" y="95"/>
                    <a:pt x="5" y="95"/>
                  </a:cubicBezTo>
                  <a:cubicBezTo>
                    <a:pt x="5" y="95"/>
                    <a:pt x="6" y="89"/>
                    <a:pt x="12" y="83"/>
                  </a:cubicBezTo>
                  <a:cubicBezTo>
                    <a:pt x="17" y="77"/>
                    <a:pt x="27" y="64"/>
                    <a:pt x="28" y="63"/>
                  </a:cubicBezTo>
                  <a:cubicBezTo>
                    <a:pt x="28" y="62"/>
                    <a:pt x="22" y="30"/>
                    <a:pt x="22" y="29"/>
                  </a:cubicBezTo>
                  <a:cubicBezTo>
                    <a:pt x="22" y="27"/>
                    <a:pt x="12" y="4"/>
                    <a:pt x="10" y="2"/>
                  </a:cubicBezTo>
                  <a:cubicBezTo>
                    <a:pt x="9" y="1"/>
                    <a:pt x="7" y="0"/>
                    <a:pt x="7"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65" name="Freeform 66">
              <a:extLst>
                <a:ext uri="{FF2B5EF4-FFF2-40B4-BE49-F238E27FC236}">
                  <a16:creationId xmlns:a16="http://schemas.microsoft.com/office/drawing/2014/main" id="{242E91A2-227B-4DCC-4C4E-216BC263D87A}"/>
                </a:ext>
              </a:extLst>
            </p:cNvPr>
            <p:cNvSpPr>
              <a:spLocks/>
            </p:cNvSpPr>
            <p:nvPr/>
          </p:nvSpPr>
          <p:spPr bwMode="gray">
            <a:xfrm>
              <a:off x="7783138" y="2399076"/>
              <a:ext cx="49130" cy="176868"/>
            </a:xfrm>
            <a:custGeom>
              <a:avLst/>
              <a:gdLst>
                <a:gd name="T0" fmla="*/ 17 w 17"/>
                <a:gd name="T1" fmla="*/ 0 h 61"/>
                <a:gd name="T2" fmla="*/ 5 w 17"/>
                <a:gd name="T3" fmla="*/ 32 h 61"/>
                <a:gd name="T4" fmla="*/ 11 w 17"/>
                <a:gd name="T5" fmla="*/ 58 h 61"/>
                <a:gd name="T6" fmla="*/ 4 w 17"/>
                <a:gd name="T7" fmla="*/ 36 h 61"/>
                <a:gd name="T8" fmla="*/ 6 w 17"/>
                <a:gd name="T9" fmla="*/ 13 h 61"/>
                <a:gd name="T10" fmla="*/ 17 w 17"/>
                <a:gd name="T11" fmla="*/ 0 h 61"/>
              </a:gdLst>
              <a:ahLst/>
              <a:cxnLst>
                <a:cxn ang="0">
                  <a:pos x="T0" y="T1"/>
                </a:cxn>
                <a:cxn ang="0">
                  <a:pos x="T2" y="T3"/>
                </a:cxn>
                <a:cxn ang="0">
                  <a:pos x="T4" y="T5"/>
                </a:cxn>
                <a:cxn ang="0">
                  <a:pos x="T6" y="T7"/>
                </a:cxn>
                <a:cxn ang="0">
                  <a:pos x="T8" y="T9"/>
                </a:cxn>
                <a:cxn ang="0">
                  <a:pos x="T10" y="T11"/>
                </a:cxn>
              </a:cxnLst>
              <a:rect l="0" t="0" r="r" b="b"/>
              <a:pathLst>
                <a:path w="17" h="61">
                  <a:moveTo>
                    <a:pt x="17" y="0"/>
                  </a:moveTo>
                  <a:cubicBezTo>
                    <a:pt x="13" y="2"/>
                    <a:pt x="2" y="21"/>
                    <a:pt x="5" y="32"/>
                  </a:cubicBezTo>
                  <a:cubicBezTo>
                    <a:pt x="8" y="42"/>
                    <a:pt x="12" y="54"/>
                    <a:pt x="11" y="58"/>
                  </a:cubicBezTo>
                  <a:cubicBezTo>
                    <a:pt x="10" y="61"/>
                    <a:pt x="7" y="41"/>
                    <a:pt x="4" y="36"/>
                  </a:cubicBezTo>
                  <a:cubicBezTo>
                    <a:pt x="0" y="31"/>
                    <a:pt x="4" y="15"/>
                    <a:pt x="6" y="13"/>
                  </a:cubicBezTo>
                  <a:cubicBezTo>
                    <a:pt x="7" y="11"/>
                    <a:pt x="17" y="0"/>
                    <a:pt x="17"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67" name="Freeform 67">
              <a:extLst>
                <a:ext uri="{FF2B5EF4-FFF2-40B4-BE49-F238E27FC236}">
                  <a16:creationId xmlns:a16="http://schemas.microsoft.com/office/drawing/2014/main" id="{7067B429-08E3-F824-C9A2-E463A4DA9093}"/>
                </a:ext>
              </a:extLst>
            </p:cNvPr>
            <p:cNvSpPr>
              <a:spLocks/>
            </p:cNvSpPr>
            <p:nvPr/>
          </p:nvSpPr>
          <p:spPr bwMode="gray">
            <a:xfrm>
              <a:off x="7365533" y="2358544"/>
              <a:ext cx="2457" cy="2457"/>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0" y="0"/>
                    <a:pt x="0" y="0"/>
                  </a:cubicBezTo>
                  <a:cubicBezTo>
                    <a:pt x="0" y="1"/>
                    <a:pt x="0" y="1"/>
                    <a:pt x="1" y="0"/>
                  </a:cubicBezTo>
                  <a:close/>
                </a:path>
              </a:pathLst>
            </a:custGeom>
            <a:solidFill>
              <a:srgbClr val="7A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68" name="Freeform 68">
              <a:extLst>
                <a:ext uri="{FF2B5EF4-FFF2-40B4-BE49-F238E27FC236}">
                  <a16:creationId xmlns:a16="http://schemas.microsoft.com/office/drawing/2014/main" id="{1932A5ED-A756-ED05-00AE-218D11B674F2}"/>
                </a:ext>
              </a:extLst>
            </p:cNvPr>
            <p:cNvSpPr>
              <a:spLocks/>
            </p:cNvSpPr>
            <p:nvPr/>
          </p:nvSpPr>
          <p:spPr bwMode="gray">
            <a:xfrm>
              <a:off x="7367990" y="1955678"/>
              <a:ext cx="409008" cy="402866"/>
            </a:xfrm>
            <a:custGeom>
              <a:avLst/>
              <a:gdLst>
                <a:gd name="T0" fmla="*/ 140 w 141"/>
                <a:gd name="T1" fmla="*/ 11 h 139"/>
                <a:gd name="T2" fmla="*/ 132 w 141"/>
                <a:gd name="T3" fmla="*/ 18 h 139"/>
                <a:gd name="T4" fmla="*/ 95 w 141"/>
                <a:gd name="T5" fmla="*/ 36 h 139"/>
                <a:gd name="T6" fmla="*/ 79 w 141"/>
                <a:gd name="T7" fmla="*/ 44 h 139"/>
                <a:gd name="T8" fmla="*/ 85 w 141"/>
                <a:gd name="T9" fmla="*/ 34 h 139"/>
                <a:gd name="T10" fmla="*/ 121 w 141"/>
                <a:gd name="T11" fmla="*/ 0 h 139"/>
                <a:gd name="T12" fmla="*/ 87 w 141"/>
                <a:gd name="T13" fmla="*/ 28 h 139"/>
                <a:gd name="T14" fmla="*/ 68 w 141"/>
                <a:gd name="T15" fmla="*/ 55 h 139"/>
                <a:gd name="T16" fmla="*/ 42 w 141"/>
                <a:gd name="T17" fmla="*/ 92 h 139"/>
                <a:gd name="T18" fmla="*/ 12 w 141"/>
                <a:gd name="T19" fmla="*/ 119 h 139"/>
                <a:gd name="T20" fmla="*/ 0 w 141"/>
                <a:gd name="T21" fmla="*/ 139 h 139"/>
                <a:gd name="T22" fmla="*/ 24 w 141"/>
                <a:gd name="T23" fmla="*/ 112 h 139"/>
                <a:gd name="T24" fmla="*/ 63 w 141"/>
                <a:gd name="T25" fmla="*/ 66 h 139"/>
                <a:gd name="T26" fmla="*/ 73 w 141"/>
                <a:gd name="T27" fmla="*/ 52 h 139"/>
                <a:gd name="T28" fmla="*/ 120 w 141"/>
                <a:gd name="T29" fmla="*/ 28 h 139"/>
                <a:gd name="T30" fmla="*/ 139 w 141"/>
                <a:gd name="T31" fmla="*/ 19 h 139"/>
                <a:gd name="T32" fmla="*/ 140 w 141"/>
                <a:gd name="T33" fmla="*/ 1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139">
                  <a:moveTo>
                    <a:pt x="140" y="11"/>
                  </a:moveTo>
                  <a:cubicBezTo>
                    <a:pt x="140" y="13"/>
                    <a:pt x="138" y="16"/>
                    <a:pt x="132" y="18"/>
                  </a:cubicBezTo>
                  <a:cubicBezTo>
                    <a:pt x="127" y="20"/>
                    <a:pt x="116" y="28"/>
                    <a:pt x="95" y="36"/>
                  </a:cubicBezTo>
                  <a:cubicBezTo>
                    <a:pt x="86" y="39"/>
                    <a:pt x="81" y="42"/>
                    <a:pt x="79" y="44"/>
                  </a:cubicBezTo>
                  <a:cubicBezTo>
                    <a:pt x="82" y="40"/>
                    <a:pt x="84" y="36"/>
                    <a:pt x="85" y="34"/>
                  </a:cubicBezTo>
                  <a:cubicBezTo>
                    <a:pt x="89" y="29"/>
                    <a:pt x="121" y="0"/>
                    <a:pt x="121" y="0"/>
                  </a:cubicBezTo>
                  <a:cubicBezTo>
                    <a:pt x="121" y="0"/>
                    <a:pt x="91" y="23"/>
                    <a:pt x="87" y="28"/>
                  </a:cubicBezTo>
                  <a:cubicBezTo>
                    <a:pt x="82" y="33"/>
                    <a:pt x="72" y="49"/>
                    <a:pt x="68" y="55"/>
                  </a:cubicBezTo>
                  <a:cubicBezTo>
                    <a:pt x="63" y="61"/>
                    <a:pt x="49" y="87"/>
                    <a:pt x="42" y="92"/>
                  </a:cubicBezTo>
                  <a:cubicBezTo>
                    <a:pt x="36" y="97"/>
                    <a:pt x="23" y="110"/>
                    <a:pt x="12" y="119"/>
                  </a:cubicBezTo>
                  <a:cubicBezTo>
                    <a:pt x="4" y="125"/>
                    <a:pt x="1" y="135"/>
                    <a:pt x="0" y="139"/>
                  </a:cubicBezTo>
                  <a:cubicBezTo>
                    <a:pt x="1" y="135"/>
                    <a:pt x="8" y="125"/>
                    <a:pt x="24" y="112"/>
                  </a:cubicBezTo>
                  <a:cubicBezTo>
                    <a:pt x="40" y="100"/>
                    <a:pt x="54" y="78"/>
                    <a:pt x="63" y="66"/>
                  </a:cubicBezTo>
                  <a:cubicBezTo>
                    <a:pt x="66" y="61"/>
                    <a:pt x="70" y="56"/>
                    <a:pt x="73" y="52"/>
                  </a:cubicBezTo>
                  <a:cubicBezTo>
                    <a:pt x="83" y="47"/>
                    <a:pt x="115" y="30"/>
                    <a:pt x="120" y="28"/>
                  </a:cubicBezTo>
                  <a:cubicBezTo>
                    <a:pt x="125" y="27"/>
                    <a:pt x="137" y="23"/>
                    <a:pt x="139" y="19"/>
                  </a:cubicBezTo>
                  <a:cubicBezTo>
                    <a:pt x="141" y="16"/>
                    <a:pt x="141" y="8"/>
                    <a:pt x="140" y="11"/>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69" name="Freeform 69">
              <a:extLst>
                <a:ext uri="{FF2B5EF4-FFF2-40B4-BE49-F238E27FC236}">
                  <a16:creationId xmlns:a16="http://schemas.microsoft.com/office/drawing/2014/main" id="{86A3FD6D-1645-F161-2B07-6CE0940AC491}"/>
                </a:ext>
              </a:extLst>
            </p:cNvPr>
            <p:cNvSpPr>
              <a:spLocks/>
            </p:cNvSpPr>
            <p:nvPr/>
          </p:nvSpPr>
          <p:spPr bwMode="gray">
            <a:xfrm>
              <a:off x="7449054" y="2329066"/>
              <a:ext cx="40533" cy="183010"/>
            </a:xfrm>
            <a:custGeom>
              <a:avLst/>
              <a:gdLst>
                <a:gd name="T0" fmla="*/ 14 w 14"/>
                <a:gd name="T1" fmla="*/ 0 h 63"/>
                <a:gd name="T2" fmla="*/ 5 w 14"/>
                <a:gd name="T3" fmla="*/ 27 h 63"/>
                <a:gd name="T4" fmla="*/ 4 w 14"/>
                <a:gd name="T5" fmla="*/ 57 h 63"/>
                <a:gd name="T6" fmla="*/ 2 w 14"/>
                <a:gd name="T7" fmla="*/ 36 h 63"/>
                <a:gd name="T8" fmla="*/ 7 w 14"/>
                <a:gd name="T9" fmla="*/ 12 h 63"/>
                <a:gd name="T10" fmla="*/ 14 w 14"/>
                <a:gd name="T11" fmla="*/ 0 h 63"/>
              </a:gdLst>
              <a:ahLst/>
              <a:cxnLst>
                <a:cxn ang="0">
                  <a:pos x="T0" y="T1"/>
                </a:cxn>
                <a:cxn ang="0">
                  <a:pos x="T2" y="T3"/>
                </a:cxn>
                <a:cxn ang="0">
                  <a:pos x="T4" y="T5"/>
                </a:cxn>
                <a:cxn ang="0">
                  <a:pos x="T6" y="T7"/>
                </a:cxn>
                <a:cxn ang="0">
                  <a:pos x="T8" y="T9"/>
                </a:cxn>
                <a:cxn ang="0">
                  <a:pos x="T10" y="T11"/>
                </a:cxn>
              </a:cxnLst>
              <a:rect l="0" t="0" r="r" b="b"/>
              <a:pathLst>
                <a:path w="14" h="63">
                  <a:moveTo>
                    <a:pt x="14" y="0"/>
                  </a:moveTo>
                  <a:cubicBezTo>
                    <a:pt x="14" y="0"/>
                    <a:pt x="4" y="21"/>
                    <a:pt x="5" y="27"/>
                  </a:cubicBezTo>
                  <a:cubicBezTo>
                    <a:pt x="6" y="33"/>
                    <a:pt x="5" y="52"/>
                    <a:pt x="4" y="57"/>
                  </a:cubicBezTo>
                  <a:cubicBezTo>
                    <a:pt x="4" y="63"/>
                    <a:pt x="0" y="44"/>
                    <a:pt x="2" y="36"/>
                  </a:cubicBezTo>
                  <a:cubicBezTo>
                    <a:pt x="4" y="29"/>
                    <a:pt x="5" y="16"/>
                    <a:pt x="7" y="12"/>
                  </a:cubicBezTo>
                  <a:cubicBezTo>
                    <a:pt x="9" y="8"/>
                    <a:pt x="14" y="0"/>
                    <a:pt x="14"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0" name="Freeform 70">
              <a:extLst>
                <a:ext uri="{FF2B5EF4-FFF2-40B4-BE49-F238E27FC236}">
                  <a16:creationId xmlns:a16="http://schemas.microsoft.com/office/drawing/2014/main" id="{165CC60B-0008-DD79-AB7B-D3BCBB734BBE}"/>
                </a:ext>
              </a:extLst>
            </p:cNvPr>
            <p:cNvSpPr>
              <a:spLocks/>
            </p:cNvSpPr>
            <p:nvPr/>
          </p:nvSpPr>
          <p:spPr bwMode="gray">
            <a:xfrm>
              <a:off x="7515380" y="2273794"/>
              <a:ext cx="55272" cy="174412"/>
            </a:xfrm>
            <a:custGeom>
              <a:avLst/>
              <a:gdLst>
                <a:gd name="T0" fmla="*/ 5 w 19"/>
                <a:gd name="T1" fmla="*/ 0 h 60"/>
                <a:gd name="T2" fmla="*/ 4 w 19"/>
                <a:gd name="T3" fmla="*/ 24 h 60"/>
                <a:gd name="T4" fmla="*/ 19 w 19"/>
                <a:gd name="T5" fmla="*/ 60 h 60"/>
                <a:gd name="T6" fmla="*/ 4 w 19"/>
                <a:gd name="T7" fmla="*/ 30 h 60"/>
                <a:gd name="T8" fmla="*/ 0 w 19"/>
                <a:gd name="T9" fmla="*/ 23 h 60"/>
                <a:gd name="T10" fmla="*/ 5 w 19"/>
                <a:gd name="T11" fmla="*/ 0 h 60"/>
              </a:gdLst>
              <a:ahLst/>
              <a:cxnLst>
                <a:cxn ang="0">
                  <a:pos x="T0" y="T1"/>
                </a:cxn>
                <a:cxn ang="0">
                  <a:pos x="T2" y="T3"/>
                </a:cxn>
                <a:cxn ang="0">
                  <a:pos x="T4" y="T5"/>
                </a:cxn>
                <a:cxn ang="0">
                  <a:pos x="T6" y="T7"/>
                </a:cxn>
                <a:cxn ang="0">
                  <a:pos x="T8" y="T9"/>
                </a:cxn>
                <a:cxn ang="0">
                  <a:pos x="T10" y="T11"/>
                </a:cxn>
              </a:cxnLst>
              <a:rect l="0" t="0" r="r" b="b"/>
              <a:pathLst>
                <a:path w="19" h="60">
                  <a:moveTo>
                    <a:pt x="5" y="0"/>
                  </a:moveTo>
                  <a:cubicBezTo>
                    <a:pt x="5" y="0"/>
                    <a:pt x="0" y="11"/>
                    <a:pt x="4" y="24"/>
                  </a:cubicBezTo>
                  <a:cubicBezTo>
                    <a:pt x="8" y="36"/>
                    <a:pt x="19" y="60"/>
                    <a:pt x="19" y="60"/>
                  </a:cubicBezTo>
                  <a:cubicBezTo>
                    <a:pt x="19" y="60"/>
                    <a:pt x="6" y="32"/>
                    <a:pt x="4" y="30"/>
                  </a:cubicBezTo>
                  <a:cubicBezTo>
                    <a:pt x="3" y="28"/>
                    <a:pt x="0" y="28"/>
                    <a:pt x="0" y="23"/>
                  </a:cubicBezTo>
                  <a:cubicBezTo>
                    <a:pt x="0" y="18"/>
                    <a:pt x="5" y="0"/>
                    <a:pt x="5"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1" name="Freeform 71">
              <a:extLst>
                <a:ext uri="{FF2B5EF4-FFF2-40B4-BE49-F238E27FC236}">
                  <a16:creationId xmlns:a16="http://schemas.microsoft.com/office/drawing/2014/main" id="{5E421586-53CC-25F6-7301-39CF61B2F8EA}"/>
                </a:ext>
              </a:extLst>
            </p:cNvPr>
            <p:cNvSpPr>
              <a:spLocks/>
            </p:cNvSpPr>
            <p:nvPr/>
          </p:nvSpPr>
          <p:spPr bwMode="gray">
            <a:xfrm>
              <a:off x="7725410" y="2833876"/>
              <a:ext cx="585876" cy="383214"/>
            </a:xfrm>
            <a:custGeom>
              <a:avLst/>
              <a:gdLst>
                <a:gd name="T0" fmla="*/ 0 w 202"/>
                <a:gd name="T1" fmla="*/ 109 h 132"/>
                <a:gd name="T2" fmla="*/ 141 w 202"/>
                <a:gd name="T3" fmla="*/ 3 h 132"/>
                <a:gd name="T4" fmla="*/ 148 w 202"/>
                <a:gd name="T5" fmla="*/ 0 h 132"/>
                <a:gd name="T6" fmla="*/ 171 w 202"/>
                <a:gd name="T7" fmla="*/ 10 h 132"/>
                <a:gd name="T8" fmla="*/ 202 w 202"/>
                <a:gd name="T9" fmla="*/ 23 h 132"/>
                <a:gd name="T10" fmla="*/ 181 w 202"/>
                <a:gd name="T11" fmla="*/ 44 h 132"/>
                <a:gd name="T12" fmla="*/ 72 w 202"/>
                <a:gd name="T13" fmla="*/ 129 h 132"/>
                <a:gd name="T14" fmla="*/ 55 w 202"/>
                <a:gd name="T15" fmla="*/ 129 h 132"/>
                <a:gd name="T16" fmla="*/ 9 w 202"/>
                <a:gd name="T17" fmla="*/ 115 h 132"/>
                <a:gd name="T18" fmla="*/ 0 w 202"/>
                <a:gd name="T19" fmla="*/ 10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32">
                  <a:moveTo>
                    <a:pt x="0" y="109"/>
                  </a:moveTo>
                  <a:cubicBezTo>
                    <a:pt x="141" y="3"/>
                    <a:pt x="141" y="3"/>
                    <a:pt x="141" y="3"/>
                  </a:cubicBezTo>
                  <a:cubicBezTo>
                    <a:pt x="141" y="3"/>
                    <a:pt x="145" y="1"/>
                    <a:pt x="148" y="0"/>
                  </a:cubicBezTo>
                  <a:cubicBezTo>
                    <a:pt x="150" y="0"/>
                    <a:pt x="166" y="7"/>
                    <a:pt x="171" y="10"/>
                  </a:cubicBezTo>
                  <a:cubicBezTo>
                    <a:pt x="175" y="13"/>
                    <a:pt x="202" y="21"/>
                    <a:pt x="202" y="23"/>
                  </a:cubicBezTo>
                  <a:cubicBezTo>
                    <a:pt x="202" y="25"/>
                    <a:pt x="190" y="39"/>
                    <a:pt x="181" y="44"/>
                  </a:cubicBezTo>
                  <a:cubicBezTo>
                    <a:pt x="173" y="49"/>
                    <a:pt x="72" y="129"/>
                    <a:pt x="72" y="129"/>
                  </a:cubicBezTo>
                  <a:cubicBezTo>
                    <a:pt x="72" y="129"/>
                    <a:pt x="68" y="132"/>
                    <a:pt x="55" y="129"/>
                  </a:cubicBezTo>
                  <a:cubicBezTo>
                    <a:pt x="43" y="127"/>
                    <a:pt x="11" y="116"/>
                    <a:pt x="9" y="115"/>
                  </a:cubicBezTo>
                  <a:cubicBezTo>
                    <a:pt x="7" y="114"/>
                    <a:pt x="0" y="109"/>
                    <a:pt x="0" y="109"/>
                  </a:cubicBezTo>
                  <a:close/>
                </a:path>
              </a:pathLst>
            </a:custGeom>
            <a:solidFill>
              <a:srgbClr val="585C5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2" name="Freeform 72">
              <a:extLst>
                <a:ext uri="{FF2B5EF4-FFF2-40B4-BE49-F238E27FC236}">
                  <a16:creationId xmlns:a16="http://schemas.microsoft.com/office/drawing/2014/main" id="{664C62AC-B419-D1EE-10FD-2A80C5656713}"/>
                </a:ext>
              </a:extLst>
            </p:cNvPr>
            <p:cNvSpPr>
              <a:spLocks/>
            </p:cNvSpPr>
            <p:nvPr/>
          </p:nvSpPr>
          <p:spPr bwMode="gray">
            <a:xfrm>
              <a:off x="7910876" y="3106548"/>
              <a:ext cx="63869" cy="101945"/>
            </a:xfrm>
            <a:custGeom>
              <a:avLst/>
              <a:gdLst>
                <a:gd name="T0" fmla="*/ 0 w 22"/>
                <a:gd name="T1" fmla="*/ 35 h 35"/>
                <a:gd name="T2" fmla="*/ 6 w 22"/>
                <a:gd name="T3" fmla="*/ 25 h 35"/>
                <a:gd name="T4" fmla="*/ 15 w 22"/>
                <a:gd name="T5" fmla="*/ 14 h 35"/>
                <a:gd name="T6" fmla="*/ 20 w 22"/>
                <a:gd name="T7" fmla="*/ 0 h 35"/>
                <a:gd name="T8" fmla="*/ 21 w 22"/>
                <a:gd name="T9" fmla="*/ 10 h 35"/>
                <a:gd name="T10" fmla="*/ 14 w 22"/>
                <a:gd name="T11" fmla="*/ 23 h 35"/>
                <a:gd name="T12" fmla="*/ 0 w 2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22" h="35">
                  <a:moveTo>
                    <a:pt x="0" y="35"/>
                  </a:moveTo>
                  <a:cubicBezTo>
                    <a:pt x="0" y="35"/>
                    <a:pt x="1" y="31"/>
                    <a:pt x="6" y="25"/>
                  </a:cubicBezTo>
                  <a:cubicBezTo>
                    <a:pt x="12" y="20"/>
                    <a:pt x="13" y="17"/>
                    <a:pt x="15" y="14"/>
                  </a:cubicBezTo>
                  <a:cubicBezTo>
                    <a:pt x="17" y="11"/>
                    <a:pt x="20" y="0"/>
                    <a:pt x="20" y="0"/>
                  </a:cubicBezTo>
                  <a:cubicBezTo>
                    <a:pt x="20" y="0"/>
                    <a:pt x="22" y="6"/>
                    <a:pt x="21" y="10"/>
                  </a:cubicBezTo>
                  <a:cubicBezTo>
                    <a:pt x="19" y="14"/>
                    <a:pt x="16" y="22"/>
                    <a:pt x="14" y="23"/>
                  </a:cubicBezTo>
                  <a:cubicBezTo>
                    <a:pt x="13" y="25"/>
                    <a:pt x="0" y="35"/>
                    <a:pt x="0" y="35"/>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3" name="Freeform 73">
              <a:extLst>
                <a:ext uri="{FF2B5EF4-FFF2-40B4-BE49-F238E27FC236}">
                  <a16:creationId xmlns:a16="http://schemas.microsoft.com/office/drawing/2014/main" id="{28E8A3D3-2753-223D-CFE4-E3ED2C47FB83}"/>
                </a:ext>
              </a:extLst>
            </p:cNvPr>
            <p:cNvSpPr>
              <a:spLocks/>
            </p:cNvSpPr>
            <p:nvPr/>
          </p:nvSpPr>
          <p:spPr bwMode="gray">
            <a:xfrm>
              <a:off x="8073005" y="2860898"/>
              <a:ext cx="208803" cy="63869"/>
            </a:xfrm>
            <a:custGeom>
              <a:avLst/>
              <a:gdLst>
                <a:gd name="T0" fmla="*/ 0 w 72"/>
                <a:gd name="T1" fmla="*/ 21 h 22"/>
                <a:gd name="T2" fmla="*/ 26 w 72"/>
                <a:gd name="T3" fmla="*/ 0 h 22"/>
                <a:gd name="T4" fmla="*/ 58 w 72"/>
                <a:gd name="T5" fmla="*/ 12 h 22"/>
                <a:gd name="T6" fmla="*/ 70 w 72"/>
                <a:gd name="T7" fmla="*/ 21 h 22"/>
                <a:gd name="T8" fmla="*/ 28 w 72"/>
                <a:gd name="T9" fmla="*/ 5 h 22"/>
                <a:gd name="T10" fmla="*/ 0 w 72"/>
                <a:gd name="T11" fmla="*/ 21 h 22"/>
              </a:gdLst>
              <a:ahLst/>
              <a:cxnLst>
                <a:cxn ang="0">
                  <a:pos x="T0" y="T1"/>
                </a:cxn>
                <a:cxn ang="0">
                  <a:pos x="T2" y="T3"/>
                </a:cxn>
                <a:cxn ang="0">
                  <a:pos x="T4" y="T5"/>
                </a:cxn>
                <a:cxn ang="0">
                  <a:pos x="T6" y="T7"/>
                </a:cxn>
                <a:cxn ang="0">
                  <a:pos x="T8" y="T9"/>
                </a:cxn>
                <a:cxn ang="0">
                  <a:pos x="T10" y="T11"/>
                </a:cxn>
              </a:cxnLst>
              <a:rect l="0" t="0" r="r" b="b"/>
              <a:pathLst>
                <a:path w="72" h="22">
                  <a:moveTo>
                    <a:pt x="0" y="21"/>
                  </a:moveTo>
                  <a:cubicBezTo>
                    <a:pt x="2" y="19"/>
                    <a:pt x="24" y="0"/>
                    <a:pt x="26" y="0"/>
                  </a:cubicBezTo>
                  <a:cubicBezTo>
                    <a:pt x="28" y="0"/>
                    <a:pt x="53" y="10"/>
                    <a:pt x="58" y="12"/>
                  </a:cubicBezTo>
                  <a:cubicBezTo>
                    <a:pt x="63" y="15"/>
                    <a:pt x="72" y="22"/>
                    <a:pt x="70" y="21"/>
                  </a:cubicBezTo>
                  <a:cubicBezTo>
                    <a:pt x="68" y="21"/>
                    <a:pt x="32" y="3"/>
                    <a:pt x="28" y="5"/>
                  </a:cubicBezTo>
                  <a:cubicBezTo>
                    <a:pt x="24" y="6"/>
                    <a:pt x="0" y="21"/>
                    <a:pt x="0" y="21"/>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4" name="Freeform 74">
              <a:extLst>
                <a:ext uri="{FF2B5EF4-FFF2-40B4-BE49-F238E27FC236}">
                  <a16:creationId xmlns:a16="http://schemas.microsoft.com/office/drawing/2014/main" id="{865E3FD3-ABBB-7967-3E82-C96AFAF37BCF}"/>
                </a:ext>
              </a:extLst>
            </p:cNvPr>
            <p:cNvSpPr>
              <a:spLocks/>
            </p:cNvSpPr>
            <p:nvPr/>
          </p:nvSpPr>
          <p:spPr bwMode="gray">
            <a:xfrm>
              <a:off x="7747519" y="3048820"/>
              <a:ext cx="157216" cy="140021"/>
            </a:xfrm>
            <a:custGeom>
              <a:avLst/>
              <a:gdLst>
                <a:gd name="T0" fmla="*/ 54 w 54"/>
                <a:gd name="T1" fmla="*/ 0 h 48"/>
                <a:gd name="T2" fmla="*/ 0 w 54"/>
                <a:gd name="T3" fmla="*/ 35 h 48"/>
                <a:gd name="T4" fmla="*/ 47 w 54"/>
                <a:gd name="T5" fmla="*/ 48 h 48"/>
                <a:gd name="T6" fmla="*/ 10 w 54"/>
                <a:gd name="T7" fmla="*/ 33 h 48"/>
                <a:gd name="T8" fmla="*/ 33 w 54"/>
                <a:gd name="T9" fmla="*/ 20 h 48"/>
                <a:gd name="T10" fmla="*/ 54 w 54"/>
                <a:gd name="T11" fmla="*/ 0 h 48"/>
              </a:gdLst>
              <a:ahLst/>
              <a:cxnLst>
                <a:cxn ang="0">
                  <a:pos x="T0" y="T1"/>
                </a:cxn>
                <a:cxn ang="0">
                  <a:pos x="T2" y="T3"/>
                </a:cxn>
                <a:cxn ang="0">
                  <a:pos x="T4" y="T5"/>
                </a:cxn>
                <a:cxn ang="0">
                  <a:pos x="T6" y="T7"/>
                </a:cxn>
                <a:cxn ang="0">
                  <a:pos x="T8" y="T9"/>
                </a:cxn>
                <a:cxn ang="0">
                  <a:pos x="T10" y="T11"/>
                </a:cxn>
              </a:cxnLst>
              <a:rect l="0" t="0" r="r" b="b"/>
              <a:pathLst>
                <a:path w="54" h="48">
                  <a:moveTo>
                    <a:pt x="54" y="0"/>
                  </a:moveTo>
                  <a:cubicBezTo>
                    <a:pt x="0" y="35"/>
                    <a:pt x="0" y="35"/>
                    <a:pt x="0" y="35"/>
                  </a:cubicBezTo>
                  <a:cubicBezTo>
                    <a:pt x="47" y="48"/>
                    <a:pt x="47" y="48"/>
                    <a:pt x="47" y="48"/>
                  </a:cubicBezTo>
                  <a:cubicBezTo>
                    <a:pt x="47" y="48"/>
                    <a:pt x="7" y="36"/>
                    <a:pt x="10" y="33"/>
                  </a:cubicBezTo>
                  <a:cubicBezTo>
                    <a:pt x="14" y="30"/>
                    <a:pt x="26" y="24"/>
                    <a:pt x="33" y="20"/>
                  </a:cubicBezTo>
                  <a:cubicBezTo>
                    <a:pt x="39" y="16"/>
                    <a:pt x="54" y="0"/>
                    <a:pt x="54" y="0"/>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5" name="Freeform 75">
              <a:extLst>
                <a:ext uri="{FF2B5EF4-FFF2-40B4-BE49-F238E27FC236}">
                  <a16:creationId xmlns:a16="http://schemas.microsoft.com/office/drawing/2014/main" id="{53EA0440-5764-CAF5-02BA-93480175E1E2}"/>
                </a:ext>
              </a:extLst>
            </p:cNvPr>
            <p:cNvSpPr>
              <a:spLocks/>
            </p:cNvSpPr>
            <p:nvPr/>
          </p:nvSpPr>
          <p:spPr bwMode="gray">
            <a:xfrm>
              <a:off x="7736465" y="2846159"/>
              <a:ext cx="400410" cy="304606"/>
            </a:xfrm>
            <a:custGeom>
              <a:avLst/>
              <a:gdLst>
                <a:gd name="T0" fmla="*/ 138 w 138"/>
                <a:gd name="T1" fmla="*/ 0 h 105"/>
                <a:gd name="T2" fmla="*/ 110 w 138"/>
                <a:gd name="T3" fmla="*/ 22 h 105"/>
                <a:gd name="T4" fmla="*/ 46 w 138"/>
                <a:gd name="T5" fmla="*/ 71 h 105"/>
                <a:gd name="T6" fmla="*/ 0 w 138"/>
                <a:gd name="T7" fmla="*/ 105 h 105"/>
                <a:gd name="T8" fmla="*/ 10 w 138"/>
                <a:gd name="T9" fmla="*/ 97 h 105"/>
                <a:gd name="T10" fmla="*/ 36 w 138"/>
                <a:gd name="T11" fmla="*/ 77 h 105"/>
                <a:gd name="T12" fmla="*/ 93 w 138"/>
                <a:gd name="T13" fmla="*/ 34 h 105"/>
                <a:gd name="T14" fmla="*/ 118 w 138"/>
                <a:gd name="T15" fmla="*/ 15 h 105"/>
                <a:gd name="T16" fmla="*/ 138 w 13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5">
                  <a:moveTo>
                    <a:pt x="138" y="0"/>
                  </a:moveTo>
                  <a:cubicBezTo>
                    <a:pt x="138" y="0"/>
                    <a:pt x="113" y="20"/>
                    <a:pt x="110" y="22"/>
                  </a:cubicBezTo>
                  <a:cubicBezTo>
                    <a:pt x="107" y="24"/>
                    <a:pt x="49" y="69"/>
                    <a:pt x="46" y="71"/>
                  </a:cubicBezTo>
                  <a:cubicBezTo>
                    <a:pt x="44" y="73"/>
                    <a:pt x="0" y="105"/>
                    <a:pt x="0" y="105"/>
                  </a:cubicBezTo>
                  <a:cubicBezTo>
                    <a:pt x="10" y="97"/>
                    <a:pt x="10" y="97"/>
                    <a:pt x="10" y="97"/>
                  </a:cubicBezTo>
                  <a:cubicBezTo>
                    <a:pt x="36" y="77"/>
                    <a:pt x="36" y="77"/>
                    <a:pt x="36" y="77"/>
                  </a:cubicBezTo>
                  <a:cubicBezTo>
                    <a:pt x="93" y="34"/>
                    <a:pt x="93" y="34"/>
                    <a:pt x="93" y="34"/>
                  </a:cubicBezTo>
                  <a:cubicBezTo>
                    <a:pt x="118" y="15"/>
                    <a:pt x="118" y="15"/>
                    <a:pt x="118" y="15"/>
                  </a:cubicBezTo>
                  <a:lnTo>
                    <a:pt x="138" y="0"/>
                  </a:ln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6" name="Freeform 76">
              <a:extLst>
                <a:ext uri="{FF2B5EF4-FFF2-40B4-BE49-F238E27FC236}">
                  <a16:creationId xmlns:a16="http://schemas.microsoft.com/office/drawing/2014/main" id="{FA640ED5-DD58-06CE-1A08-7098551D8AFE}"/>
                </a:ext>
              </a:extLst>
            </p:cNvPr>
            <p:cNvSpPr>
              <a:spLocks/>
            </p:cNvSpPr>
            <p:nvPr/>
          </p:nvSpPr>
          <p:spPr bwMode="gray">
            <a:xfrm>
              <a:off x="8154070" y="2842474"/>
              <a:ext cx="142477" cy="58956"/>
            </a:xfrm>
            <a:custGeom>
              <a:avLst/>
              <a:gdLst>
                <a:gd name="T0" fmla="*/ 0 w 49"/>
                <a:gd name="T1" fmla="*/ 0 h 20"/>
                <a:gd name="T2" fmla="*/ 18 w 49"/>
                <a:gd name="T3" fmla="*/ 8 h 20"/>
                <a:gd name="T4" fmla="*/ 39 w 49"/>
                <a:gd name="T5" fmla="*/ 18 h 20"/>
                <a:gd name="T6" fmla="*/ 49 w 49"/>
                <a:gd name="T7" fmla="*/ 20 h 20"/>
                <a:gd name="T8" fmla="*/ 35 w 49"/>
                <a:gd name="T9" fmla="*/ 15 h 20"/>
                <a:gd name="T10" fmla="*/ 21 w 49"/>
                <a:gd name="T11" fmla="*/ 8 h 20"/>
                <a:gd name="T12" fmla="*/ 2 w 49"/>
                <a:gd name="T13" fmla="*/ 0 h 20"/>
                <a:gd name="T14" fmla="*/ 0 w 4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0">
                  <a:moveTo>
                    <a:pt x="0" y="0"/>
                  </a:moveTo>
                  <a:cubicBezTo>
                    <a:pt x="1" y="0"/>
                    <a:pt x="13" y="5"/>
                    <a:pt x="18" y="8"/>
                  </a:cubicBezTo>
                  <a:cubicBezTo>
                    <a:pt x="22" y="11"/>
                    <a:pt x="36" y="17"/>
                    <a:pt x="39" y="18"/>
                  </a:cubicBezTo>
                  <a:cubicBezTo>
                    <a:pt x="42" y="19"/>
                    <a:pt x="49" y="20"/>
                    <a:pt x="49" y="20"/>
                  </a:cubicBezTo>
                  <a:cubicBezTo>
                    <a:pt x="49" y="20"/>
                    <a:pt x="38" y="16"/>
                    <a:pt x="35" y="15"/>
                  </a:cubicBezTo>
                  <a:cubicBezTo>
                    <a:pt x="31" y="13"/>
                    <a:pt x="26" y="9"/>
                    <a:pt x="21" y="8"/>
                  </a:cubicBezTo>
                  <a:cubicBezTo>
                    <a:pt x="17" y="6"/>
                    <a:pt x="2" y="0"/>
                    <a:pt x="2" y="0"/>
                  </a:cubicBezTo>
                  <a:lnTo>
                    <a:pt x="0" y="0"/>
                  </a:ln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7" name="Freeform 77">
              <a:extLst>
                <a:ext uri="{FF2B5EF4-FFF2-40B4-BE49-F238E27FC236}">
                  <a16:creationId xmlns:a16="http://schemas.microsoft.com/office/drawing/2014/main" id="{E5F41C08-DFE9-233A-158E-BFEECBA3AC1F}"/>
                </a:ext>
              </a:extLst>
            </p:cNvPr>
            <p:cNvSpPr>
              <a:spLocks/>
            </p:cNvSpPr>
            <p:nvPr/>
          </p:nvSpPr>
          <p:spPr bwMode="gray">
            <a:xfrm>
              <a:off x="7745062" y="3159363"/>
              <a:ext cx="183010" cy="52815"/>
            </a:xfrm>
            <a:custGeom>
              <a:avLst/>
              <a:gdLst>
                <a:gd name="T0" fmla="*/ 0 w 63"/>
                <a:gd name="T1" fmla="*/ 0 h 18"/>
                <a:gd name="T2" fmla="*/ 5 w 63"/>
                <a:gd name="T3" fmla="*/ 2 h 18"/>
                <a:gd name="T4" fmla="*/ 13 w 63"/>
                <a:gd name="T5" fmla="*/ 5 h 18"/>
                <a:gd name="T6" fmla="*/ 40 w 63"/>
                <a:gd name="T7" fmla="*/ 12 h 18"/>
                <a:gd name="T8" fmla="*/ 57 w 63"/>
                <a:gd name="T9" fmla="*/ 17 h 18"/>
                <a:gd name="T10" fmla="*/ 63 w 63"/>
                <a:gd name="T11" fmla="*/ 16 h 18"/>
                <a:gd name="T12" fmla="*/ 53 w 63"/>
                <a:gd name="T13" fmla="*/ 17 h 18"/>
                <a:gd name="T14" fmla="*/ 35 w 63"/>
                <a:gd name="T15" fmla="*/ 12 h 18"/>
                <a:gd name="T16" fmla="*/ 22 w 63"/>
                <a:gd name="T17" fmla="*/ 8 h 18"/>
                <a:gd name="T18" fmla="*/ 0 w 63"/>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8">
                  <a:moveTo>
                    <a:pt x="0" y="0"/>
                  </a:moveTo>
                  <a:cubicBezTo>
                    <a:pt x="0" y="0"/>
                    <a:pt x="2" y="1"/>
                    <a:pt x="5" y="2"/>
                  </a:cubicBezTo>
                  <a:cubicBezTo>
                    <a:pt x="8" y="3"/>
                    <a:pt x="12" y="5"/>
                    <a:pt x="13" y="5"/>
                  </a:cubicBezTo>
                  <a:cubicBezTo>
                    <a:pt x="15" y="6"/>
                    <a:pt x="38" y="11"/>
                    <a:pt x="40" y="12"/>
                  </a:cubicBezTo>
                  <a:cubicBezTo>
                    <a:pt x="42" y="12"/>
                    <a:pt x="55" y="17"/>
                    <a:pt x="57" y="17"/>
                  </a:cubicBezTo>
                  <a:cubicBezTo>
                    <a:pt x="58" y="17"/>
                    <a:pt x="63" y="16"/>
                    <a:pt x="63" y="16"/>
                  </a:cubicBezTo>
                  <a:cubicBezTo>
                    <a:pt x="63" y="16"/>
                    <a:pt x="57" y="18"/>
                    <a:pt x="53" y="17"/>
                  </a:cubicBezTo>
                  <a:cubicBezTo>
                    <a:pt x="50" y="16"/>
                    <a:pt x="39" y="14"/>
                    <a:pt x="35" y="12"/>
                  </a:cubicBezTo>
                  <a:cubicBezTo>
                    <a:pt x="31" y="11"/>
                    <a:pt x="26" y="9"/>
                    <a:pt x="22" y="8"/>
                  </a:cubicBezTo>
                  <a:cubicBezTo>
                    <a:pt x="18" y="7"/>
                    <a:pt x="0" y="0"/>
                    <a:pt x="0" y="0"/>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8" name="Freeform 78">
              <a:extLst>
                <a:ext uri="{FF2B5EF4-FFF2-40B4-BE49-F238E27FC236}">
                  <a16:creationId xmlns:a16="http://schemas.microsoft.com/office/drawing/2014/main" id="{DAD1FED7-D987-4D8E-358A-81C81FD109C8}"/>
                </a:ext>
              </a:extLst>
            </p:cNvPr>
            <p:cNvSpPr>
              <a:spLocks/>
            </p:cNvSpPr>
            <p:nvPr/>
          </p:nvSpPr>
          <p:spPr bwMode="gray">
            <a:xfrm>
              <a:off x="7924387" y="2916169"/>
              <a:ext cx="299693" cy="437257"/>
            </a:xfrm>
            <a:custGeom>
              <a:avLst/>
              <a:gdLst>
                <a:gd name="T0" fmla="*/ 23 w 103"/>
                <a:gd name="T1" fmla="*/ 66 h 151"/>
                <a:gd name="T2" fmla="*/ 11 w 103"/>
                <a:gd name="T3" fmla="*/ 48 h 151"/>
                <a:gd name="T4" fmla="*/ 15 w 103"/>
                <a:gd name="T5" fmla="*/ 39 h 151"/>
                <a:gd name="T6" fmla="*/ 22 w 103"/>
                <a:gd name="T7" fmla="*/ 46 h 151"/>
                <a:gd name="T8" fmla="*/ 30 w 103"/>
                <a:gd name="T9" fmla="*/ 53 h 151"/>
                <a:gd name="T10" fmla="*/ 37 w 103"/>
                <a:gd name="T11" fmla="*/ 51 h 151"/>
                <a:gd name="T12" fmla="*/ 40 w 103"/>
                <a:gd name="T13" fmla="*/ 26 h 151"/>
                <a:gd name="T14" fmla="*/ 44 w 103"/>
                <a:gd name="T15" fmla="*/ 18 h 151"/>
                <a:gd name="T16" fmla="*/ 51 w 103"/>
                <a:gd name="T17" fmla="*/ 33 h 151"/>
                <a:gd name="T18" fmla="*/ 56 w 103"/>
                <a:gd name="T19" fmla="*/ 45 h 151"/>
                <a:gd name="T20" fmla="*/ 68 w 103"/>
                <a:gd name="T21" fmla="*/ 31 h 151"/>
                <a:gd name="T22" fmla="*/ 76 w 103"/>
                <a:gd name="T23" fmla="*/ 7 h 151"/>
                <a:gd name="T24" fmla="*/ 83 w 103"/>
                <a:gd name="T25" fmla="*/ 2 h 151"/>
                <a:gd name="T26" fmla="*/ 88 w 103"/>
                <a:gd name="T27" fmla="*/ 13 h 151"/>
                <a:gd name="T28" fmla="*/ 90 w 103"/>
                <a:gd name="T29" fmla="*/ 16 h 151"/>
                <a:gd name="T30" fmla="*/ 101 w 103"/>
                <a:gd name="T31" fmla="*/ 3 h 151"/>
                <a:gd name="T32" fmla="*/ 103 w 103"/>
                <a:gd name="T33" fmla="*/ 14 h 151"/>
                <a:gd name="T34" fmla="*/ 96 w 103"/>
                <a:gd name="T35" fmla="*/ 32 h 151"/>
                <a:gd name="T36" fmla="*/ 84 w 103"/>
                <a:gd name="T37" fmla="*/ 55 h 151"/>
                <a:gd name="T38" fmla="*/ 78 w 103"/>
                <a:gd name="T39" fmla="*/ 69 h 151"/>
                <a:gd name="T40" fmla="*/ 58 w 103"/>
                <a:gd name="T41" fmla="*/ 91 h 151"/>
                <a:gd name="T42" fmla="*/ 36 w 103"/>
                <a:gd name="T43" fmla="*/ 118 h 151"/>
                <a:gd name="T44" fmla="*/ 23 w 103"/>
                <a:gd name="T45" fmla="*/ 147 h 151"/>
                <a:gd name="T46" fmla="*/ 3 w 103"/>
                <a:gd name="T47" fmla="*/ 105 h 151"/>
                <a:gd name="T48" fmla="*/ 13 w 103"/>
                <a:gd name="T49" fmla="*/ 87 h 151"/>
                <a:gd name="T50" fmla="*/ 23 w 103"/>
                <a:gd name="T51" fmla="*/ 6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151">
                  <a:moveTo>
                    <a:pt x="23" y="66"/>
                  </a:moveTo>
                  <a:cubicBezTo>
                    <a:pt x="23" y="66"/>
                    <a:pt x="11" y="54"/>
                    <a:pt x="11" y="48"/>
                  </a:cubicBezTo>
                  <a:cubicBezTo>
                    <a:pt x="11" y="43"/>
                    <a:pt x="12" y="38"/>
                    <a:pt x="15" y="39"/>
                  </a:cubicBezTo>
                  <a:cubicBezTo>
                    <a:pt x="16" y="40"/>
                    <a:pt x="19" y="43"/>
                    <a:pt x="22" y="46"/>
                  </a:cubicBezTo>
                  <a:cubicBezTo>
                    <a:pt x="25" y="49"/>
                    <a:pt x="28" y="52"/>
                    <a:pt x="30" y="53"/>
                  </a:cubicBezTo>
                  <a:cubicBezTo>
                    <a:pt x="30" y="53"/>
                    <a:pt x="34" y="57"/>
                    <a:pt x="37" y="51"/>
                  </a:cubicBezTo>
                  <a:cubicBezTo>
                    <a:pt x="40" y="46"/>
                    <a:pt x="40" y="30"/>
                    <a:pt x="40" y="26"/>
                  </a:cubicBezTo>
                  <a:cubicBezTo>
                    <a:pt x="40" y="21"/>
                    <a:pt x="42" y="18"/>
                    <a:pt x="44" y="18"/>
                  </a:cubicBezTo>
                  <a:cubicBezTo>
                    <a:pt x="46" y="18"/>
                    <a:pt x="51" y="30"/>
                    <a:pt x="51" y="33"/>
                  </a:cubicBezTo>
                  <a:cubicBezTo>
                    <a:pt x="52" y="36"/>
                    <a:pt x="54" y="46"/>
                    <a:pt x="56" y="45"/>
                  </a:cubicBezTo>
                  <a:cubicBezTo>
                    <a:pt x="57" y="45"/>
                    <a:pt x="66" y="36"/>
                    <a:pt x="68" y="31"/>
                  </a:cubicBezTo>
                  <a:cubicBezTo>
                    <a:pt x="69" y="26"/>
                    <a:pt x="75" y="11"/>
                    <a:pt x="76" y="7"/>
                  </a:cubicBezTo>
                  <a:cubicBezTo>
                    <a:pt x="78" y="2"/>
                    <a:pt x="80" y="0"/>
                    <a:pt x="83" y="2"/>
                  </a:cubicBezTo>
                  <a:cubicBezTo>
                    <a:pt x="85" y="5"/>
                    <a:pt x="87" y="8"/>
                    <a:pt x="88" y="13"/>
                  </a:cubicBezTo>
                  <a:cubicBezTo>
                    <a:pt x="88" y="18"/>
                    <a:pt x="87" y="23"/>
                    <a:pt x="90" y="16"/>
                  </a:cubicBezTo>
                  <a:cubicBezTo>
                    <a:pt x="93" y="10"/>
                    <a:pt x="100" y="2"/>
                    <a:pt x="101" y="3"/>
                  </a:cubicBezTo>
                  <a:cubicBezTo>
                    <a:pt x="102" y="5"/>
                    <a:pt x="103" y="11"/>
                    <a:pt x="103" y="14"/>
                  </a:cubicBezTo>
                  <a:cubicBezTo>
                    <a:pt x="103" y="17"/>
                    <a:pt x="99" y="28"/>
                    <a:pt x="96" y="32"/>
                  </a:cubicBezTo>
                  <a:cubicBezTo>
                    <a:pt x="93" y="36"/>
                    <a:pt x="85" y="51"/>
                    <a:pt x="84" y="55"/>
                  </a:cubicBezTo>
                  <a:cubicBezTo>
                    <a:pt x="82" y="59"/>
                    <a:pt x="81" y="66"/>
                    <a:pt x="78" y="69"/>
                  </a:cubicBezTo>
                  <a:cubicBezTo>
                    <a:pt x="75" y="72"/>
                    <a:pt x="62" y="86"/>
                    <a:pt x="58" y="91"/>
                  </a:cubicBezTo>
                  <a:cubicBezTo>
                    <a:pt x="55" y="95"/>
                    <a:pt x="42" y="117"/>
                    <a:pt x="36" y="118"/>
                  </a:cubicBezTo>
                  <a:cubicBezTo>
                    <a:pt x="30" y="119"/>
                    <a:pt x="27" y="151"/>
                    <a:pt x="23" y="147"/>
                  </a:cubicBezTo>
                  <a:cubicBezTo>
                    <a:pt x="20" y="144"/>
                    <a:pt x="0" y="108"/>
                    <a:pt x="3" y="105"/>
                  </a:cubicBezTo>
                  <a:cubicBezTo>
                    <a:pt x="6" y="102"/>
                    <a:pt x="12" y="90"/>
                    <a:pt x="13" y="87"/>
                  </a:cubicBezTo>
                  <a:cubicBezTo>
                    <a:pt x="15" y="83"/>
                    <a:pt x="23" y="66"/>
                    <a:pt x="23" y="66"/>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79" name="Freeform 79">
              <a:extLst>
                <a:ext uri="{FF2B5EF4-FFF2-40B4-BE49-F238E27FC236}">
                  <a16:creationId xmlns:a16="http://schemas.microsoft.com/office/drawing/2014/main" id="{57DB2184-C1DF-ED60-AF25-FB6993824429}"/>
                </a:ext>
              </a:extLst>
            </p:cNvPr>
            <p:cNvSpPr>
              <a:spLocks/>
            </p:cNvSpPr>
            <p:nvPr/>
          </p:nvSpPr>
          <p:spPr bwMode="gray">
            <a:xfrm>
              <a:off x="7985799" y="3014429"/>
              <a:ext cx="57728" cy="72467"/>
            </a:xfrm>
            <a:custGeom>
              <a:avLst/>
              <a:gdLst>
                <a:gd name="T0" fmla="*/ 10 w 20"/>
                <a:gd name="T1" fmla="*/ 24 h 25"/>
                <a:gd name="T2" fmla="*/ 17 w 20"/>
                <a:gd name="T3" fmla="*/ 23 h 25"/>
                <a:gd name="T4" fmla="*/ 20 w 20"/>
                <a:gd name="T5" fmla="*/ 9 h 25"/>
                <a:gd name="T6" fmla="*/ 19 w 20"/>
                <a:gd name="T7" fmla="*/ 2 h 25"/>
                <a:gd name="T8" fmla="*/ 18 w 20"/>
                <a:gd name="T9" fmla="*/ 10 h 25"/>
                <a:gd name="T10" fmla="*/ 14 w 20"/>
                <a:gd name="T11" fmla="*/ 19 h 25"/>
                <a:gd name="T12" fmla="*/ 7 w 20"/>
                <a:gd name="T13" fmla="*/ 18 h 25"/>
                <a:gd name="T14" fmla="*/ 0 w 20"/>
                <a:gd name="T15" fmla="*/ 12 h 25"/>
                <a:gd name="T16" fmla="*/ 10 w 20"/>
                <a:gd name="T17"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5">
                  <a:moveTo>
                    <a:pt x="10" y="24"/>
                  </a:moveTo>
                  <a:cubicBezTo>
                    <a:pt x="13" y="24"/>
                    <a:pt x="15" y="25"/>
                    <a:pt x="17" y="23"/>
                  </a:cubicBezTo>
                  <a:cubicBezTo>
                    <a:pt x="19" y="21"/>
                    <a:pt x="20" y="10"/>
                    <a:pt x="20" y="9"/>
                  </a:cubicBezTo>
                  <a:cubicBezTo>
                    <a:pt x="20" y="9"/>
                    <a:pt x="20" y="0"/>
                    <a:pt x="19" y="2"/>
                  </a:cubicBezTo>
                  <a:cubicBezTo>
                    <a:pt x="18" y="3"/>
                    <a:pt x="18" y="8"/>
                    <a:pt x="18" y="10"/>
                  </a:cubicBezTo>
                  <a:cubicBezTo>
                    <a:pt x="17" y="12"/>
                    <a:pt x="16" y="18"/>
                    <a:pt x="14" y="19"/>
                  </a:cubicBezTo>
                  <a:cubicBezTo>
                    <a:pt x="12" y="21"/>
                    <a:pt x="9" y="19"/>
                    <a:pt x="7" y="18"/>
                  </a:cubicBezTo>
                  <a:cubicBezTo>
                    <a:pt x="6" y="17"/>
                    <a:pt x="0" y="10"/>
                    <a:pt x="0" y="12"/>
                  </a:cubicBezTo>
                  <a:cubicBezTo>
                    <a:pt x="0" y="13"/>
                    <a:pt x="10" y="24"/>
                    <a:pt x="10" y="24"/>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0" name="Freeform 80">
              <a:extLst>
                <a:ext uri="{FF2B5EF4-FFF2-40B4-BE49-F238E27FC236}">
                  <a16:creationId xmlns:a16="http://schemas.microsoft.com/office/drawing/2014/main" id="{D3C238D6-DF9F-E70F-6808-9E49CEC0281F}"/>
                </a:ext>
              </a:extLst>
            </p:cNvPr>
            <p:cNvSpPr>
              <a:spLocks/>
            </p:cNvSpPr>
            <p:nvPr/>
          </p:nvSpPr>
          <p:spPr bwMode="gray">
            <a:xfrm>
              <a:off x="8073005" y="3014429"/>
              <a:ext cx="46674" cy="40533"/>
            </a:xfrm>
            <a:custGeom>
              <a:avLst/>
              <a:gdLst>
                <a:gd name="T0" fmla="*/ 0 w 16"/>
                <a:gd name="T1" fmla="*/ 2 h 14"/>
                <a:gd name="T2" fmla="*/ 5 w 16"/>
                <a:gd name="T3" fmla="*/ 11 h 14"/>
                <a:gd name="T4" fmla="*/ 11 w 16"/>
                <a:gd name="T5" fmla="*/ 4 h 14"/>
                <a:gd name="T6" fmla="*/ 15 w 16"/>
                <a:gd name="T7" fmla="*/ 3 h 14"/>
                <a:gd name="T8" fmla="*/ 8 w 16"/>
                <a:gd name="T9" fmla="*/ 12 h 14"/>
                <a:gd name="T10" fmla="*/ 1 w 16"/>
                <a:gd name="T11" fmla="*/ 10 h 14"/>
                <a:gd name="T12" fmla="*/ 0 w 16"/>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0" y="2"/>
                  </a:moveTo>
                  <a:cubicBezTo>
                    <a:pt x="0" y="2"/>
                    <a:pt x="3" y="12"/>
                    <a:pt x="5" y="11"/>
                  </a:cubicBezTo>
                  <a:cubicBezTo>
                    <a:pt x="6" y="11"/>
                    <a:pt x="9" y="6"/>
                    <a:pt x="11" y="4"/>
                  </a:cubicBezTo>
                  <a:cubicBezTo>
                    <a:pt x="13" y="2"/>
                    <a:pt x="16" y="0"/>
                    <a:pt x="15" y="3"/>
                  </a:cubicBezTo>
                  <a:cubicBezTo>
                    <a:pt x="14" y="6"/>
                    <a:pt x="12" y="11"/>
                    <a:pt x="8" y="12"/>
                  </a:cubicBezTo>
                  <a:cubicBezTo>
                    <a:pt x="4" y="14"/>
                    <a:pt x="2" y="13"/>
                    <a:pt x="1" y="10"/>
                  </a:cubicBezTo>
                  <a:cubicBezTo>
                    <a:pt x="0" y="6"/>
                    <a:pt x="0" y="2"/>
                    <a:pt x="0" y="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1" name="Freeform 81">
              <a:extLst>
                <a:ext uri="{FF2B5EF4-FFF2-40B4-BE49-F238E27FC236}">
                  <a16:creationId xmlns:a16="http://schemas.microsoft.com/office/drawing/2014/main" id="{79A39857-5033-C520-6056-AD303DE26903}"/>
                </a:ext>
              </a:extLst>
            </p:cNvPr>
            <p:cNvSpPr>
              <a:spLocks/>
            </p:cNvSpPr>
            <p:nvPr/>
          </p:nvSpPr>
          <p:spPr bwMode="gray">
            <a:xfrm>
              <a:off x="8139331" y="2970212"/>
              <a:ext cx="40533" cy="99489"/>
            </a:xfrm>
            <a:custGeom>
              <a:avLst/>
              <a:gdLst>
                <a:gd name="T0" fmla="*/ 14 w 14"/>
                <a:gd name="T1" fmla="*/ 0 h 34"/>
                <a:gd name="T2" fmla="*/ 10 w 14"/>
                <a:gd name="T3" fmla="*/ 13 h 34"/>
                <a:gd name="T4" fmla="*/ 2 w 14"/>
                <a:gd name="T5" fmla="*/ 30 h 34"/>
                <a:gd name="T6" fmla="*/ 5 w 14"/>
                <a:gd name="T7" fmla="*/ 27 h 34"/>
                <a:gd name="T8" fmla="*/ 13 w 14"/>
                <a:gd name="T9" fmla="*/ 12 h 34"/>
                <a:gd name="T10" fmla="*/ 14 w 14"/>
                <a:gd name="T11" fmla="*/ 0 h 34"/>
              </a:gdLst>
              <a:ahLst/>
              <a:cxnLst>
                <a:cxn ang="0">
                  <a:pos x="T0" y="T1"/>
                </a:cxn>
                <a:cxn ang="0">
                  <a:pos x="T2" y="T3"/>
                </a:cxn>
                <a:cxn ang="0">
                  <a:pos x="T4" y="T5"/>
                </a:cxn>
                <a:cxn ang="0">
                  <a:pos x="T6" y="T7"/>
                </a:cxn>
                <a:cxn ang="0">
                  <a:pos x="T8" y="T9"/>
                </a:cxn>
                <a:cxn ang="0">
                  <a:pos x="T10" y="T11"/>
                </a:cxn>
              </a:cxnLst>
              <a:rect l="0" t="0" r="r" b="b"/>
              <a:pathLst>
                <a:path w="14" h="34">
                  <a:moveTo>
                    <a:pt x="14" y="0"/>
                  </a:moveTo>
                  <a:cubicBezTo>
                    <a:pt x="14" y="0"/>
                    <a:pt x="14" y="7"/>
                    <a:pt x="10" y="13"/>
                  </a:cubicBezTo>
                  <a:cubicBezTo>
                    <a:pt x="6" y="20"/>
                    <a:pt x="3" y="26"/>
                    <a:pt x="2" y="30"/>
                  </a:cubicBezTo>
                  <a:cubicBezTo>
                    <a:pt x="0" y="34"/>
                    <a:pt x="4" y="29"/>
                    <a:pt x="5" y="27"/>
                  </a:cubicBezTo>
                  <a:cubicBezTo>
                    <a:pt x="6" y="24"/>
                    <a:pt x="13" y="15"/>
                    <a:pt x="13" y="12"/>
                  </a:cubicBezTo>
                  <a:cubicBezTo>
                    <a:pt x="14" y="9"/>
                    <a:pt x="14" y="0"/>
                    <a:pt x="14"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2" name="Freeform 82">
              <a:extLst>
                <a:ext uri="{FF2B5EF4-FFF2-40B4-BE49-F238E27FC236}">
                  <a16:creationId xmlns:a16="http://schemas.microsoft.com/office/drawing/2014/main" id="{F1638BDD-7E00-818F-4389-5FBD820CA5B3}"/>
                </a:ext>
              </a:extLst>
            </p:cNvPr>
            <p:cNvSpPr>
              <a:spLocks/>
            </p:cNvSpPr>
            <p:nvPr/>
          </p:nvSpPr>
          <p:spPr bwMode="gray">
            <a:xfrm>
              <a:off x="8041071" y="2965299"/>
              <a:ext cx="25794" cy="34391"/>
            </a:xfrm>
            <a:custGeom>
              <a:avLst/>
              <a:gdLst>
                <a:gd name="T0" fmla="*/ 0 w 9"/>
                <a:gd name="T1" fmla="*/ 12 h 12"/>
                <a:gd name="T2" fmla="*/ 3 w 9"/>
                <a:gd name="T3" fmla="*/ 6 h 12"/>
                <a:gd name="T4" fmla="*/ 9 w 9"/>
                <a:gd name="T5" fmla="*/ 11 h 12"/>
                <a:gd name="T6" fmla="*/ 6 w 9"/>
                <a:gd name="T7" fmla="*/ 2 h 12"/>
                <a:gd name="T8" fmla="*/ 3 w 9"/>
                <a:gd name="T9" fmla="*/ 1 h 12"/>
                <a:gd name="T10" fmla="*/ 0 w 9"/>
                <a:gd name="T11" fmla="*/ 7 h 12"/>
                <a:gd name="T12" fmla="*/ 0 w 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2"/>
                  </a:moveTo>
                  <a:cubicBezTo>
                    <a:pt x="0" y="12"/>
                    <a:pt x="1" y="5"/>
                    <a:pt x="3" y="6"/>
                  </a:cubicBezTo>
                  <a:cubicBezTo>
                    <a:pt x="6" y="6"/>
                    <a:pt x="9" y="11"/>
                    <a:pt x="9" y="11"/>
                  </a:cubicBezTo>
                  <a:cubicBezTo>
                    <a:pt x="9" y="11"/>
                    <a:pt x="7" y="3"/>
                    <a:pt x="6" y="2"/>
                  </a:cubicBezTo>
                  <a:cubicBezTo>
                    <a:pt x="6" y="2"/>
                    <a:pt x="5" y="0"/>
                    <a:pt x="3" y="1"/>
                  </a:cubicBezTo>
                  <a:cubicBezTo>
                    <a:pt x="1" y="2"/>
                    <a:pt x="0" y="6"/>
                    <a:pt x="0" y="7"/>
                  </a:cubicBezTo>
                  <a:cubicBezTo>
                    <a:pt x="0" y="9"/>
                    <a:pt x="0" y="12"/>
                    <a:pt x="0" y="1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3" name="Freeform 83">
              <a:extLst>
                <a:ext uri="{FF2B5EF4-FFF2-40B4-BE49-F238E27FC236}">
                  <a16:creationId xmlns:a16="http://schemas.microsoft.com/office/drawing/2014/main" id="{2E0CFABB-6E71-090A-B133-2587201448B2}"/>
                </a:ext>
              </a:extLst>
            </p:cNvPr>
            <p:cNvSpPr>
              <a:spLocks/>
            </p:cNvSpPr>
            <p:nvPr/>
          </p:nvSpPr>
          <p:spPr bwMode="gray">
            <a:xfrm>
              <a:off x="8139331" y="2912484"/>
              <a:ext cx="38076" cy="49130"/>
            </a:xfrm>
            <a:custGeom>
              <a:avLst/>
              <a:gdLst>
                <a:gd name="T0" fmla="*/ 0 w 13"/>
                <a:gd name="T1" fmla="*/ 17 h 17"/>
                <a:gd name="T2" fmla="*/ 4 w 13"/>
                <a:gd name="T3" fmla="*/ 10 h 17"/>
                <a:gd name="T4" fmla="*/ 12 w 13"/>
                <a:gd name="T5" fmla="*/ 10 h 17"/>
                <a:gd name="T6" fmla="*/ 11 w 13"/>
                <a:gd name="T7" fmla="*/ 5 h 17"/>
                <a:gd name="T8" fmla="*/ 4 w 13"/>
                <a:gd name="T9" fmla="*/ 4 h 17"/>
                <a:gd name="T10" fmla="*/ 1 w 13"/>
                <a:gd name="T11" fmla="*/ 13 h 17"/>
                <a:gd name="T12" fmla="*/ 0 w 1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17"/>
                  </a:moveTo>
                  <a:cubicBezTo>
                    <a:pt x="0" y="17"/>
                    <a:pt x="2" y="11"/>
                    <a:pt x="4" y="10"/>
                  </a:cubicBezTo>
                  <a:cubicBezTo>
                    <a:pt x="7" y="8"/>
                    <a:pt x="12" y="10"/>
                    <a:pt x="12" y="10"/>
                  </a:cubicBezTo>
                  <a:cubicBezTo>
                    <a:pt x="12" y="10"/>
                    <a:pt x="13" y="8"/>
                    <a:pt x="11" y="5"/>
                  </a:cubicBezTo>
                  <a:cubicBezTo>
                    <a:pt x="8" y="3"/>
                    <a:pt x="6" y="0"/>
                    <a:pt x="4" y="4"/>
                  </a:cubicBezTo>
                  <a:cubicBezTo>
                    <a:pt x="3" y="8"/>
                    <a:pt x="1" y="12"/>
                    <a:pt x="1" y="13"/>
                  </a:cubicBezTo>
                  <a:cubicBezTo>
                    <a:pt x="0" y="14"/>
                    <a:pt x="0" y="17"/>
                    <a:pt x="0" y="17"/>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4" name="Freeform 84">
              <a:extLst>
                <a:ext uri="{FF2B5EF4-FFF2-40B4-BE49-F238E27FC236}">
                  <a16:creationId xmlns:a16="http://schemas.microsoft.com/office/drawing/2014/main" id="{23EDCB3A-5739-D5A8-2CF7-07EE36D2FF9D}"/>
                </a:ext>
              </a:extLst>
            </p:cNvPr>
            <p:cNvSpPr>
              <a:spLocks/>
            </p:cNvSpPr>
            <p:nvPr/>
          </p:nvSpPr>
          <p:spPr bwMode="gray">
            <a:xfrm>
              <a:off x="8179863" y="2921082"/>
              <a:ext cx="46674" cy="55272"/>
            </a:xfrm>
            <a:custGeom>
              <a:avLst/>
              <a:gdLst>
                <a:gd name="T0" fmla="*/ 0 w 16"/>
                <a:gd name="T1" fmla="*/ 19 h 19"/>
                <a:gd name="T2" fmla="*/ 8 w 16"/>
                <a:gd name="T3" fmla="*/ 9 h 19"/>
                <a:gd name="T4" fmla="*/ 14 w 16"/>
                <a:gd name="T5" fmla="*/ 9 h 19"/>
                <a:gd name="T6" fmla="*/ 15 w 16"/>
                <a:gd name="T7" fmla="*/ 8 h 19"/>
                <a:gd name="T8" fmla="*/ 12 w 16"/>
                <a:gd name="T9" fmla="*/ 1 h 19"/>
                <a:gd name="T10" fmla="*/ 7 w 16"/>
                <a:gd name="T11" fmla="*/ 6 h 19"/>
                <a:gd name="T12" fmla="*/ 3 w 16"/>
                <a:gd name="T13" fmla="*/ 12 h 19"/>
                <a:gd name="T14" fmla="*/ 0 w 16"/>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9">
                  <a:moveTo>
                    <a:pt x="0" y="19"/>
                  </a:moveTo>
                  <a:cubicBezTo>
                    <a:pt x="1" y="18"/>
                    <a:pt x="6" y="10"/>
                    <a:pt x="8" y="9"/>
                  </a:cubicBezTo>
                  <a:cubicBezTo>
                    <a:pt x="10" y="9"/>
                    <a:pt x="13" y="7"/>
                    <a:pt x="14" y="9"/>
                  </a:cubicBezTo>
                  <a:cubicBezTo>
                    <a:pt x="14" y="11"/>
                    <a:pt x="16" y="14"/>
                    <a:pt x="15" y="8"/>
                  </a:cubicBezTo>
                  <a:cubicBezTo>
                    <a:pt x="13" y="2"/>
                    <a:pt x="15" y="0"/>
                    <a:pt x="12" y="1"/>
                  </a:cubicBezTo>
                  <a:cubicBezTo>
                    <a:pt x="10" y="1"/>
                    <a:pt x="8" y="5"/>
                    <a:pt x="7" y="6"/>
                  </a:cubicBezTo>
                  <a:cubicBezTo>
                    <a:pt x="6" y="7"/>
                    <a:pt x="3" y="11"/>
                    <a:pt x="3" y="12"/>
                  </a:cubicBezTo>
                  <a:cubicBezTo>
                    <a:pt x="3" y="13"/>
                    <a:pt x="0" y="19"/>
                    <a:pt x="0" y="19"/>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5" name="Freeform 85">
              <a:extLst>
                <a:ext uri="{FF2B5EF4-FFF2-40B4-BE49-F238E27FC236}">
                  <a16:creationId xmlns:a16="http://schemas.microsoft.com/office/drawing/2014/main" id="{3762FF07-019D-B64E-5273-B9FE0019279F}"/>
                </a:ext>
              </a:extLst>
            </p:cNvPr>
            <p:cNvSpPr>
              <a:spLocks/>
            </p:cNvSpPr>
            <p:nvPr/>
          </p:nvSpPr>
          <p:spPr bwMode="gray">
            <a:xfrm>
              <a:off x="7956321" y="3025483"/>
              <a:ext cx="27022" cy="58956"/>
            </a:xfrm>
            <a:custGeom>
              <a:avLst/>
              <a:gdLst>
                <a:gd name="T0" fmla="*/ 5 w 9"/>
                <a:gd name="T1" fmla="*/ 20 h 20"/>
                <a:gd name="T2" fmla="*/ 3 w 9"/>
                <a:gd name="T3" fmla="*/ 4 h 20"/>
                <a:gd name="T4" fmla="*/ 9 w 9"/>
                <a:gd name="T5" fmla="*/ 6 h 20"/>
                <a:gd name="T6" fmla="*/ 5 w 9"/>
                <a:gd name="T7" fmla="*/ 2 h 20"/>
                <a:gd name="T8" fmla="*/ 2 w 9"/>
                <a:gd name="T9" fmla="*/ 2 h 20"/>
                <a:gd name="T10" fmla="*/ 0 w 9"/>
                <a:gd name="T11" fmla="*/ 8 h 20"/>
                <a:gd name="T12" fmla="*/ 0 w 9"/>
                <a:gd name="T13" fmla="*/ 13 h 20"/>
                <a:gd name="T14" fmla="*/ 5 w 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5" y="20"/>
                  </a:moveTo>
                  <a:cubicBezTo>
                    <a:pt x="5" y="20"/>
                    <a:pt x="1" y="6"/>
                    <a:pt x="3" y="4"/>
                  </a:cubicBezTo>
                  <a:cubicBezTo>
                    <a:pt x="5" y="2"/>
                    <a:pt x="9" y="6"/>
                    <a:pt x="9" y="6"/>
                  </a:cubicBezTo>
                  <a:cubicBezTo>
                    <a:pt x="9" y="6"/>
                    <a:pt x="8" y="3"/>
                    <a:pt x="5" y="2"/>
                  </a:cubicBezTo>
                  <a:cubicBezTo>
                    <a:pt x="3" y="2"/>
                    <a:pt x="2" y="0"/>
                    <a:pt x="2" y="2"/>
                  </a:cubicBezTo>
                  <a:cubicBezTo>
                    <a:pt x="1" y="4"/>
                    <a:pt x="0" y="6"/>
                    <a:pt x="0" y="8"/>
                  </a:cubicBezTo>
                  <a:cubicBezTo>
                    <a:pt x="0" y="10"/>
                    <a:pt x="0" y="11"/>
                    <a:pt x="0" y="13"/>
                  </a:cubicBezTo>
                  <a:cubicBezTo>
                    <a:pt x="1" y="15"/>
                    <a:pt x="5" y="20"/>
                    <a:pt x="5" y="2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6" name="Freeform 86">
              <a:extLst>
                <a:ext uri="{FF2B5EF4-FFF2-40B4-BE49-F238E27FC236}">
                  <a16:creationId xmlns:a16="http://schemas.microsoft.com/office/drawing/2014/main" id="{F1A3D039-7045-3E03-1A8B-DF58753232A1}"/>
                </a:ext>
              </a:extLst>
            </p:cNvPr>
            <p:cNvSpPr>
              <a:spLocks/>
            </p:cNvSpPr>
            <p:nvPr/>
          </p:nvSpPr>
          <p:spPr bwMode="gray">
            <a:xfrm>
              <a:off x="7930528" y="3217090"/>
              <a:ext cx="119141" cy="133880"/>
            </a:xfrm>
            <a:custGeom>
              <a:avLst/>
              <a:gdLst>
                <a:gd name="T0" fmla="*/ 0 w 41"/>
                <a:gd name="T1" fmla="*/ 0 h 46"/>
                <a:gd name="T2" fmla="*/ 9 w 41"/>
                <a:gd name="T3" fmla="*/ 10 h 46"/>
                <a:gd name="T4" fmla="*/ 21 w 41"/>
                <a:gd name="T5" fmla="*/ 23 h 46"/>
                <a:gd name="T6" fmla="*/ 35 w 41"/>
                <a:gd name="T7" fmla="*/ 12 h 46"/>
                <a:gd name="T8" fmla="*/ 39 w 41"/>
                <a:gd name="T9" fmla="*/ 11 h 46"/>
                <a:gd name="T10" fmla="*/ 30 w 41"/>
                <a:gd name="T11" fmla="*/ 25 h 46"/>
                <a:gd name="T12" fmla="*/ 21 w 41"/>
                <a:gd name="T13" fmla="*/ 45 h 46"/>
                <a:gd name="T14" fmla="*/ 2 w 41"/>
                <a:gd name="T15" fmla="*/ 8 h 46"/>
                <a:gd name="T16" fmla="*/ 0 w 4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0" y="0"/>
                  </a:moveTo>
                  <a:cubicBezTo>
                    <a:pt x="0" y="1"/>
                    <a:pt x="7" y="6"/>
                    <a:pt x="9" y="10"/>
                  </a:cubicBezTo>
                  <a:cubicBezTo>
                    <a:pt x="11" y="15"/>
                    <a:pt x="15" y="22"/>
                    <a:pt x="21" y="23"/>
                  </a:cubicBezTo>
                  <a:cubicBezTo>
                    <a:pt x="26" y="24"/>
                    <a:pt x="35" y="12"/>
                    <a:pt x="35" y="12"/>
                  </a:cubicBezTo>
                  <a:cubicBezTo>
                    <a:pt x="35" y="12"/>
                    <a:pt x="41" y="9"/>
                    <a:pt x="39" y="11"/>
                  </a:cubicBezTo>
                  <a:cubicBezTo>
                    <a:pt x="37" y="12"/>
                    <a:pt x="33" y="25"/>
                    <a:pt x="30" y="25"/>
                  </a:cubicBezTo>
                  <a:cubicBezTo>
                    <a:pt x="27" y="25"/>
                    <a:pt x="24" y="46"/>
                    <a:pt x="21" y="45"/>
                  </a:cubicBezTo>
                  <a:cubicBezTo>
                    <a:pt x="19" y="44"/>
                    <a:pt x="4" y="10"/>
                    <a:pt x="2" y="8"/>
                  </a:cubicBezTo>
                  <a:cubicBezTo>
                    <a:pt x="0" y="5"/>
                    <a:pt x="0" y="0"/>
                    <a:pt x="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7" name="Freeform 87">
              <a:extLst>
                <a:ext uri="{FF2B5EF4-FFF2-40B4-BE49-F238E27FC236}">
                  <a16:creationId xmlns:a16="http://schemas.microsoft.com/office/drawing/2014/main" id="{0468B77D-F581-C6C3-61E3-2655D420A576}"/>
                </a:ext>
              </a:extLst>
            </p:cNvPr>
            <p:cNvSpPr>
              <a:spLocks/>
            </p:cNvSpPr>
            <p:nvPr/>
          </p:nvSpPr>
          <p:spPr bwMode="gray">
            <a:xfrm>
              <a:off x="8128276" y="3095494"/>
              <a:ext cx="23337" cy="29478"/>
            </a:xfrm>
            <a:custGeom>
              <a:avLst/>
              <a:gdLst>
                <a:gd name="T0" fmla="*/ 8 w 8"/>
                <a:gd name="T1" fmla="*/ 0 h 10"/>
                <a:gd name="T2" fmla="*/ 6 w 8"/>
                <a:gd name="T3" fmla="*/ 5 h 10"/>
                <a:gd name="T4" fmla="*/ 0 w 8"/>
                <a:gd name="T5" fmla="*/ 10 h 10"/>
                <a:gd name="T6" fmla="*/ 7 w 8"/>
                <a:gd name="T7" fmla="*/ 5 h 10"/>
                <a:gd name="T8" fmla="*/ 8 w 8"/>
                <a:gd name="T9" fmla="*/ 0 h 10"/>
              </a:gdLst>
              <a:ahLst/>
              <a:cxnLst>
                <a:cxn ang="0">
                  <a:pos x="T0" y="T1"/>
                </a:cxn>
                <a:cxn ang="0">
                  <a:pos x="T2" y="T3"/>
                </a:cxn>
                <a:cxn ang="0">
                  <a:pos x="T4" y="T5"/>
                </a:cxn>
                <a:cxn ang="0">
                  <a:pos x="T6" y="T7"/>
                </a:cxn>
                <a:cxn ang="0">
                  <a:pos x="T8" y="T9"/>
                </a:cxn>
              </a:cxnLst>
              <a:rect l="0" t="0" r="r" b="b"/>
              <a:pathLst>
                <a:path w="8" h="10">
                  <a:moveTo>
                    <a:pt x="8" y="0"/>
                  </a:moveTo>
                  <a:cubicBezTo>
                    <a:pt x="8" y="0"/>
                    <a:pt x="6" y="4"/>
                    <a:pt x="6" y="5"/>
                  </a:cubicBezTo>
                  <a:cubicBezTo>
                    <a:pt x="5" y="5"/>
                    <a:pt x="0" y="10"/>
                    <a:pt x="0" y="10"/>
                  </a:cubicBezTo>
                  <a:cubicBezTo>
                    <a:pt x="0" y="10"/>
                    <a:pt x="6" y="6"/>
                    <a:pt x="7" y="5"/>
                  </a:cubicBezTo>
                  <a:cubicBezTo>
                    <a:pt x="8" y="5"/>
                    <a:pt x="8" y="0"/>
                    <a:pt x="8"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8" name="Freeform 88">
              <a:extLst>
                <a:ext uri="{FF2B5EF4-FFF2-40B4-BE49-F238E27FC236}">
                  <a16:creationId xmlns:a16="http://schemas.microsoft.com/office/drawing/2014/main" id="{B13D7346-BE28-56C8-2292-326A12ED4191}"/>
                </a:ext>
              </a:extLst>
            </p:cNvPr>
            <p:cNvSpPr>
              <a:spLocks/>
            </p:cNvSpPr>
            <p:nvPr/>
          </p:nvSpPr>
          <p:spPr bwMode="gray">
            <a:xfrm>
              <a:off x="8092657" y="3101635"/>
              <a:ext cx="20881" cy="23337"/>
            </a:xfrm>
            <a:custGeom>
              <a:avLst/>
              <a:gdLst>
                <a:gd name="T0" fmla="*/ 17 w 17"/>
                <a:gd name="T1" fmla="*/ 0 h 19"/>
                <a:gd name="T2" fmla="*/ 10 w 17"/>
                <a:gd name="T3" fmla="*/ 12 h 19"/>
                <a:gd name="T4" fmla="*/ 0 w 17"/>
                <a:gd name="T5" fmla="*/ 19 h 19"/>
                <a:gd name="T6" fmla="*/ 8 w 17"/>
                <a:gd name="T7" fmla="*/ 9 h 19"/>
                <a:gd name="T8" fmla="*/ 17 w 17"/>
                <a:gd name="T9" fmla="*/ 0 h 19"/>
              </a:gdLst>
              <a:ahLst/>
              <a:cxnLst>
                <a:cxn ang="0">
                  <a:pos x="T0" y="T1"/>
                </a:cxn>
                <a:cxn ang="0">
                  <a:pos x="T2" y="T3"/>
                </a:cxn>
                <a:cxn ang="0">
                  <a:pos x="T4" y="T5"/>
                </a:cxn>
                <a:cxn ang="0">
                  <a:pos x="T6" y="T7"/>
                </a:cxn>
                <a:cxn ang="0">
                  <a:pos x="T8" y="T9"/>
                </a:cxn>
              </a:cxnLst>
              <a:rect l="0" t="0" r="r" b="b"/>
              <a:pathLst>
                <a:path w="17" h="19">
                  <a:moveTo>
                    <a:pt x="17" y="0"/>
                  </a:moveTo>
                  <a:lnTo>
                    <a:pt x="10" y="12"/>
                  </a:lnTo>
                  <a:lnTo>
                    <a:pt x="0" y="19"/>
                  </a:lnTo>
                  <a:lnTo>
                    <a:pt x="8" y="9"/>
                  </a:lnTo>
                  <a:lnTo>
                    <a:pt x="17" y="0"/>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976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93EB98-4E34-43E8-A895-F098DF9F83C1}"/>
              </a:ext>
            </a:extLst>
          </p:cNvPr>
          <p:cNvSpPr>
            <a:spLocks noGrp="1"/>
          </p:cNvSpPr>
          <p:nvPr>
            <p:ph idx="1"/>
          </p:nvPr>
        </p:nvSpPr>
        <p:spPr>
          <a:xfrm>
            <a:off x="838200" y="1765674"/>
            <a:ext cx="7514942" cy="4931207"/>
          </a:xfrm>
        </p:spPr>
        <p:txBody>
          <a:bodyPr>
            <a:normAutofit fontScale="77500" lnSpcReduction="20000"/>
          </a:bodyPr>
          <a:lstStyle/>
          <a:p>
            <a:r>
              <a:rPr lang="en-US" dirty="0"/>
              <a:t>A PM’s job is to fully realize the potential of the contract in terms of revenue, bookings, and backlog</a:t>
            </a:r>
          </a:p>
          <a:p>
            <a:r>
              <a:rPr lang="en-US" dirty="0"/>
              <a:t>Selling out the contract = success for all:</a:t>
            </a:r>
          </a:p>
          <a:p>
            <a:pPr lvl="1"/>
            <a:r>
              <a:rPr lang="en-US" dirty="0"/>
              <a:t>Secure additional work to reach the contract’s ceiling.</a:t>
            </a:r>
          </a:p>
          <a:p>
            <a:pPr lvl="1"/>
            <a:r>
              <a:rPr lang="en-US" dirty="0"/>
              <a:t>Expand services based on evolving customer needs.</a:t>
            </a:r>
          </a:p>
          <a:p>
            <a:pPr lvl="1"/>
            <a:r>
              <a:rPr lang="en-US" dirty="0"/>
              <a:t>Ensure full utilization of budgeted resources, avoiding any potential de-obligation of funds.</a:t>
            </a:r>
          </a:p>
          <a:p>
            <a:r>
              <a:rPr lang="en-US" dirty="0"/>
              <a:t>The government has already budgeted for the contract and invested into putting this contract in place – ensure every dollar budgeted is put to its most impactful use, to fulfill mission goals</a:t>
            </a:r>
          </a:p>
          <a:p>
            <a:r>
              <a:rPr lang="en-US" dirty="0"/>
              <a:t>By optimizing resources and expanding services within the existing contract, agencies avoid the costs and delays of new procurements</a:t>
            </a:r>
          </a:p>
          <a:p>
            <a:r>
              <a:rPr lang="en-US" dirty="0"/>
              <a:t>Selling out contracts leads to continuity in mission support, minimized risk, and greater value to the government</a:t>
            </a:r>
          </a:p>
        </p:txBody>
      </p:sp>
      <p:sp>
        <p:nvSpPr>
          <p:cNvPr id="4" name="Title 3">
            <a:extLst>
              <a:ext uri="{FF2B5EF4-FFF2-40B4-BE49-F238E27FC236}">
                <a16:creationId xmlns:a16="http://schemas.microsoft.com/office/drawing/2014/main" id="{9AC4D10D-2EC8-A71C-D8C2-290FF24DDDF5}"/>
              </a:ext>
            </a:extLst>
          </p:cNvPr>
          <p:cNvSpPr txBox="1">
            <a:spLocks noGrp="1"/>
          </p:cNvSpPr>
          <p:nvPr>
            <p:ph type="title"/>
          </p:nvPr>
        </p:nvSpPr>
        <p:spPr>
          <a:xfrm>
            <a:off x="838200" y="534959"/>
            <a:ext cx="7445188" cy="701731"/>
          </a:xfrm>
          <a:prstGeom prst="rect">
            <a:avLst/>
          </a:prstGeom>
          <a:noFill/>
        </p:spPr>
        <p:txBody>
          <a:bodyPr wrap="square" rtlCol="0">
            <a:spAutoFit/>
          </a:bodyPr>
          <a:lstStyle/>
          <a:p>
            <a:r>
              <a:rPr lang="en-US"/>
              <a:t>Selling Out the Contract</a:t>
            </a:r>
          </a:p>
        </p:txBody>
      </p:sp>
      <p:grpSp>
        <p:nvGrpSpPr>
          <p:cNvPr id="37" name="Group 5">
            <a:extLst>
              <a:ext uri="{FF2B5EF4-FFF2-40B4-BE49-F238E27FC236}">
                <a16:creationId xmlns:a16="http://schemas.microsoft.com/office/drawing/2014/main" id="{FA36EE8A-AE7B-E5D3-4737-E828860830FF}"/>
              </a:ext>
            </a:extLst>
          </p:cNvPr>
          <p:cNvGrpSpPr>
            <a:grpSpLocks noChangeAspect="1"/>
          </p:cNvGrpSpPr>
          <p:nvPr/>
        </p:nvGrpSpPr>
        <p:grpSpPr bwMode="gray">
          <a:xfrm>
            <a:off x="8353142" y="1682789"/>
            <a:ext cx="3330276" cy="3330276"/>
            <a:chOff x="2484" y="953"/>
            <a:chExt cx="2715" cy="2715"/>
          </a:xfrm>
        </p:grpSpPr>
        <p:sp>
          <p:nvSpPr>
            <p:cNvPr id="38" name="Oval 6">
              <a:extLst>
                <a:ext uri="{FF2B5EF4-FFF2-40B4-BE49-F238E27FC236}">
                  <a16:creationId xmlns:a16="http://schemas.microsoft.com/office/drawing/2014/main" id="{E0374718-F646-375D-8C97-4FB60522C70F}"/>
                </a:ext>
              </a:extLst>
            </p:cNvPr>
            <p:cNvSpPr>
              <a:spLocks noChangeArrowheads="1"/>
            </p:cNvSpPr>
            <p:nvPr/>
          </p:nvSpPr>
          <p:spPr bwMode="gray">
            <a:xfrm>
              <a:off x="2484" y="953"/>
              <a:ext cx="2715" cy="2715"/>
            </a:xfrm>
            <a:prstGeom prst="ellipse">
              <a:avLst/>
            </a:prstGeom>
            <a:solidFill>
              <a:srgbClr val="60C1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39" name="Freeform 7">
              <a:extLst>
                <a:ext uri="{FF2B5EF4-FFF2-40B4-BE49-F238E27FC236}">
                  <a16:creationId xmlns:a16="http://schemas.microsoft.com/office/drawing/2014/main" id="{F0613BDA-B492-F8D8-FA2E-8E6251D3D986}"/>
                </a:ext>
              </a:extLst>
            </p:cNvPr>
            <p:cNvSpPr>
              <a:spLocks/>
            </p:cNvSpPr>
            <p:nvPr/>
          </p:nvSpPr>
          <p:spPr bwMode="gray">
            <a:xfrm>
              <a:off x="3255" y="1610"/>
              <a:ext cx="1939" cy="2054"/>
            </a:xfrm>
            <a:custGeom>
              <a:avLst/>
              <a:gdLst>
                <a:gd name="T0" fmla="*/ 443 w 443"/>
                <a:gd name="T1" fmla="*/ 182 h 469"/>
                <a:gd name="T2" fmla="*/ 265 w 443"/>
                <a:gd name="T3" fmla="*/ 4 h 469"/>
                <a:gd name="T4" fmla="*/ 256 w 443"/>
                <a:gd name="T5" fmla="*/ 0 h 469"/>
                <a:gd name="T6" fmla="*/ 12 w 443"/>
                <a:gd name="T7" fmla="*/ 0 h 469"/>
                <a:gd name="T8" fmla="*/ 3 w 443"/>
                <a:gd name="T9" fmla="*/ 4 h 469"/>
                <a:gd name="T10" fmla="*/ 0 w 443"/>
                <a:gd name="T11" fmla="*/ 12 h 469"/>
                <a:gd name="T12" fmla="*/ 0 w 443"/>
                <a:gd name="T13" fmla="*/ 308 h 469"/>
                <a:gd name="T14" fmla="*/ 3 w 443"/>
                <a:gd name="T15" fmla="*/ 316 h 469"/>
                <a:gd name="T16" fmla="*/ 156 w 443"/>
                <a:gd name="T17" fmla="*/ 469 h 469"/>
                <a:gd name="T18" fmla="*/ 443 w 443"/>
                <a:gd name="T19" fmla="*/ 182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469">
                  <a:moveTo>
                    <a:pt x="443" y="182"/>
                  </a:moveTo>
                  <a:cubicBezTo>
                    <a:pt x="265" y="4"/>
                    <a:pt x="265" y="4"/>
                    <a:pt x="265" y="4"/>
                  </a:cubicBezTo>
                  <a:cubicBezTo>
                    <a:pt x="262" y="1"/>
                    <a:pt x="259" y="0"/>
                    <a:pt x="256" y="0"/>
                  </a:cubicBezTo>
                  <a:cubicBezTo>
                    <a:pt x="12" y="0"/>
                    <a:pt x="12" y="0"/>
                    <a:pt x="12" y="0"/>
                  </a:cubicBezTo>
                  <a:cubicBezTo>
                    <a:pt x="9" y="0"/>
                    <a:pt x="6" y="1"/>
                    <a:pt x="3" y="4"/>
                  </a:cubicBezTo>
                  <a:cubicBezTo>
                    <a:pt x="1" y="6"/>
                    <a:pt x="0" y="9"/>
                    <a:pt x="0" y="12"/>
                  </a:cubicBezTo>
                  <a:cubicBezTo>
                    <a:pt x="0" y="308"/>
                    <a:pt x="0" y="308"/>
                    <a:pt x="0" y="308"/>
                  </a:cubicBezTo>
                  <a:cubicBezTo>
                    <a:pt x="0" y="311"/>
                    <a:pt x="1" y="314"/>
                    <a:pt x="3" y="316"/>
                  </a:cubicBezTo>
                  <a:cubicBezTo>
                    <a:pt x="156" y="469"/>
                    <a:pt x="156" y="469"/>
                    <a:pt x="156" y="469"/>
                  </a:cubicBezTo>
                  <a:cubicBezTo>
                    <a:pt x="310" y="458"/>
                    <a:pt x="432" y="336"/>
                    <a:pt x="443" y="182"/>
                  </a:cubicBezTo>
                  <a:close/>
                </a:path>
              </a:pathLst>
            </a:custGeom>
            <a:solidFill>
              <a:srgbClr val="1C1C1A">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0" name="Rectangle 8">
              <a:extLst>
                <a:ext uri="{FF2B5EF4-FFF2-40B4-BE49-F238E27FC236}">
                  <a16:creationId xmlns:a16="http://schemas.microsoft.com/office/drawing/2014/main" id="{AE66F94C-BFD7-F62A-FAE1-0328A1F9FD5D}"/>
                </a:ext>
              </a:extLst>
            </p:cNvPr>
            <p:cNvSpPr>
              <a:spLocks noChangeArrowheads="1"/>
            </p:cNvSpPr>
            <p:nvPr/>
          </p:nvSpPr>
          <p:spPr bwMode="gray">
            <a:xfrm>
              <a:off x="4520" y="2061"/>
              <a:ext cx="44" cy="828"/>
            </a:xfrm>
            <a:prstGeom prst="rect">
              <a:avLst/>
            </a:prstGeom>
            <a:solidFill>
              <a:srgbClr val="C8303F">
                <a:lumMod val="60000"/>
                <a:lumOff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1" name="Rectangle 9">
              <a:extLst>
                <a:ext uri="{FF2B5EF4-FFF2-40B4-BE49-F238E27FC236}">
                  <a16:creationId xmlns:a16="http://schemas.microsoft.com/office/drawing/2014/main" id="{5DCE0992-435D-7F75-736E-0EDA3DC0466A}"/>
                </a:ext>
              </a:extLst>
            </p:cNvPr>
            <p:cNvSpPr>
              <a:spLocks noChangeArrowheads="1"/>
            </p:cNvSpPr>
            <p:nvPr/>
          </p:nvSpPr>
          <p:spPr bwMode="gray">
            <a:xfrm>
              <a:off x="4564" y="2061"/>
              <a:ext cx="44" cy="828"/>
            </a:xfrm>
            <a:prstGeom prst="rect">
              <a:avLst/>
            </a:prstGeom>
            <a:solidFill>
              <a:srgbClr val="C830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2" name="Rectangle 10">
              <a:extLst>
                <a:ext uri="{FF2B5EF4-FFF2-40B4-BE49-F238E27FC236}">
                  <a16:creationId xmlns:a16="http://schemas.microsoft.com/office/drawing/2014/main" id="{D2C4CB63-1518-114D-CD3F-ADB08B60C9E8}"/>
                </a:ext>
              </a:extLst>
            </p:cNvPr>
            <p:cNvSpPr>
              <a:spLocks noChangeArrowheads="1"/>
            </p:cNvSpPr>
            <p:nvPr/>
          </p:nvSpPr>
          <p:spPr bwMode="gray">
            <a:xfrm>
              <a:off x="4608" y="2061"/>
              <a:ext cx="48" cy="828"/>
            </a:xfrm>
            <a:prstGeom prst="rect">
              <a:avLst/>
            </a:prstGeom>
            <a:solidFill>
              <a:srgbClr val="C8303F">
                <a:lumMod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3" name="Freeform 11">
              <a:extLst>
                <a:ext uri="{FF2B5EF4-FFF2-40B4-BE49-F238E27FC236}">
                  <a16:creationId xmlns:a16="http://schemas.microsoft.com/office/drawing/2014/main" id="{53ED5F0A-0599-73D2-04E6-9938D5EB1533}"/>
                </a:ext>
              </a:extLst>
            </p:cNvPr>
            <p:cNvSpPr>
              <a:spLocks/>
            </p:cNvSpPr>
            <p:nvPr/>
          </p:nvSpPr>
          <p:spPr bwMode="gray">
            <a:xfrm>
              <a:off x="4520" y="1982"/>
              <a:ext cx="136" cy="79"/>
            </a:xfrm>
            <a:custGeom>
              <a:avLst/>
              <a:gdLst>
                <a:gd name="T0" fmla="*/ 136 w 136"/>
                <a:gd name="T1" fmla="*/ 79 h 79"/>
                <a:gd name="T2" fmla="*/ 88 w 136"/>
                <a:gd name="T3" fmla="*/ 0 h 79"/>
                <a:gd name="T4" fmla="*/ 44 w 136"/>
                <a:gd name="T5" fmla="*/ 0 h 79"/>
                <a:gd name="T6" fmla="*/ 0 w 136"/>
                <a:gd name="T7" fmla="*/ 79 h 79"/>
                <a:gd name="T8" fmla="*/ 136 w 136"/>
                <a:gd name="T9" fmla="*/ 79 h 79"/>
              </a:gdLst>
              <a:ahLst/>
              <a:cxnLst>
                <a:cxn ang="0">
                  <a:pos x="T0" y="T1"/>
                </a:cxn>
                <a:cxn ang="0">
                  <a:pos x="T2" y="T3"/>
                </a:cxn>
                <a:cxn ang="0">
                  <a:pos x="T4" y="T5"/>
                </a:cxn>
                <a:cxn ang="0">
                  <a:pos x="T6" y="T7"/>
                </a:cxn>
                <a:cxn ang="0">
                  <a:pos x="T8" y="T9"/>
                </a:cxn>
              </a:cxnLst>
              <a:rect l="0" t="0" r="r" b="b"/>
              <a:pathLst>
                <a:path w="136" h="79">
                  <a:moveTo>
                    <a:pt x="136" y="79"/>
                  </a:moveTo>
                  <a:lnTo>
                    <a:pt x="88" y="0"/>
                  </a:lnTo>
                  <a:lnTo>
                    <a:pt x="44" y="0"/>
                  </a:lnTo>
                  <a:lnTo>
                    <a:pt x="0" y="79"/>
                  </a:lnTo>
                  <a:lnTo>
                    <a:pt x="136"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4" name="Freeform 12">
              <a:extLst>
                <a:ext uri="{FF2B5EF4-FFF2-40B4-BE49-F238E27FC236}">
                  <a16:creationId xmlns:a16="http://schemas.microsoft.com/office/drawing/2014/main" id="{62D8B028-48D1-8635-B4E3-A24F6CA536ED}"/>
                </a:ext>
              </a:extLst>
            </p:cNvPr>
            <p:cNvSpPr>
              <a:spLocks/>
            </p:cNvSpPr>
            <p:nvPr/>
          </p:nvSpPr>
          <p:spPr bwMode="gray">
            <a:xfrm>
              <a:off x="4595" y="1982"/>
              <a:ext cx="61" cy="79"/>
            </a:xfrm>
            <a:custGeom>
              <a:avLst/>
              <a:gdLst>
                <a:gd name="T0" fmla="*/ 61 w 61"/>
                <a:gd name="T1" fmla="*/ 79 h 79"/>
                <a:gd name="T2" fmla="*/ 13 w 61"/>
                <a:gd name="T3" fmla="*/ 79 h 79"/>
                <a:gd name="T4" fmla="*/ 0 w 61"/>
                <a:gd name="T5" fmla="*/ 0 h 79"/>
                <a:gd name="T6" fmla="*/ 13 w 61"/>
                <a:gd name="T7" fmla="*/ 0 h 79"/>
                <a:gd name="T8" fmla="*/ 61 w 61"/>
                <a:gd name="T9" fmla="*/ 79 h 79"/>
              </a:gdLst>
              <a:ahLst/>
              <a:cxnLst>
                <a:cxn ang="0">
                  <a:pos x="T0" y="T1"/>
                </a:cxn>
                <a:cxn ang="0">
                  <a:pos x="T2" y="T3"/>
                </a:cxn>
                <a:cxn ang="0">
                  <a:pos x="T4" y="T5"/>
                </a:cxn>
                <a:cxn ang="0">
                  <a:pos x="T6" y="T7"/>
                </a:cxn>
                <a:cxn ang="0">
                  <a:pos x="T8" y="T9"/>
                </a:cxn>
              </a:cxnLst>
              <a:rect l="0" t="0" r="r" b="b"/>
              <a:pathLst>
                <a:path w="61" h="79">
                  <a:moveTo>
                    <a:pt x="61" y="79"/>
                  </a:moveTo>
                  <a:lnTo>
                    <a:pt x="13" y="79"/>
                  </a:lnTo>
                  <a:lnTo>
                    <a:pt x="0" y="0"/>
                  </a:lnTo>
                  <a:lnTo>
                    <a:pt x="13" y="0"/>
                  </a:lnTo>
                  <a:lnTo>
                    <a:pt x="61" y="79"/>
                  </a:lnTo>
                  <a:close/>
                </a:path>
              </a:pathLst>
            </a:custGeom>
            <a:solidFill>
              <a:srgbClr val="E6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5" name="Freeform 13">
              <a:extLst>
                <a:ext uri="{FF2B5EF4-FFF2-40B4-BE49-F238E27FC236}">
                  <a16:creationId xmlns:a16="http://schemas.microsoft.com/office/drawing/2014/main" id="{D9266CE5-A46B-BB77-31F1-73281D7B0C8B}"/>
                </a:ext>
              </a:extLst>
            </p:cNvPr>
            <p:cNvSpPr>
              <a:spLocks/>
            </p:cNvSpPr>
            <p:nvPr/>
          </p:nvSpPr>
          <p:spPr bwMode="gray">
            <a:xfrm>
              <a:off x="4564" y="1943"/>
              <a:ext cx="44" cy="39"/>
            </a:xfrm>
            <a:custGeom>
              <a:avLst/>
              <a:gdLst>
                <a:gd name="T0" fmla="*/ 44 w 44"/>
                <a:gd name="T1" fmla="*/ 39 h 39"/>
                <a:gd name="T2" fmla="*/ 22 w 44"/>
                <a:gd name="T3" fmla="*/ 0 h 39"/>
                <a:gd name="T4" fmla="*/ 0 w 44"/>
                <a:gd name="T5" fmla="*/ 39 h 39"/>
                <a:gd name="T6" fmla="*/ 44 w 44"/>
                <a:gd name="T7" fmla="*/ 39 h 39"/>
              </a:gdLst>
              <a:ahLst/>
              <a:cxnLst>
                <a:cxn ang="0">
                  <a:pos x="T0" y="T1"/>
                </a:cxn>
                <a:cxn ang="0">
                  <a:pos x="T2" y="T3"/>
                </a:cxn>
                <a:cxn ang="0">
                  <a:pos x="T4" y="T5"/>
                </a:cxn>
                <a:cxn ang="0">
                  <a:pos x="T6" y="T7"/>
                </a:cxn>
              </a:cxnLst>
              <a:rect l="0" t="0" r="r" b="b"/>
              <a:pathLst>
                <a:path w="44" h="39">
                  <a:moveTo>
                    <a:pt x="44" y="39"/>
                  </a:moveTo>
                  <a:lnTo>
                    <a:pt x="22" y="0"/>
                  </a:lnTo>
                  <a:lnTo>
                    <a:pt x="0" y="39"/>
                  </a:lnTo>
                  <a:lnTo>
                    <a:pt x="44" y="39"/>
                  </a:lnTo>
                  <a:close/>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6" name="Rectangle 14">
              <a:extLst>
                <a:ext uri="{FF2B5EF4-FFF2-40B4-BE49-F238E27FC236}">
                  <a16:creationId xmlns:a16="http://schemas.microsoft.com/office/drawing/2014/main" id="{54DBCC76-66F3-325F-13BB-0E018E1333CB}"/>
                </a:ext>
              </a:extLst>
            </p:cNvPr>
            <p:cNvSpPr>
              <a:spLocks noChangeArrowheads="1"/>
            </p:cNvSpPr>
            <p:nvPr/>
          </p:nvSpPr>
          <p:spPr bwMode="gray">
            <a:xfrm>
              <a:off x="4608" y="2889"/>
              <a:ext cx="48" cy="43"/>
            </a:xfrm>
            <a:prstGeom prst="rect">
              <a:avLst/>
            </a:prstGeom>
            <a:solidFill>
              <a:srgbClr val="E6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7" name="Rectangle 15">
              <a:extLst>
                <a:ext uri="{FF2B5EF4-FFF2-40B4-BE49-F238E27FC236}">
                  <a16:creationId xmlns:a16="http://schemas.microsoft.com/office/drawing/2014/main" id="{F08E5051-082E-2CD6-384F-7761BB027A66}"/>
                </a:ext>
              </a:extLst>
            </p:cNvPr>
            <p:cNvSpPr>
              <a:spLocks noChangeArrowheads="1"/>
            </p:cNvSpPr>
            <p:nvPr/>
          </p:nvSpPr>
          <p:spPr bwMode="gray">
            <a:xfrm>
              <a:off x="4520" y="2889"/>
              <a:ext cx="88"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8" name="Freeform 16">
              <a:extLst>
                <a:ext uri="{FF2B5EF4-FFF2-40B4-BE49-F238E27FC236}">
                  <a16:creationId xmlns:a16="http://schemas.microsoft.com/office/drawing/2014/main" id="{9DEA1266-AA26-5DFE-86E4-8FE8B5DA2B90}"/>
                </a:ext>
              </a:extLst>
            </p:cNvPr>
            <p:cNvSpPr>
              <a:spLocks/>
            </p:cNvSpPr>
            <p:nvPr/>
          </p:nvSpPr>
          <p:spPr bwMode="gray">
            <a:xfrm>
              <a:off x="4564" y="2932"/>
              <a:ext cx="92" cy="79"/>
            </a:xfrm>
            <a:custGeom>
              <a:avLst/>
              <a:gdLst>
                <a:gd name="T0" fmla="*/ 21 w 21"/>
                <a:gd name="T1" fmla="*/ 3 h 18"/>
                <a:gd name="T2" fmla="*/ 21 w 21"/>
                <a:gd name="T3" fmla="*/ 0 h 18"/>
                <a:gd name="T4" fmla="*/ 10 w 21"/>
                <a:gd name="T5" fmla="*/ 0 h 18"/>
                <a:gd name="T6" fmla="*/ 10 w 21"/>
                <a:gd name="T7" fmla="*/ 3 h 18"/>
                <a:gd name="T8" fmla="*/ 6 w 21"/>
                <a:gd name="T9" fmla="*/ 13 h 18"/>
                <a:gd name="T10" fmla="*/ 0 w 21"/>
                <a:gd name="T11" fmla="*/ 17 h 18"/>
                <a:gd name="T12" fmla="*/ 5 w 21"/>
                <a:gd name="T13" fmla="*/ 18 h 18"/>
                <a:gd name="T14" fmla="*/ 16 w 21"/>
                <a:gd name="T15" fmla="*/ 13 h 18"/>
                <a:gd name="T16" fmla="*/ 21 w 21"/>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3"/>
                  </a:moveTo>
                  <a:cubicBezTo>
                    <a:pt x="21" y="0"/>
                    <a:pt x="21" y="0"/>
                    <a:pt x="21" y="0"/>
                  </a:cubicBezTo>
                  <a:cubicBezTo>
                    <a:pt x="10" y="0"/>
                    <a:pt x="10" y="0"/>
                    <a:pt x="10" y="0"/>
                  </a:cubicBezTo>
                  <a:cubicBezTo>
                    <a:pt x="10" y="3"/>
                    <a:pt x="10" y="3"/>
                    <a:pt x="10" y="3"/>
                  </a:cubicBezTo>
                  <a:cubicBezTo>
                    <a:pt x="10" y="6"/>
                    <a:pt x="9" y="10"/>
                    <a:pt x="6" y="13"/>
                  </a:cubicBezTo>
                  <a:cubicBezTo>
                    <a:pt x="4" y="15"/>
                    <a:pt x="2" y="16"/>
                    <a:pt x="0" y="17"/>
                  </a:cubicBezTo>
                  <a:cubicBezTo>
                    <a:pt x="2" y="18"/>
                    <a:pt x="4" y="18"/>
                    <a:pt x="5" y="18"/>
                  </a:cubicBezTo>
                  <a:cubicBezTo>
                    <a:pt x="9" y="18"/>
                    <a:pt x="13" y="16"/>
                    <a:pt x="16" y="13"/>
                  </a:cubicBezTo>
                  <a:cubicBezTo>
                    <a:pt x="19" y="10"/>
                    <a:pt x="21" y="6"/>
                    <a:pt x="21" y="3"/>
                  </a:cubicBezTo>
                  <a:close/>
                </a:path>
              </a:pathLst>
            </a:custGeom>
            <a:solidFill>
              <a:srgbClr val="C8303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49" name="Freeform 17">
              <a:extLst>
                <a:ext uri="{FF2B5EF4-FFF2-40B4-BE49-F238E27FC236}">
                  <a16:creationId xmlns:a16="http://schemas.microsoft.com/office/drawing/2014/main" id="{C10B3B34-945E-9A5D-8715-5386E57A729F}"/>
                </a:ext>
              </a:extLst>
            </p:cNvPr>
            <p:cNvSpPr>
              <a:spLocks/>
            </p:cNvSpPr>
            <p:nvPr/>
          </p:nvSpPr>
          <p:spPr bwMode="gray">
            <a:xfrm>
              <a:off x="4520" y="2932"/>
              <a:ext cx="88" cy="75"/>
            </a:xfrm>
            <a:custGeom>
              <a:avLst/>
              <a:gdLst>
                <a:gd name="T0" fmla="*/ 20 w 20"/>
                <a:gd name="T1" fmla="*/ 3 h 17"/>
                <a:gd name="T2" fmla="*/ 20 w 20"/>
                <a:gd name="T3" fmla="*/ 0 h 17"/>
                <a:gd name="T4" fmla="*/ 0 w 20"/>
                <a:gd name="T5" fmla="*/ 0 h 17"/>
                <a:gd name="T6" fmla="*/ 0 w 20"/>
                <a:gd name="T7" fmla="*/ 3 h 17"/>
                <a:gd name="T8" fmla="*/ 4 w 20"/>
                <a:gd name="T9" fmla="*/ 13 h 17"/>
                <a:gd name="T10" fmla="*/ 10 w 20"/>
                <a:gd name="T11" fmla="*/ 17 h 17"/>
                <a:gd name="T12" fmla="*/ 16 w 20"/>
                <a:gd name="T13" fmla="*/ 13 h 17"/>
                <a:gd name="T14" fmla="*/ 20 w 20"/>
                <a:gd name="T15" fmla="*/ 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7">
                  <a:moveTo>
                    <a:pt x="20" y="3"/>
                  </a:moveTo>
                  <a:cubicBezTo>
                    <a:pt x="20" y="0"/>
                    <a:pt x="20" y="0"/>
                    <a:pt x="20" y="0"/>
                  </a:cubicBezTo>
                  <a:cubicBezTo>
                    <a:pt x="0" y="0"/>
                    <a:pt x="0" y="0"/>
                    <a:pt x="0" y="0"/>
                  </a:cubicBezTo>
                  <a:cubicBezTo>
                    <a:pt x="0" y="3"/>
                    <a:pt x="0" y="3"/>
                    <a:pt x="0" y="3"/>
                  </a:cubicBezTo>
                  <a:cubicBezTo>
                    <a:pt x="0" y="6"/>
                    <a:pt x="1" y="10"/>
                    <a:pt x="4" y="13"/>
                  </a:cubicBezTo>
                  <a:cubicBezTo>
                    <a:pt x="6" y="15"/>
                    <a:pt x="8" y="16"/>
                    <a:pt x="10" y="17"/>
                  </a:cubicBezTo>
                  <a:cubicBezTo>
                    <a:pt x="12" y="16"/>
                    <a:pt x="14" y="15"/>
                    <a:pt x="16" y="13"/>
                  </a:cubicBezTo>
                  <a:cubicBezTo>
                    <a:pt x="19" y="10"/>
                    <a:pt x="20" y="6"/>
                    <a:pt x="20" y="3"/>
                  </a:cubicBezTo>
                  <a:close/>
                </a:path>
              </a:pathLst>
            </a:custGeom>
            <a:solidFill>
              <a:srgbClr val="C8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0" name="Freeform 18">
              <a:extLst>
                <a:ext uri="{FF2B5EF4-FFF2-40B4-BE49-F238E27FC236}">
                  <a16:creationId xmlns:a16="http://schemas.microsoft.com/office/drawing/2014/main" id="{3B16CA4D-1312-93EA-7443-846285728BA8}"/>
                </a:ext>
              </a:extLst>
            </p:cNvPr>
            <p:cNvSpPr>
              <a:spLocks/>
            </p:cNvSpPr>
            <p:nvPr/>
          </p:nvSpPr>
          <p:spPr bwMode="gray">
            <a:xfrm>
              <a:off x="3255" y="2109"/>
              <a:ext cx="1173" cy="902"/>
            </a:xfrm>
            <a:custGeom>
              <a:avLst/>
              <a:gdLst>
                <a:gd name="T0" fmla="*/ 12 w 268"/>
                <a:gd name="T1" fmla="*/ 206 h 206"/>
                <a:gd name="T2" fmla="*/ 3 w 268"/>
                <a:gd name="T3" fmla="*/ 202 h 206"/>
                <a:gd name="T4" fmla="*/ 0 w 268"/>
                <a:gd name="T5" fmla="*/ 194 h 206"/>
                <a:gd name="T6" fmla="*/ 0 w 268"/>
                <a:gd name="T7" fmla="*/ 0 h 206"/>
                <a:gd name="T8" fmla="*/ 268 w 268"/>
                <a:gd name="T9" fmla="*/ 0 h 206"/>
                <a:gd name="T10" fmla="*/ 268 w 268"/>
                <a:gd name="T11" fmla="*/ 194 h 206"/>
                <a:gd name="T12" fmla="*/ 265 w 268"/>
                <a:gd name="T13" fmla="*/ 202 h 206"/>
                <a:gd name="T14" fmla="*/ 256 w 268"/>
                <a:gd name="T15" fmla="*/ 206 h 206"/>
                <a:gd name="T16" fmla="*/ 12 w 268"/>
                <a:gd name="T17"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8" h="206">
                  <a:moveTo>
                    <a:pt x="12" y="206"/>
                  </a:moveTo>
                  <a:cubicBezTo>
                    <a:pt x="9" y="206"/>
                    <a:pt x="6" y="205"/>
                    <a:pt x="3" y="202"/>
                  </a:cubicBezTo>
                  <a:cubicBezTo>
                    <a:pt x="1" y="200"/>
                    <a:pt x="0" y="197"/>
                    <a:pt x="0" y="194"/>
                  </a:cubicBezTo>
                  <a:cubicBezTo>
                    <a:pt x="0" y="0"/>
                    <a:pt x="0" y="0"/>
                    <a:pt x="0" y="0"/>
                  </a:cubicBezTo>
                  <a:cubicBezTo>
                    <a:pt x="268" y="0"/>
                    <a:pt x="268" y="0"/>
                    <a:pt x="268" y="0"/>
                  </a:cubicBezTo>
                  <a:cubicBezTo>
                    <a:pt x="268" y="194"/>
                    <a:pt x="268" y="194"/>
                    <a:pt x="268" y="194"/>
                  </a:cubicBezTo>
                  <a:cubicBezTo>
                    <a:pt x="268" y="197"/>
                    <a:pt x="267" y="200"/>
                    <a:pt x="265" y="202"/>
                  </a:cubicBezTo>
                  <a:cubicBezTo>
                    <a:pt x="262" y="205"/>
                    <a:pt x="259" y="206"/>
                    <a:pt x="256" y="206"/>
                  </a:cubicBezTo>
                  <a:lnTo>
                    <a:pt x="12" y="206"/>
                  </a:lnTo>
                  <a:close/>
                </a:path>
              </a:pathLst>
            </a:custGeom>
            <a:solidFill>
              <a:sysClr val="windowText" lastClr="000000">
                <a:lumMod val="85000"/>
                <a:lumOff val="1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1" name="Freeform 19">
              <a:extLst>
                <a:ext uri="{FF2B5EF4-FFF2-40B4-BE49-F238E27FC236}">
                  <a16:creationId xmlns:a16="http://schemas.microsoft.com/office/drawing/2014/main" id="{B30E394B-B7F9-9668-C11D-AB2AB180CFCB}"/>
                </a:ext>
              </a:extLst>
            </p:cNvPr>
            <p:cNvSpPr>
              <a:spLocks/>
            </p:cNvSpPr>
            <p:nvPr/>
          </p:nvSpPr>
          <p:spPr bwMode="gray">
            <a:xfrm>
              <a:off x="3885" y="2197"/>
              <a:ext cx="184" cy="179"/>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C8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2" name="Freeform 20">
              <a:extLst>
                <a:ext uri="{FF2B5EF4-FFF2-40B4-BE49-F238E27FC236}">
                  <a16:creationId xmlns:a16="http://schemas.microsoft.com/office/drawing/2014/main" id="{D6E8498E-D553-CB57-4784-5E07E0D497DE}"/>
                </a:ext>
              </a:extLst>
            </p:cNvPr>
            <p:cNvSpPr>
              <a:spLocks/>
            </p:cNvSpPr>
            <p:nvPr/>
          </p:nvSpPr>
          <p:spPr bwMode="gray">
            <a:xfrm>
              <a:off x="3342" y="2468"/>
              <a:ext cx="184" cy="180"/>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3" name="Freeform 21">
              <a:extLst>
                <a:ext uri="{FF2B5EF4-FFF2-40B4-BE49-F238E27FC236}">
                  <a16:creationId xmlns:a16="http://schemas.microsoft.com/office/drawing/2014/main" id="{6DCDC0DE-662F-DA1F-9DA5-040C5F62C970}"/>
                </a:ext>
              </a:extLst>
            </p:cNvPr>
            <p:cNvSpPr>
              <a:spLocks/>
            </p:cNvSpPr>
            <p:nvPr/>
          </p:nvSpPr>
          <p:spPr bwMode="gray">
            <a:xfrm>
              <a:off x="3614" y="2468"/>
              <a:ext cx="184" cy="180"/>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4" name="Freeform 22">
              <a:extLst>
                <a:ext uri="{FF2B5EF4-FFF2-40B4-BE49-F238E27FC236}">
                  <a16:creationId xmlns:a16="http://schemas.microsoft.com/office/drawing/2014/main" id="{B290BFEB-E15D-B3B7-D0C9-42269AAC9523}"/>
                </a:ext>
              </a:extLst>
            </p:cNvPr>
            <p:cNvSpPr>
              <a:spLocks/>
            </p:cNvSpPr>
            <p:nvPr/>
          </p:nvSpPr>
          <p:spPr bwMode="gray">
            <a:xfrm>
              <a:off x="3342" y="2740"/>
              <a:ext cx="184" cy="179"/>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5" name="Freeform 23">
              <a:extLst>
                <a:ext uri="{FF2B5EF4-FFF2-40B4-BE49-F238E27FC236}">
                  <a16:creationId xmlns:a16="http://schemas.microsoft.com/office/drawing/2014/main" id="{3E6F8130-7770-80C6-D158-55BD606E2672}"/>
                </a:ext>
              </a:extLst>
            </p:cNvPr>
            <p:cNvSpPr>
              <a:spLocks/>
            </p:cNvSpPr>
            <p:nvPr/>
          </p:nvSpPr>
          <p:spPr bwMode="gray">
            <a:xfrm>
              <a:off x="3614" y="2740"/>
              <a:ext cx="184" cy="179"/>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6" name="Freeform 24">
              <a:extLst>
                <a:ext uri="{FF2B5EF4-FFF2-40B4-BE49-F238E27FC236}">
                  <a16:creationId xmlns:a16="http://schemas.microsoft.com/office/drawing/2014/main" id="{9FFFC261-E2D7-491A-B936-570F9D2F0394}"/>
                </a:ext>
              </a:extLst>
            </p:cNvPr>
            <p:cNvSpPr>
              <a:spLocks/>
            </p:cNvSpPr>
            <p:nvPr/>
          </p:nvSpPr>
          <p:spPr bwMode="gray">
            <a:xfrm>
              <a:off x="4157" y="2197"/>
              <a:ext cx="184" cy="179"/>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7" name="Freeform 25">
              <a:extLst>
                <a:ext uri="{FF2B5EF4-FFF2-40B4-BE49-F238E27FC236}">
                  <a16:creationId xmlns:a16="http://schemas.microsoft.com/office/drawing/2014/main" id="{5C15DC79-C890-0082-C65B-E14E0DA9ECE3}"/>
                </a:ext>
              </a:extLst>
            </p:cNvPr>
            <p:cNvSpPr>
              <a:spLocks/>
            </p:cNvSpPr>
            <p:nvPr/>
          </p:nvSpPr>
          <p:spPr bwMode="gray">
            <a:xfrm>
              <a:off x="3885" y="2468"/>
              <a:ext cx="184" cy="180"/>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8" name="Freeform 26">
              <a:extLst>
                <a:ext uri="{FF2B5EF4-FFF2-40B4-BE49-F238E27FC236}">
                  <a16:creationId xmlns:a16="http://schemas.microsoft.com/office/drawing/2014/main" id="{CBCD3EC1-4B91-4A04-9AB9-F74F45796351}"/>
                </a:ext>
              </a:extLst>
            </p:cNvPr>
            <p:cNvSpPr>
              <a:spLocks/>
            </p:cNvSpPr>
            <p:nvPr/>
          </p:nvSpPr>
          <p:spPr bwMode="gray">
            <a:xfrm>
              <a:off x="4157" y="2468"/>
              <a:ext cx="184" cy="180"/>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59" name="Freeform 27">
              <a:extLst>
                <a:ext uri="{FF2B5EF4-FFF2-40B4-BE49-F238E27FC236}">
                  <a16:creationId xmlns:a16="http://schemas.microsoft.com/office/drawing/2014/main" id="{EDAE2E3E-8BD4-443B-30E8-7CDBC6FBCC53}"/>
                </a:ext>
              </a:extLst>
            </p:cNvPr>
            <p:cNvSpPr>
              <a:spLocks/>
            </p:cNvSpPr>
            <p:nvPr/>
          </p:nvSpPr>
          <p:spPr bwMode="gray">
            <a:xfrm>
              <a:off x="3885" y="2740"/>
              <a:ext cx="184" cy="179"/>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60" name="Freeform 28">
              <a:extLst>
                <a:ext uri="{FF2B5EF4-FFF2-40B4-BE49-F238E27FC236}">
                  <a16:creationId xmlns:a16="http://schemas.microsoft.com/office/drawing/2014/main" id="{A9A8CB6D-0137-3AA1-1AF6-7A5F6E1A27D3}"/>
                </a:ext>
              </a:extLst>
            </p:cNvPr>
            <p:cNvSpPr>
              <a:spLocks/>
            </p:cNvSpPr>
            <p:nvPr/>
          </p:nvSpPr>
          <p:spPr bwMode="gray">
            <a:xfrm>
              <a:off x="4157" y="2740"/>
              <a:ext cx="184" cy="179"/>
            </a:xfrm>
            <a:custGeom>
              <a:avLst/>
              <a:gdLst>
                <a:gd name="T0" fmla="*/ 42 w 42"/>
                <a:gd name="T1" fmla="*/ 37 h 41"/>
                <a:gd name="T2" fmla="*/ 38 w 42"/>
                <a:gd name="T3" fmla="*/ 41 h 41"/>
                <a:gd name="T4" fmla="*/ 4 w 42"/>
                <a:gd name="T5" fmla="*/ 41 h 41"/>
                <a:gd name="T6" fmla="*/ 0 w 42"/>
                <a:gd name="T7" fmla="*/ 37 h 41"/>
                <a:gd name="T8" fmla="*/ 0 w 42"/>
                <a:gd name="T9" fmla="*/ 4 h 41"/>
                <a:gd name="T10" fmla="*/ 4 w 42"/>
                <a:gd name="T11" fmla="*/ 0 h 41"/>
                <a:gd name="T12" fmla="*/ 38 w 42"/>
                <a:gd name="T13" fmla="*/ 0 h 41"/>
                <a:gd name="T14" fmla="*/ 42 w 42"/>
                <a:gd name="T15" fmla="*/ 4 h 41"/>
                <a:gd name="T16" fmla="*/ 42 w 42"/>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1">
                  <a:moveTo>
                    <a:pt x="42" y="37"/>
                  </a:moveTo>
                  <a:cubicBezTo>
                    <a:pt x="42" y="40"/>
                    <a:pt x="40" y="41"/>
                    <a:pt x="38" y="41"/>
                  </a:cubicBezTo>
                  <a:cubicBezTo>
                    <a:pt x="4" y="41"/>
                    <a:pt x="4" y="41"/>
                    <a:pt x="4" y="41"/>
                  </a:cubicBezTo>
                  <a:cubicBezTo>
                    <a:pt x="2" y="41"/>
                    <a:pt x="0" y="40"/>
                    <a:pt x="0" y="37"/>
                  </a:cubicBezTo>
                  <a:cubicBezTo>
                    <a:pt x="0" y="4"/>
                    <a:pt x="0" y="4"/>
                    <a:pt x="0" y="4"/>
                  </a:cubicBezTo>
                  <a:cubicBezTo>
                    <a:pt x="0" y="2"/>
                    <a:pt x="2" y="0"/>
                    <a:pt x="4" y="0"/>
                  </a:cubicBezTo>
                  <a:cubicBezTo>
                    <a:pt x="38" y="0"/>
                    <a:pt x="38" y="0"/>
                    <a:pt x="38" y="0"/>
                  </a:cubicBezTo>
                  <a:cubicBezTo>
                    <a:pt x="40" y="0"/>
                    <a:pt x="42" y="2"/>
                    <a:pt x="42" y="4"/>
                  </a:cubicBezTo>
                  <a:lnTo>
                    <a:pt x="4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61" name="Rectangle 29">
              <a:extLst>
                <a:ext uri="{FF2B5EF4-FFF2-40B4-BE49-F238E27FC236}">
                  <a16:creationId xmlns:a16="http://schemas.microsoft.com/office/drawing/2014/main" id="{33450EF4-38C8-C0AF-98AA-5CCBCF9A969D}"/>
                </a:ext>
              </a:extLst>
            </p:cNvPr>
            <p:cNvSpPr>
              <a:spLocks noChangeArrowheads="1"/>
            </p:cNvSpPr>
            <p:nvPr/>
          </p:nvSpPr>
          <p:spPr bwMode="gray">
            <a:xfrm>
              <a:off x="3255" y="2061"/>
              <a:ext cx="1173"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62" name="Freeform 30">
              <a:extLst>
                <a:ext uri="{FF2B5EF4-FFF2-40B4-BE49-F238E27FC236}">
                  <a16:creationId xmlns:a16="http://schemas.microsoft.com/office/drawing/2014/main" id="{B8B6F97B-623F-6F05-4F16-4C174EF9EAF3}"/>
                </a:ext>
              </a:extLst>
            </p:cNvPr>
            <p:cNvSpPr>
              <a:spLocks/>
            </p:cNvSpPr>
            <p:nvPr/>
          </p:nvSpPr>
          <p:spPr bwMode="gray">
            <a:xfrm>
              <a:off x="3255" y="1610"/>
              <a:ext cx="1173" cy="451"/>
            </a:xfrm>
            <a:custGeom>
              <a:avLst/>
              <a:gdLst>
                <a:gd name="T0" fmla="*/ 0 w 268"/>
                <a:gd name="T1" fmla="*/ 103 h 103"/>
                <a:gd name="T2" fmla="*/ 0 w 268"/>
                <a:gd name="T3" fmla="*/ 12 h 103"/>
                <a:gd name="T4" fmla="*/ 3 w 268"/>
                <a:gd name="T5" fmla="*/ 4 h 103"/>
                <a:gd name="T6" fmla="*/ 12 w 268"/>
                <a:gd name="T7" fmla="*/ 0 h 103"/>
                <a:gd name="T8" fmla="*/ 256 w 268"/>
                <a:gd name="T9" fmla="*/ 0 h 103"/>
                <a:gd name="T10" fmla="*/ 265 w 268"/>
                <a:gd name="T11" fmla="*/ 4 h 103"/>
                <a:gd name="T12" fmla="*/ 268 w 268"/>
                <a:gd name="T13" fmla="*/ 12 h 103"/>
                <a:gd name="T14" fmla="*/ 268 w 268"/>
                <a:gd name="T15" fmla="*/ 103 h 103"/>
                <a:gd name="T16" fmla="*/ 0 w 268"/>
                <a:gd name="T1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8" h="103">
                  <a:moveTo>
                    <a:pt x="0" y="103"/>
                  </a:moveTo>
                  <a:cubicBezTo>
                    <a:pt x="0" y="12"/>
                    <a:pt x="0" y="12"/>
                    <a:pt x="0" y="12"/>
                  </a:cubicBezTo>
                  <a:cubicBezTo>
                    <a:pt x="0" y="9"/>
                    <a:pt x="1" y="6"/>
                    <a:pt x="3" y="4"/>
                  </a:cubicBezTo>
                  <a:cubicBezTo>
                    <a:pt x="6" y="1"/>
                    <a:pt x="9" y="0"/>
                    <a:pt x="12" y="0"/>
                  </a:cubicBezTo>
                  <a:cubicBezTo>
                    <a:pt x="256" y="0"/>
                    <a:pt x="256" y="0"/>
                    <a:pt x="256" y="0"/>
                  </a:cubicBezTo>
                  <a:cubicBezTo>
                    <a:pt x="259" y="0"/>
                    <a:pt x="262" y="1"/>
                    <a:pt x="265" y="4"/>
                  </a:cubicBezTo>
                  <a:cubicBezTo>
                    <a:pt x="267" y="6"/>
                    <a:pt x="268" y="9"/>
                    <a:pt x="268" y="12"/>
                  </a:cubicBezTo>
                  <a:cubicBezTo>
                    <a:pt x="268" y="103"/>
                    <a:pt x="268" y="103"/>
                    <a:pt x="268" y="103"/>
                  </a:cubicBezTo>
                  <a:lnTo>
                    <a:pt x="0" y="103"/>
                  </a:lnTo>
                  <a:close/>
                </a:path>
              </a:pathLst>
            </a:custGeom>
            <a:solidFill>
              <a:sysClr val="windowText" lastClr="000000">
                <a:lumMod val="85000"/>
                <a:lumOff val="1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63" name="Freeform 31">
              <a:extLst>
                <a:ext uri="{FF2B5EF4-FFF2-40B4-BE49-F238E27FC236}">
                  <a16:creationId xmlns:a16="http://schemas.microsoft.com/office/drawing/2014/main" id="{AED6EC5A-896E-0B2D-A016-1E1C90052E25}"/>
                </a:ext>
              </a:extLst>
            </p:cNvPr>
            <p:cNvSpPr>
              <a:spLocks/>
            </p:cNvSpPr>
            <p:nvPr/>
          </p:nvSpPr>
          <p:spPr bwMode="gray">
            <a:xfrm>
              <a:off x="3342" y="1702"/>
              <a:ext cx="999" cy="271"/>
            </a:xfrm>
            <a:custGeom>
              <a:avLst/>
              <a:gdLst>
                <a:gd name="T0" fmla="*/ 228 w 228"/>
                <a:gd name="T1" fmla="*/ 58 h 62"/>
                <a:gd name="T2" fmla="*/ 224 w 228"/>
                <a:gd name="T3" fmla="*/ 62 h 62"/>
                <a:gd name="T4" fmla="*/ 4 w 228"/>
                <a:gd name="T5" fmla="*/ 62 h 62"/>
                <a:gd name="T6" fmla="*/ 0 w 228"/>
                <a:gd name="T7" fmla="*/ 58 h 62"/>
                <a:gd name="T8" fmla="*/ 0 w 228"/>
                <a:gd name="T9" fmla="*/ 4 h 62"/>
                <a:gd name="T10" fmla="*/ 4 w 228"/>
                <a:gd name="T11" fmla="*/ 0 h 62"/>
                <a:gd name="T12" fmla="*/ 224 w 228"/>
                <a:gd name="T13" fmla="*/ 0 h 62"/>
                <a:gd name="T14" fmla="*/ 228 w 228"/>
                <a:gd name="T15" fmla="*/ 4 h 62"/>
                <a:gd name="T16" fmla="*/ 228 w 228"/>
                <a:gd name="T17"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62">
                  <a:moveTo>
                    <a:pt x="228" y="58"/>
                  </a:moveTo>
                  <a:cubicBezTo>
                    <a:pt x="228" y="60"/>
                    <a:pt x="226" y="62"/>
                    <a:pt x="224" y="62"/>
                  </a:cubicBezTo>
                  <a:cubicBezTo>
                    <a:pt x="4" y="62"/>
                    <a:pt x="4" y="62"/>
                    <a:pt x="4" y="62"/>
                  </a:cubicBezTo>
                  <a:cubicBezTo>
                    <a:pt x="2" y="62"/>
                    <a:pt x="0" y="60"/>
                    <a:pt x="0" y="58"/>
                  </a:cubicBezTo>
                  <a:cubicBezTo>
                    <a:pt x="0" y="4"/>
                    <a:pt x="0" y="4"/>
                    <a:pt x="0" y="4"/>
                  </a:cubicBezTo>
                  <a:cubicBezTo>
                    <a:pt x="0" y="1"/>
                    <a:pt x="2" y="0"/>
                    <a:pt x="4" y="0"/>
                  </a:cubicBezTo>
                  <a:cubicBezTo>
                    <a:pt x="224" y="0"/>
                    <a:pt x="224" y="0"/>
                    <a:pt x="224" y="0"/>
                  </a:cubicBezTo>
                  <a:cubicBezTo>
                    <a:pt x="226" y="0"/>
                    <a:pt x="228" y="1"/>
                    <a:pt x="228" y="4"/>
                  </a:cubicBezTo>
                  <a:lnTo>
                    <a:pt x="228" y="58"/>
                  </a:lnTo>
                  <a:close/>
                </a:path>
              </a:pathLst>
            </a:custGeom>
            <a:solidFill>
              <a:srgbClr val="8FD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64" name="Rectangle 32">
              <a:extLst>
                <a:ext uri="{FF2B5EF4-FFF2-40B4-BE49-F238E27FC236}">
                  <a16:creationId xmlns:a16="http://schemas.microsoft.com/office/drawing/2014/main" id="{B799C122-C778-9D73-0521-8C9DA6001597}"/>
                </a:ext>
              </a:extLst>
            </p:cNvPr>
            <p:cNvSpPr>
              <a:spLocks noChangeArrowheads="1"/>
            </p:cNvSpPr>
            <p:nvPr/>
          </p:nvSpPr>
          <p:spPr bwMode="gray">
            <a:xfrm>
              <a:off x="3342" y="2219"/>
              <a:ext cx="456" cy="135"/>
            </a:xfrm>
            <a:prstGeom prst="rect">
              <a:avLst/>
            </a:pr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65" name="Rectangle 33">
              <a:extLst>
                <a:ext uri="{FF2B5EF4-FFF2-40B4-BE49-F238E27FC236}">
                  <a16:creationId xmlns:a16="http://schemas.microsoft.com/office/drawing/2014/main" id="{641D58D2-BE4A-BC22-BA19-0471FE9B82EE}"/>
                </a:ext>
              </a:extLst>
            </p:cNvPr>
            <p:cNvSpPr>
              <a:spLocks noChangeArrowheads="1"/>
            </p:cNvSpPr>
            <p:nvPr/>
          </p:nvSpPr>
          <p:spPr bwMode="gray">
            <a:xfrm>
              <a:off x="3369" y="2245"/>
              <a:ext cx="407" cy="87"/>
            </a:xfrm>
            <a:prstGeom prst="rect">
              <a:avLst/>
            </a:prstGeom>
            <a:solidFill>
              <a:sysClr val="windowText" lastClr="000000">
                <a:lumMod val="50000"/>
                <a:lumOff val="50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66" name="Rectangle 34">
              <a:extLst>
                <a:ext uri="{FF2B5EF4-FFF2-40B4-BE49-F238E27FC236}">
                  <a16:creationId xmlns:a16="http://schemas.microsoft.com/office/drawing/2014/main" id="{6520CEAC-39AF-6181-B328-017D9F075B1E}"/>
                </a:ext>
              </a:extLst>
            </p:cNvPr>
            <p:cNvSpPr>
              <a:spLocks noChangeArrowheads="1"/>
            </p:cNvSpPr>
            <p:nvPr/>
          </p:nvSpPr>
          <p:spPr bwMode="gray">
            <a:xfrm>
              <a:off x="3631" y="2245"/>
              <a:ext cx="22" cy="87"/>
            </a:xfrm>
            <a:prstGeom prst="rect">
              <a:avLst/>
            </a:pr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67" name="Rectangle 35">
              <a:extLst>
                <a:ext uri="{FF2B5EF4-FFF2-40B4-BE49-F238E27FC236}">
                  <a16:creationId xmlns:a16="http://schemas.microsoft.com/office/drawing/2014/main" id="{B82F5558-C1C3-935D-DF53-D47F9797DCA7}"/>
                </a:ext>
              </a:extLst>
            </p:cNvPr>
            <p:cNvSpPr>
              <a:spLocks noChangeArrowheads="1"/>
            </p:cNvSpPr>
            <p:nvPr/>
          </p:nvSpPr>
          <p:spPr bwMode="gray">
            <a:xfrm>
              <a:off x="3487" y="2245"/>
              <a:ext cx="22" cy="87"/>
            </a:xfrm>
            <a:prstGeom prst="rect">
              <a:avLst/>
            </a:pr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grpSp>
    </p:spTree>
    <p:extLst>
      <p:ext uri="{BB962C8B-B14F-4D97-AF65-F5344CB8AC3E}">
        <p14:creationId xmlns:p14="http://schemas.microsoft.com/office/powerpoint/2010/main" val="263815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DC9F7-1874-DA2E-E77D-B1AFB865B241}"/>
              </a:ext>
            </a:extLst>
          </p:cNvPr>
          <p:cNvSpPr>
            <a:spLocks noGrp="1"/>
          </p:cNvSpPr>
          <p:nvPr>
            <p:ph type="title"/>
          </p:nvPr>
        </p:nvSpPr>
        <p:spPr>
          <a:xfrm>
            <a:off x="838199" y="365125"/>
            <a:ext cx="7185918" cy="1041643"/>
          </a:xfrm>
        </p:spPr>
        <p:txBody>
          <a:bodyPr/>
          <a:lstStyle/>
          <a:p>
            <a:r>
              <a:rPr lang="en-US" dirty="0"/>
              <a:t>The Rest of the Solution</a:t>
            </a:r>
          </a:p>
        </p:txBody>
      </p:sp>
      <p:sp>
        <p:nvSpPr>
          <p:cNvPr id="3" name="Content Placeholder 2">
            <a:extLst>
              <a:ext uri="{FF2B5EF4-FFF2-40B4-BE49-F238E27FC236}">
                <a16:creationId xmlns:a16="http://schemas.microsoft.com/office/drawing/2014/main" id="{F286E933-28FC-712D-F13C-1F7C99128190}"/>
              </a:ext>
            </a:extLst>
          </p:cNvPr>
          <p:cNvSpPr>
            <a:spLocks noGrp="1"/>
          </p:cNvSpPr>
          <p:nvPr>
            <p:ph sz="half" idx="1"/>
          </p:nvPr>
        </p:nvSpPr>
        <p:spPr/>
        <p:txBody>
          <a:bodyPr>
            <a:normAutofit fontScale="92500" lnSpcReduction="20000"/>
          </a:bodyPr>
          <a:lstStyle/>
          <a:p>
            <a:r>
              <a:rPr lang="en-US" dirty="0"/>
              <a:t>Understand On-Contract Growth (OCG) opportunities and process for ensuring long-term business success of your company.</a:t>
            </a:r>
          </a:p>
          <a:p>
            <a:r>
              <a:rPr lang="en-US" dirty="0"/>
              <a:t>Identify obstacles to OCG.</a:t>
            </a:r>
          </a:p>
          <a:p>
            <a:r>
              <a:rPr lang="en-US" dirty="0"/>
              <a:t>Drive the culture of building and sustaining meaningful customers engagements to uncover potential growth opportunities.</a:t>
            </a:r>
          </a:p>
          <a:p>
            <a:r>
              <a:rPr lang="en-US" dirty="0"/>
              <a:t>Teach your staff OCG skills.</a:t>
            </a:r>
          </a:p>
          <a:p>
            <a:r>
              <a:rPr lang="en-US" dirty="0"/>
              <a:t>Collaborate cross-functionally to maximize OCG.</a:t>
            </a:r>
          </a:p>
          <a:p>
            <a:r>
              <a:rPr lang="en-US" dirty="0"/>
              <a:t>Develop an OCG action plan.</a:t>
            </a:r>
          </a:p>
          <a:p>
            <a:endParaRPr lang="en-US" dirty="0"/>
          </a:p>
        </p:txBody>
      </p:sp>
      <p:sp>
        <p:nvSpPr>
          <p:cNvPr id="4" name="Content Placeholder 3">
            <a:extLst>
              <a:ext uri="{FF2B5EF4-FFF2-40B4-BE49-F238E27FC236}">
                <a16:creationId xmlns:a16="http://schemas.microsoft.com/office/drawing/2014/main" id="{702194C0-C0BE-19D7-D453-D11A81B19877}"/>
              </a:ext>
            </a:extLst>
          </p:cNvPr>
          <p:cNvSpPr>
            <a:spLocks noGrp="1"/>
          </p:cNvSpPr>
          <p:nvPr>
            <p:ph sz="half" idx="2"/>
          </p:nvPr>
        </p:nvSpPr>
        <p:spPr/>
        <p:txBody>
          <a:bodyPr>
            <a:normAutofit fontScale="92500" lnSpcReduction="20000"/>
          </a:bodyPr>
          <a:lstStyle/>
          <a:p>
            <a:r>
              <a:rPr lang="en-US" dirty="0"/>
              <a:t>Gather intelligence to address customer needs.</a:t>
            </a:r>
          </a:p>
          <a:p>
            <a:r>
              <a:rPr lang="en-US" dirty="0"/>
              <a:t>Frame problems and solutions in mission-centric terms.</a:t>
            </a:r>
          </a:p>
          <a:p>
            <a:r>
              <a:rPr lang="en-US" dirty="0"/>
              <a:t>Address customer pain points and align solutions with mission priorities.</a:t>
            </a:r>
          </a:p>
          <a:p>
            <a:r>
              <a:rPr lang="en-US" dirty="0"/>
              <a:t>Identify the available support structures, knowledge, and tools that facilitate OCG efforts within the project teams.</a:t>
            </a:r>
          </a:p>
          <a:p>
            <a:r>
              <a:rPr lang="en-US" dirty="0">
                <a:solidFill>
                  <a:schemeClr val="accent1"/>
                </a:solidFill>
              </a:rPr>
              <a:t>Turn your entire workforce into a salesforce!</a:t>
            </a:r>
          </a:p>
        </p:txBody>
      </p:sp>
    </p:spTree>
    <p:extLst>
      <p:ext uri="{BB962C8B-B14F-4D97-AF65-F5344CB8AC3E}">
        <p14:creationId xmlns:p14="http://schemas.microsoft.com/office/powerpoint/2010/main" val="5583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fade">
                                      <p:cBhvr>
                                        <p:cTn id="49" dur="1000"/>
                                        <p:tgtEl>
                                          <p:spTgt spid="4">
                                            <p:txEl>
                                              <p:pRg st="0" end="0"/>
                                            </p:txEl>
                                          </p:spTgt>
                                        </p:tgtEl>
                                      </p:cBhvr>
                                    </p:animEffect>
                                    <p:anim calcmode="lin" valueType="num">
                                      <p:cBhvr>
                                        <p:cTn id="5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1" end="1"/>
                                            </p:txEl>
                                          </p:spTgt>
                                        </p:tgtEl>
                                        <p:attrNameLst>
                                          <p:attrName>style.visibility</p:attrName>
                                        </p:attrNameLst>
                                      </p:cBhvr>
                                      <p:to>
                                        <p:strVal val="visible"/>
                                      </p:to>
                                    </p:set>
                                    <p:animEffect transition="in" filter="fade">
                                      <p:cBhvr>
                                        <p:cTn id="56" dur="1000"/>
                                        <p:tgtEl>
                                          <p:spTgt spid="4">
                                            <p:txEl>
                                              <p:pRg st="1" end="1"/>
                                            </p:txEl>
                                          </p:spTgt>
                                        </p:tgtEl>
                                      </p:cBhvr>
                                    </p:animEffect>
                                    <p:anim calcmode="lin" valueType="num">
                                      <p:cBhvr>
                                        <p:cTn id="5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animEffect transition="in" filter="fade">
                                      <p:cBhvr>
                                        <p:cTn id="63" dur="1000"/>
                                        <p:tgtEl>
                                          <p:spTgt spid="4">
                                            <p:txEl>
                                              <p:pRg st="2" end="2"/>
                                            </p:txEl>
                                          </p:spTgt>
                                        </p:tgtEl>
                                      </p:cBhvr>
                                    </p:animEffect>
                                    <p:anim calcmode="lin" valueType="num">
                                      <p:cBhvr>
                                        <p:cTn id="6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fade">
                                      <p:cBhvr>
                                        <p:cTn id="70" dur="1000"/>
                                        <p:tgtEl>
                                          <p:spTgt spid="4">
                                            <p:txEl>
                                              <p:pRg st="3" end="3"/>
                                            </p:txEl>
                                          </p:spTgt>
                                        </p:tgtEl>
                                      </p:cBhvr>
                                    </p:animEffect>
                                    <p:anim calcmode="lin" valueType="num">
                                      <p:cBhvr>
                                        <p:cTn id="7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1000"/>
                                        <p:tgtEl>
                                          <p:spTgt spid="4">
                                            <p:txEl>
                                              <p:pRg st="4" end="4"/>
                                            </p:txEl>
                                          </p:spTgt>
                                        </p:tgtEl>
                                      </p:cBhvr>
                                    </p:animEffect>
                                    <p:anim calcmode="lin" valueType="num">
                                      <p:cBhvr>
                                        <p:cTn id="7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D3A9-9719-3528-87A6-E9F0A0A88B1A}"/>
              </a:ext>
            </a:extLst>
          </p:cNvPr>
          <p:cNvSpPr>
            <a:spLocks noGrp="1"/>
          </p:cNvSpPr>
          <p:nvPr>
            <p:ph type="title"/>
          </p:nvPr>
        </p:nvSpPr>
        <p:spPr/>
        <p:txBody>
          <a:bodyPr/>
          <a:lstStyle/>
          <a:p>
            <a:r>
              <a:rPr lang="en-US" dirty="0"/>
              <a:t>Next Steps &amp; Resources</a:t>
            </a:r>
          </a:p>
        </p:txBody>
      </p:sp>
      <p:sp>
        <p:nvSpPr>
          <p:cNvPr id="3" name="Content Placeholder 2">
            <a:extLst>
              <a:ext uri="{FF2B5EF4-FFF2-40B4-BE49-F238E27FC236}">
                <a16:creationId xmlns:a16="http://schemas.microsoft.com/office/drawing/2014/main" id="{3FB13C45-BF78-59AB-4FB5-5C13B48E9969}"/>
              </a:ext>
            </a:extLst>
          </p:cNvPr>
          <p:cNvSpPr>
            <a:spLocks noGrp="1"/>
          </p:cNvSpPr>
          <p:nvPr>
            <p:ph idx="1"/>
          </p:nvPr>
        </p:nvSpPr>
        <p:spPr>
          <a:xfrm>
            <a:off x="838200" y="1825625"/>
            <a:ext cx="6425629" cy="4351338"/>
          </a:xfrm>
        </p:spPr>
        <p:txBody>
          <a:bodyPr>
            <a:normAutofit fontScale="92500" lnSpcReduction="10000"/>
          </a:bodyPr>
          <a:lstStyle/>
          <a:p>
            <a:r>
              <a:rPr lang="en-US" dirty="0"/>
              <a:t>Reach out to hear more about OST’s </a:t>
            </a:r>
            <a:r>
              <a:rPr lang="en-US" b="1" dirty="0"/>
              <a:t>On Contract Growth: BD for Project Personnel</a:t>
            </a:r>
            <a:r>
              <a:rPr lang="en-US" dirty="0"/>
              <a:t> corporate training and support.</a:t>
            </a:r>
          </a:p>
          <a:p>
            <a:r>
              <a:rPr lang="en-US" dirty="0"/>
              <a:t>Schedule time to discuss your </a:t>
            </a:r>
            <a:r>
              <a:rPr lang="en-US" b="1" dirty="0"/>
              <a:t>BD, Capture, and Proposal</a:t>
            </a:r>
            <a:r>
              <a:rPr lang="en-US" dirty="0"/>
              <a:t> needs:</a:t>
            </a:r>
          </a:p>
          <a:p>
            <a:pPr lvl="1"/>
            <a:r>
              <a:rPr lang="en-US" dirty="0">
                <a:hlinkClick r:id="rId3"/>
              </a:rPr>
              <a:t>https://calendly.com/ostglobalsolutions/bdconsulting?month=2023-09</a:t>
            </a:r>
            <a:r>
              <a:rPr lang="en-US" dirty="0"/>
              <a:t> </a:t>
            </a:r>
          </a:p>
          <a:p>
            <a:r>
              <a:rPr lang="en-US" dirty="0"/>
              <a:t>We regularly publish updates to major contracts through our newsletter and blog: </a:t>
            </a:r>
          </a:p>
          <a:p>
            <a:pPr lvl="1"/>
            <a:r>
              <a:rPr lang="en-US" dirty="0"/>
              <a:t>Blog: </a:t>
            </a:r>
            <a:r>
              <a:rPr lang="en-US" dirty="0">
                <a:hlinkClick r:id="rId4"/>
              </a:rPr>
              <a:t>https://www.ostglobalsolutions.com/blog/</a:t>
            </a:r>
            <a:r>
              <a:rPr lang="en-US" dirty="0"/>
              <a:t> </a:t>
            </a:r>
          </a:p>
          <a:p>
            <a:pPr lvl="1"/>
            <a:r>
              <a:rPr lang="en-US" dirty="0"/>
              <a:t>Newsletter sign up: </a:t>
            </a:r>
            <a:r>
              <a:rPr lang="en-US" dirty="0">
                <a:hlinkClick r:id="rId5"/>
              </a:rPr>
              <a:t>https://www.ostglobalsolutions.com/tag/email/</a:t>
            </a:r>
            <a:r>
              <a:rPr lang="en-US" dirty="0"/>
              <a:t> </a:t>
            </a:r>
          </a:p>
        </p:txBody>
      </p:sp>
      <p:pic>
        <p:nvPicPr>
          <p:cNvPr id="4" name="Picture 3">
            <a:extLst>
              <a:ext uri="{FF2B5EF4-FFF2-40B4-BE49-F238E27FC236}">
                <a16:creationId xmlns:a16="http://schemas.microsoft.com/office/drawing/2014/main" id="{24D88C14-158C-8CC2-22D0-58879337E44D}"/>
              </a:ext>
            </a:extLst>
          </p:cNvPr>
          <p:cNvPicPr>
            <a:picLocks noChangeAspect="1"/>
          </p:cNvPicPr>
          <p:nvPr/>
        </p:nvPicPr>
        <p:blipFill>
          <a:blip r:embed="rId6"/>
          <a:stretch>
            <a:fillRect/>
          </a:stretch>
        </p:blipFill>
        <p:spPr>
          <a:xfrm>
            <a:off x="7600526" y="1825625"/>
            <a:ext cx="3594998" cy="3607612"/>
          </a:xfrm>
          <a:prstGeom prst="rect">
            <a:avLst/>
          </a:prstGeom>
        </p:spPr>
      </p:pic>
      <p:sp>
        <p:nvSpPr>
          <p:cNvPr id="5" name="Content Placeholder 2">
            <a:extLst>
              <a:ext uri="{FF2B5EF4-FFF2-40B4-BE49-F238E27FC236}">
                <a16:creationId xmlns:a16="http://schemas.microsoft.com/office/drawing/2014/main" id="{B46FA188-23CD-B821-DD10-6BBE696A0E50}"/>
              </a:ext>
            </a:extLst>
          </p:cNvPr>
          <p:cNvSpPr txBox="1">
            <a:spLocks/>
          </p:cNvSpPr>
          <p:nvPr/>
        </p:nvSpPr>
        <p:spPr>
          <a:xfrm>
            <a:off x="7600526" y="5590753"/>
            <a:ext cx="3594998" cy="586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t>Sign up for our newsletter and schedule an appointment</a:t>
            </a:r>
          </a:p>
        </p:txBody>
      </p:sp>
    </p:spTree>
    <p:extLst>
      <p:ext uri="{BB962C8B-B14F-4D97-AF65-F5344CB8AC3E}">
        <p14:creationId xmlns:p14="http://schemas.microsoft.com/office/powerpoint/2010/main" val="11041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Let’s Partner in Winning Business</a:t>
            </a:r>
          </a:p>
        </p:txBody>
      </p:sp>
      <p:sp>
        <p:nvSpPr>
          <p:cNvPr id="10" name="Content Placeholder 4">
            <a:extLst>
              <a:ext uri="{FF2B5EF4-FFF2-40B4-BE49-F238E27FC236}">
                <a16:creationId xmlns:a16="http://schemas.microsoft.com/office/drawing/2014/main" id="{43612D5E-754D-832F-B2BD-856B5FD14C47}"/>
              </a:ext>
            </a:extLst>
          </p:cNvPr>
          <p:cNvSpPr txBox="1">
            <a:spLocks/>
          </p:cNvSpPr>
          <p:nvPr/>
        </p:nvSpPr>
        <p:spPr>
          <a:xfrm>
            <a:off x="2926636" y="2261213"/>
            <a:ext cx="3581400" cy="25908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600" b="1" dirty="0"/>
              <a:t>David Huff</a:t>
            </a:r>
          </a:p>
          <a:p>
            <a:r>
              <a:rPr lang="en-US" sz="1600" dirty="0"/>
              <a:t>CEO</a:t>
            </a:r>
          </a:p>
          <a:p>
            <a:pPr>
              <a:lnSpc>
                <a:spcPct val="150000"/>
              </a:lnSpc>
              <a:spcBef>
                <a:spcPts val="600"/>
              </a:spcBef>
            </a:pPr>
            <a:r>
              <a:rPr lang="en-US" sz="1600" b="1" dirty="0"/>
              <a:t>c: </a:t>
            </a:r>
            <a:r>
              <a:rPr lang="en-US" sz="1600" dirty="0"/>
              <a:t>513-316-0993</a:t>
            </a:r>
          </a:p>
          <a:p>
            <a:r>
              <a:rPr lang="en-US" sz="1600" b="1" dirty="0"/>
              <a:t>o: </a:t>
            </a:r>
            <a:r>
              <a:rPr lang="en-US" sz="1600" dirty="0"/>
              <a:t>301-384-3350 </a:t>
            </a:r>
            <a:endParaRPr lang="en-US" sz="1600" b="1" dirty="0"/>
          </a:p>
          <a:p>
            <a:pPr>
              <a:spcBef>
                <a:spcPts val="600"/>
              </a:spcBef>
            </a:pPr>
            <a:r>
              <a:rPr lang="en-US" sz="1600" b="1" dirty="0"/>
              <a:t>e: </a:t>
            </a:r>
            <a:r>
              <a:rPr lang="en-US" sz="1600" dirty="0"/>
              <a:t>dhuff@ostglobalsolutions.com</a:t>
            </a:r>
            <a:endParaRPr lang="en-US" sz="1600" dirty="0">
              <a:solidFill>
                <a:srgbClr val="800000"/>
              </a:solidFill>
            </a:endParaRPr>
          </a:p>
          <a:p>
            <a:pPr lvl="1"/>
            <a:endParaRPr lang="en-US" sz="1600" dirty="0"/>
          </a:p>
        </p:txBody>
      </p:sp>
      <p:sp>
        <p:nvSpPr>
          <p:cNvPr id="11" name="Rectangle 10">
            <a:extLst>
              <a:ext uri="{FF2B5EF4-FFF2-40B4-BE49-F238E27FC236}">
                <a16:creationId xmlns:a16="http://schemas.microsoft.com/office/drawing/2014/main" id="{C44C56CC-29AF-7EBC-F3A0-61C6D9A54192}"/>
              </a:ext>
            </a:extLst>
          </p:cNvPr>
          <p:cNvSpPr/>
          <p:nvPr/>
        </p:nvSpPr>
        <p:spPr>
          <a:xfrm>
            <a:off x="910315" y="5032177"/>
            <a:ext cx="4562856" cy="833433"/>
          </a:xfrm>
          <a:prstGeom prst="rect">
            <a:avLst/>
          </a:prstGeom>
        </p:spPr>
        <p:txBody>
          <a:bodyPr wrap="square">
            <a:spAutoFit/>
          </a:bodyPr>
          <a:lstStyle/>
          <a:p>
            <a:pPr lvl="0">
              <a:lnSpc>
                <a:spcPct val="200000"/>
              </a:lnSpc>
            </a:pPr>
            <a:r>
              <a:rPr lang="en-US" sz="2800" b="1" dirty="0">
                <a:solidFill>
                  <a:schemeClr val="accent1"/>
                </a:solidFill>
                <a:latin typeface="+mn-lt"/>
              </a:rPr>
              <a:t>www.ostglobalsolutions.com</a:t>
            </a:r>
          </a:p>
        </p:txBody>
      </p:sp>
      <p:pic>
        <p:nvPicPr>
          <p:cNvPr id="12" name="Picture 11" descr="A person in a suit&#10;&#10;Description automatically generated">
            <a:extLst>
              <a:ext uri="{FF2B5EF4-FFF2-40B4-BE49-F238E27FC236}">
                <a16:creationId xmlns:a16="http://schemas.microsoft.com/office/drawing/2014/main" id="{F7210CCF-F1AF-AD1A-84B7-3A90CB55DB5D}"/>
              </a:ext>
            </a:extLst>
          </p:cNvPr>
          <p:cNvPicPr>
            <a:picLocks noChangeAspect="1"/>
          </p:cNvPicPr>
          <p:nvPr/>
        </p:nvPicPr>
        <p:blipFill>
          <a:blip r:embed="rId3">
            <a:extLst>
              <a:ext uri="{28A0092B-C50C-407E-A947-70E740481C1C}">
                <a14:useLocalDpi xmlns:a14="http://schemas.microsoft.com/office/drawing/2010/main" val="0"/>
              </a:ext>
            </a:extLst>
          </a:blip>
          <a:srcRect b="18169"/>
          <a:stretch/>
        </p:blipFill>
        <p:spPr>
          <a:xfrm>
            <a:off x="910315" y="2261213"/>
            <a:ext cx="1978744" cy="2192134"/>
          </a:xfrm>
          <a:prstGeom prst="rect">
            <a:avLst/>
          </a:prstGeom>
        </p:spPr>
      </p:pic>
      <p:pic>
        <p:nvPicPr>
          <p:cNvPr id="1026" name="Picture 2">
            <a:extLst>
              <a:ext uri="{FF2B5EF4-FFF2-40B4-BE49-F238E27FC236}">
                <a16:creationId xmlns:a16="http://schemas.microsoft.com/office/drawing/2014/main" id="{93165581-6CFF-BCBC-1EAA-CD50CE4CF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733" y="2261212"/>
            <a:ext cx="2285962" cy="219213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4">
            <a:extLst>
              <a:ext uri="{FF2B5EF4-FFF2-40B4-BE49-F238E27FC236}">
                <a16:creationId xmlns:a16="http://schemas.microsoft.com/office/drawing/2014/main" id="{2FE7D427-3AEA-B367-4FF3-9992461AE1DE}"/>
              </a:ext>
            </a:extLst>
          </p:cNvPr>
          <p:cNvSpPr txBox="1">
            <a:spLocks/>
          </p:cNvSpPr>
          <p:nvPr/>
        </p:nvSpPr>
        <p:spPr>
          <a:xfrm>
            <a:off x="8241048" y="2265547"/>
            <a:ext cx="3581400" cy="25908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600" b="1" dirty="0"/>
              <a:t>Olessia Smotrova</a:t>
            </a:r>
          </a:p>
          <a:p>
            <a:r>
              <a:rPr lang="en-US" sz="1600" dirty="0"/>
              <a:t>CSO</a:t>
            </a:r>
          </a:p>
          <a:p>
            <a:pPr>
              <a:lnSpc>
                <a:spcPct val="150000"/>
              </a:lnSpc>
              <a:spcBef>
                <a:spcPts val="600"/>
              </a:spcBef>
            </a:pPr>
            <a:r>
              <a:rPr lang="en-US" sz="1600" b="1" dirty="0"/>
              <a:t>c: </a:t>
            </a:r>
            <a:r>
              <a:rPr lang="en-US" sz="1600" dirty="0"/>
              <a:t>240-246-5305</a:t>
            </a:r>
          </a:p>
          <a:p>
            <a:r>
              <a:rPr lang="en-US" sz="1600" b="1" dirty="0"/>
              <a:t>o: </a:t>
            </a:r>
            <a:r>
              <a:rPr lang="en-US" sz="1600" dirty="0"/>
              <a:t>301-384-3350 </a:t>
            </a:r>
            <a:endParaRPr lang="en-US" sz="1600" b="1" dirty="0"/>
          </a:p>
          <a:p>
            <a:pPr>
              <a:spcBef>
                <a:spcPts val="600"/>
              </a:spcBef>
            </a:pPr>
            <a:r>
              <a:rPr lang="en-US" sz="1600" b="1" dirty="0"/>
              <a:t>e: </a:t>
            </a:r>
            <a:r>
              <a:rPr lang="en-US" sz="1600" dirty="0"/>
              <a:t>osmotrova@ostglobalsolutions.com</a:t>
            </a:r>
            <a:endParaRPr lang="en-US" sz="1600" dirty="0">
              <a:solidFill>
                <a:srgbClr val="800000"/>
              </a:solidFill>
            </a:endParaRPr>
          </a:p>
          <a:p>
            <a:pPr lvl="1"/>
            <a:endParaRPr lang="en-US" sz="1600" dirty="0"/>
          </a:p>
        </p:txBody>
      </p:sp>
    </p:spTree>
    <p:extLst>
      <p:ext uri="{BB962C8B-B14F-4D97-AF65-F5344CB8AC3E}">
        <p14:creationId xmlns:p14="http://schemas.microsoft.com/office/powerpoint/2010/main" val="416033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CBCB8-ACD2-1170-B35E-1726496611BB}"/>
              </a:ext>
            </a:extLst>
          </p:cNvPr>
          <p:cNvSpPr>
            <a:spLocks noGrp="1"/>
          </p:cNvSpPr>
          <p:nvPr>
            <p:ph type="title"/>
          </p:nvPr>
        </p:nvSpPr>
        <p:spPr/>
        <p:txBody>
          <a:bodyPr/>
          <a:lstStyle/>
          <a:p>
            <a:r>
              <a:rPr lang="en-US" dirty="0"/>
              <a:t>About OST Global Solutions</a:t>
            </a:r>
          </a:p>
        </p:txBody>
      </p:sp>
      <p:sp>
        <p:nvSpPr>
          <p:cNvPr id="6" name="Subtitle 2">
            <a:extLst>
              <a:ext uri="{FF2B5EF4-FFF2-40B4-BE49-F238E27FC236}">
                <a16:creationId xmlns:a16="http://schemas.microsoft.com/office/drawing/2014/main" id="{C9CA1BEA-4D43-F7A4-0600-39766C5BC5E3}"/>
              </a:ext>
            </a:extLst>
          </p:cNvPr>
          <p:cNvSpPr txBox="1">
            <a:spLocks/>
          </p:cNvSpPr>
          <p:nvPr/>
        </p:nvSpPr>
        <p:spPr>
          <a:xfrm>
            <a:off x="1834336" y="1790259"/>
            <a:ext cx="8692977" cy="448829"/>
          </a:xfrm>
          <a:prstGeom prst="rect">
            <a:avLst/>
          </a:prstGeom>
        </p:spPr>
        <p:txBody>
          <a:bodyPr>
            <a:noAutofit/>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B75BB"/>
              </a:buClr>
              <a:buSzTx/>
              <a:buFont typeface="Arial" pitchFamily="34" charset="0"/>
              <a:buNone/>
              <a:tabLst/>
              <a:defRPr/>
            </a:pPr>
            <a:r>
              <a:rPr kumimoji="0" lang="en-US" sz="1800" b="1" i="0" u="none" strike="noStrike" kern="1200" cap="all" spc="0" normalizeH="0" baseline="0" noProof="0" dirty="0">
                <a:ln>
                  <a:noFill/>
                </a:ln>
                <a:solidFill>
                  <a:srgbClr val="1B75BB"/>
                </a:solidFill>
                <a:effectLst/>
                <a:uLnTx/>
                <a:uFillTx/>
                <a:latin typeface="Calibri" panose="020F0502020204030204"/>
                <a:ea typeface="+mn-ea"/>
                <a:cs typeface="+mn-cs"/>
              </a:rPr>
              <a:t>We've Won Our Clients Over $26 Billion in Government Contracts Since 2005 </a:t>
            </a:r>
          </a:p>
        </p:txBody>
      </p:sp>
      <p:sp>
        <p:nvSpPr>
          <p:cNvPr id="7" name="TextBox 6">
            <a:extLst>
              <a:ext uri="{FF2B5EF4-FFF2-40B4-BE49-F238E27FC236}">
                <a16:creationId xmlns:a16="http://schemas.microsoft.com/office/drawing/2014/main" id="{612CF5F4-49EC-748D-014E-8941B971100A}"/>
              </a:ext>
            </a:extLst>
          </p:cNvPr>
          <p:cNvSpPr txBox="1"/>
          <p:nvPr/>
        </p:nvSpPr>
        <p:spPr>
          <a:xfrm>
            <a:off x="1862183" y="2333304"/>
            <a:ext cx="74770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Arial Narrow"/>
                <a:ea typeface="+mn-ea"/>
                <a:cs typeface="Arial Narrow"/>
              </a:rPr>
              <a:t>BUSINESS DEVELOPMENT, CAPTURE, AND PROPOSAL CONSULTING</a:t>
            </a:r>
          </a:p>
        </p:txBody>
      </p:sp>
      <p:grpSp>
        <p:nvGrpSpPr>
          <p:cNvPr id="8" name="Group 7">
            <a:extLst>
              <a:ext uri="{FF2B5EF4-FFF2-40B4-BE49-F238E27FC236}">
                <a16:creationId xmlns:a16="http://schemas.microsoft.com/office/drawing/2014/main" id="{C1130627-825A-532D-9E69-EE3F88DB59BA}"/>
              </a:ext>
            </a:extLst>
          </p:cNvPr>
          <p:cNvGrpSpPr/>
          <p:nvPr/>
        </p:nvGrpSpPr>
        <p:grpSpPr>
          <a:xfrm>
            <a:off x="1510814" y="2643224"/>
            <a:ext cx="8065559" cy="1324375"/>
            <a:chOff x="1595479" y="2727889"/>
            <a:chExt cx="8065559" cy="1324375"/>
          </a:xfrm>
        </p:grpSpPr>
        <p:sp>
          <p:nvSpPr>
            <p:cNvPr id="9" name="Rectangle 8">
              <a:extLst>
                <a:ext uri="{FF2B5EF4-FFF2-40B4-BE49-F238E27FC236}">
                  <a16:creationId xmlns:a16="http://schemas.microsoft.com/office/drawing/2014/main" id="{C9E5D636-A231-DAAA-5969-8F5264340AFD}"/>
                </a:ext>
              </a:extLst>
            </p:cNvPr>
            <p:cNvSpPr/>
            <p:nvPr/>
          </p:nvSpPr>
          <p:spPr>
            <a:xfrm>
              <a:off x="1595479" y="2727889"/>
              <a:ext cx="1600200" cy="128780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1869111-585F-72BB-38D5-9E33B355F98E}"/>
                </a:ext>
              </a:extLst>
            </p:cNvPr>
            <p:cNvSpPr/>
            <p:nvPr/>
          </p:nvSpPr>
          <p:spPr>
            <a:xfrm>
              <a:off x="3195679" y="2727889"/>
              <a:ext cx="1637241" cy="1287800"/>
            </a:xfrm>
            <a:prstGeom prst="rect">
              <a:avLst/>
            </a:prstGeom>
            <a:solidFill>
              <a:srgbClr val="4344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705915A-0EDE-A241-47B5-6BEF238D2164}"/>
                </a:ext>
              </a:extLst>
            </p:cNvPr>
            <p:cNvSpPr/>
            <p:nvPr/>
          </p:nvSpPr>
          <p:spPr>
            <a:xfrm>
              <a:off x="4819543" y="2727889"/>
              <a:ext cx="1613577" cy="128780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21D8452-029E-6C16-FE12-B2A7066AB684}"/>
                </a:ext>
              </a:extLst>
            </p:cNvPr>
            <p:cNvSpPr/>
            <p:nvPr/>
          </p:nvSpPr>
          <p:spPr>
            <a:xfrm>
              <a:off x="6433120" y="2727889"/>
              <a:ext cx="1661751" cy="1287800"/>
            </a:xfrm>
            <a:prstGeom prst="rect">
              <a:avLst/>
            </a:prstGeom>
            <a:solidFill>
              <a:srgbClr val="A5A5A5">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Technical-01.png" descr="/Users/bridget.skelly/Desktop/Technical-01.png">
              <a:extLst>
                <a:ext uri="{FF2B5EF4-FFF2-40B4-BE49-F238E27FC236}">
                  <a16:creationId xmlns:a16="http://schemas.microsoft.com/office/drawing/2014/main" id="{C84B3D05-E76A-8F38-6834-CC4796B4DF34}"/>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971702" y="3476510"/>
              <a:ext cx="501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Engineering-01.png" descr="/Users/bridget.skelly/Desktop/Engineering-01.png">
              <a:extLst>
                <a:ext uri="{FF2B5EF4-FFF2-40B4-BE49-F238E27FC236}">
                  <a16:creationId xmlns:a16="http://schemas.microsoft.com/office/drawing/2014/main" id="{E2161E5B-1B65-3DC1-2E6D-C14E11F2E818}"/>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165923" y="3535805"/>
              <a:ext cx="434158" cy="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57D1401-C204-8215-C3C3-F3ED426E97B1}"/>
                </a:ext>
              </a:extLst>
            </p:cNvPr>
            <p:cNvSpPr txBox="1"/>
            <p:nvPr/>
          </p:nvSpPr>
          <p:spPr>
            <a:xfrm>
              <a:off x="1627168" y="2806832"/>
              <a:ext cx="1600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Build Portfolio of Indefinite Delivery Vehicles</a:t>
              </a:r>
            </a:p>
          </p:txBody>
        </p:sp>
        <p:sp>
          <p:nvSpPr>
            <p:cNvPr id="16" name="TextBox 15">
              <a:extLst>
                <a:ext uri="{FF2B5EF4-FFF2-40B4-BE49-F238E27FC236}">
                  <a16:creationId xmlns:a16="http://schemas.microsoft.com/office/drawing/2014/main" id="{CB64BEC6-F530-A1EE-A337-020498D46A6F}"/>
                </a:ext>
              </a:extLst>
            </p:cNvPr>
            <p:cNvSpPr txBox="1"/>
            <p:nvPr/>
          </p:nvSpPr>
          <p:spPr>
            <a:xfrm>
              <a:off x="3233873" y="2803122"/>
              <a:ext cx="157974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Develop Opportunity Pipelines</a:t>
              </a:r>
            </a:p>
          </p:txBody>
        </p:sp>
        <p:sp>
          <p:nvSpPr>
            <p:cNvPr id="17" name="TextBox 16">
              <a:extLst>
                <a:ext uri="{FF2B5EF4-FFF2-40B4-BE49-F238E27FC236}">
                  <a16:creationId xmlns:a16="http://schemas.microsoft.com/office/drawing/2014/main" id="{B89450B8-03D9-63E2-E745-3FD1BA70FE48}"/>
                </a:ext>
              </a:extLst>
            </p:cNvPr>
            <p:cNvSpPr txBox="1"/>
            <p:nvPr/>
          </p:nvSpPr>
          <p:spPr>
            <a:xfrm>
              <a:off x="6384813" y="2815314"/>
              <a:ext cx="16220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Win Proposals</a:t>
              </a:r>
            </a:p>
          </p:txBody>
        </p:sp>
        <p:sp>
          <p:nvSpPr>
            <p:cNvPr id="18" name="TextBox 17">
              <a:extLst>
                <a:ext uri="{FF2B5EF4-FFF2-40B4-BE49-F238E27FC236}">
                  <a16:creationId xmlns:a16="http://schemas.microsoft.com/office/drawing/2014/main" id="{55CD9CE3-80C4-45C8-5CF1-9ADAA356D3D9}"/>
                </a:ext>
              </a:extLst>
            </p:cNvPr>
            <p:cNvSpPr txBox="1"/>
            <p:nvPr/>
          </p:nvSpPr>
          <p:spPr>
            <a:xfrm>
              <a:off x="4826870" y="2825208"/>
              <a:ext cx="15797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Capture Opportunities</a:t>
              </a:r>
            </a:p>
          </p:txBody>
        </p:sp>
        <p:pic>
          <p:nvPicPr>
            <p:cNvPr id="19" name="Govt-01-01.png" descr="/Users/bridget.skelly/Desktop/Govt-01-01.png">
              <a:extLst>
                <a:ext uri="{FF2B5EF4-FFF2-40B4-BE49-F238E27FC236}">
                  <a16:creationId xmlns:a16="http://schemas.microsoft.com/office/drawing/2014/main" id="{CCCE0229-717B-9B4E-527D-BCA57CE60D23}"/>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5361035" y="3401160"/>
              <a:ext cx="526554" cy="526554"/>
            </a:xfrm>
            <a:prstGeom prst="rect">
              <a:avLst/>
            </a:prstGeom>
          </p:spPr>
        </p:pic>
        <p:sp>
          <p:nvSpPr>
            <p:cNvPr id="20" name="Rectangle 19">
              <a:extLst>
                <a:ext uri="{FF2B5EF4-FFF2-40B4-BE49-F238E27FC236}">
                  <a16:creationId xmlns:a16="http://schemas.microsoft.com/office/drawing/2014/main" id="{688E21E6-3168-6409-B04A-EE8B9A609155}"/>
                </a:ext>
              </a:extLst>
            </p:cNvPr>
            <p:cNvSpPr/>
            <p:nvPr/>
          </p:nvSpPr>
          <p:spPr>
            <a:xfrm>
              <a:off x="8060838" y="2727890"/>
              <a:ext cx="1600200" cy="1287800"/>
            </a:xfrm>
            <a:prstGeom prst="rect">
              <a:avLst/>
            </a:prstGeom>
            <a:solidFill>
              <a:srgbClr val="2389B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Acquisition-01.png" descr="/Users/bridget.skelly/Desktop/Acquisition-01.png">
              <a:extLst>
                <a:ext uri="{FF2B5EF4-FFF2-40B4-BE49-F238E27FC236}">
                  <a16:creationId xmlns:a16="http://schemas.microsoft.com/office/drawing/2014/main" id="{CA0DFAD5-16D0-7ED7-77E0-B0970C62298E}"/>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8663535" y="3535805"/>
              <a:ext cx="3952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21A5592E-432A-ABF3-66CE-27130F128AE3}"/>
                </a:ext>
              </a:extLst>
            </p:cNvPr>
            <p:cNvSpPr txBox="1"/>
            <p:nvPr/>
          </p:nvSpPr>
          <p:spPr>
            <a:xfrm>
              <a:off x="8060838" y="2803122"/>
              <a:ext cx="15661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Optimize Your Processes</a:t>
              </a:r>
            </a:p>
          </p:txBody>
        </p:sp>
        <p:pic>
          <p:nvPicPr>
            <p:cNvPr id="23" name="Picture 22">
              <a:extLst>
                <a:ext uri="{FF2B5EF4-FFF2-40B4-BE49-F238E27FC236}">
                  <a16:creationId xmlns:a16="http://schemas.microsoft.com/office/drawing/2014/main" id="{36BED053-A5D8-2F77-BBA7-7120F01AD17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688" b="94141" l="3516" r="96484">
                          <a14:foregroundMark x1="37109" y1="30859" x2="37109" y2="30859"/>
                          <a14:foregroundMark x1="75781" y1="58984" x2="75781" y2="58984"/>
                          <a14:foregroundMark x1="25000" y1="58984" x2="25000" y2="58984"/>
                          <a14:backgroundMark x1="19922" y1="18750" x2="19922" y2="18750"/>
                        </a14:backgroundRemoval>
                      </a14:imgEffect>
                    </a14:imgLayer>
                  </a14:imgProps>
                </a:ext>
                <a:ext uri="{28A0092B-C50C-407E-A947-70E740481C1C}">
                  <a14:useLocalDpi xmlns:a14="http://schemas.microsoft.com/office/drawing/2010/main" val="0"/>
                </a:ext>
              </a:extLst>
            </a:blip>
            <a:stretch>
              <a:fillRect/>
            </a:stretch>
          </p:blipFill>
          <p:spPr>
            <a:xfrm>
              <a:off x="3629837" y="3373706"/>
              <a:ext cx="744656" cy="678558"/>
            </a:xfrm>
            <a:prstGeom prst="rect">
              <a:avLst/>
            </a:prstGeom>
          </p:spPr>
        </p:pic>
      </p:grpSp>
      <p:sp>
        <p:nvSpPr>
          <p:cNvPr id="24" name="TextBox 23">
            <a:extLst>
              <a:ext uri="{FF2B5EF4-FFF2-40B4-BE49-F238E27FC236}">
                <a16:creationId xmlns:a16="http://schemas.microsoft.com/office/drawing/2014/main" id="{D0F2FF34-10B7-5507-F56C-6E2E901E1DF7}"/>
              </a:ext>
            </a:extLst>
          </p:cNvPr>
          <p:cNvSpPr txBox="1"/>
          <p:nvPr/>
        </p:nvSpPr>
        <p:spPr>
          <a:xfrm>
            <a:off x="1880200" y="4437487"/>
            <a:ext cx="6334989" cy="523220"/>
          </a:xfrm>
          <a:prstGeom prst="rect">
            <a:avLst/>
          </a:prstGeom>
          <a:noFill/>
        </p:spPr>
        <p:txBody>
          <a:bodyPr wrap="square" rtlCol="0">
            <a:spAutoFit/>
          </a:bodyPr>
          <a:lstStyle>
            <a:defPPr>
              <a:defRPr lang="en-US"/>
            </a:defPPr>
            <a:lvl1pPr algn="ctr">
              <a:defRPr sz="1400" b="1">
                <a:solidFill>
                  <a:schemeClr val="accent4"/>
                </a:solidFill>
                <a:latin typeface="Arial Narrow"/>
                <a:cs typeface="Arial Narrow"/>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B9BD5">
                    <a:lumMod val="75000"/>
                  </a:srgbClr>
                </a:solidFill>
                <a:effectLst/>
                <a:uLnTx/>
                <a:uFillTx/>
                <a:latin typeface="Arial Narrow"/>
                <a:ea typeface="+mn-ea"/>
              </a:rPr>
              <a:t>REGISTERED APPRENTICESHIP IN GOVERNMENT BUSINESS DEVELOPMENT; 18 COURSES IN ALL ASPECTS OF FEDERAL BUSINESS DEVELOPMENT</a:t>
            </a:r>
          </a:p>
        </p:txBody>
      </p:sp>
      <p:grpSp>
        <p:nvGrpSpPr>
          <p:cNvPr id="25" name="Group 24">
            <a:extLst>
              <a:ext uri="{FF2B5EF4-FFF2-40B4-BE49-F238E27FC236}">
                <a16:creationId xmlns:a16="http://schemas.microsoft.com/office/drawing/2014/main" id="{5918B90D-AECD-A18B-40A4-329A28CDC240}"/>
              </a:ext>
            </a:extLst>
          </p:cNvPr>
          <p:cNvGrpSpPr/>
          <p:nvPr/>
        </p:nvGrpSpPr>
        <p:grpSpPr>
          <a:xfrm>
            <a:off x="1493123" y="4990168"/>
            <a:ext cx="6755869" cy="1255838"/>
            <a:chOff x="1577788" y="5074833"/>
            <a:chExt cx="6755869" cy="1255838"/>
          </a:xfrm>
        </p:grpSpPr>
        <p:sp>
          <p:nvSpPr>
            <p:cNvPr id="26" name="Rectangle 25">
              <a:extLst>
                <a:ext uri="{FF2B5EF4-FFF2-40B4-BE49-F238E27FC236}">
                  <a16:creationId xmlns:a16="http://schemas.microsoft.com/office/drawing/2014/main" id="{B4C034FC-584A-EE69-A477-3DF9C7E48E76}"/>
                </a:ext>
              </a:extLst>
            </p:cNvPr>
            <p:cNvSpPr/>
            <p:nvPr/>
          </p:nvSpPr>
          <p:spPr>
            <a:xfrm>
              <a:off x="1577788" y="5078504"/>
              <a:ext cx="1414906" cy="124869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35ABDD9-9553-DC1C-0474-3868E24CF975}"/>
                </a:ext>
              </a:extLst>
            </p:cNvPr>
            <p:cNvSpPr/>
            <p:nvPr/>
          </p:nvSpPr>
          <p:spPr>
            <a:xfrm>
              <a:off x="2984409" y="5074833"/>
              <a:ext cx="1376431" cy="1252361"/>
            </a:xfrm>
            <a:prstGeom prst="rect">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8A89C84-4252-2D0E-195F-7F339023F18A}"/>
                </a:ext>
              </a:extLst>
            </p:cNvPr>
            <p:cNvSpPr/>
            <p:nvPr/>
          </p:nvSpPr>
          <p:spPr>
            <a:xfrm>
              <a:off x="4355234" y="5074833"/>
              <a:ext cx="1322693" cy="1252362"/>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4FF6140-F1D9-ED81-F8D3-4CD8F13C2D0B}"/>
                </a:ext>
              </a:extLst>
            </p:cNvPr>
            <p:cNvSpPr txBox="1"/>
            <p:nvPr/>
          </p:nvSpPr>
          <p:spPr>
            <a:xfrm>
              <a:off x="1627168" y="5120267"/>
              <a:ext cx="129873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Certified Business Developer</a:t>
              </a:r>
            </a:p>
          </p:txBody>
        </p:sp>
        <p:sp>
          <p:nvSpPr>
            <p:cNvPr id="30" name="TextBox 29">
              <a:extLst>
                <a:ext uri="{FF2B5EF4-FFF2-40B4-BE49-F238E27FC236}">
                  <a16:creationId xmlns:a16="http://schemas.microsoft.com/office/drawing/2014/main" id="{88A090CE-A911-3C21-B5F9-98FAA6E2A463}"/>
                </a:ext>
              </a:extLst>
            </p:cNvPr>
            <p:cNvSpPr txBox="1"/>
            <p:nvPr/>
          </p:nvSpPr>
          <p:spPr>
            <a:xfrm>
              <a:off x="3017246" y="5123459"/>
              <a:ext cx="126589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Certified Capture Manager</a:t>
              </a:r>
            </a:p>
          </p:txBody>
        </p:sp>
        <p:sp>
          <p:nvSpPr>
            <p:cNvPr id="31" name="TextBox 30">
              <a:extLst>
                <a:ext uri="{FF2B5EF4-FFF2-40B4-BE49-F238E27FC236}">
                  <a16:creationId xmlns:a16="http://schemas.microsoft.com/office/drawing/2014/main" id="{70D8DF33-016D-D80D-D780-E32423C71079}"/>
                </a:ext>
              </a:extLst>
            </p:cNvPr>
            <p:cNvSpPr txBox="1"/>
            <p:nvPr/>
          </p:nvSpPr>
          <p:spPr>
            <a:xfrm>
              <a:off x="4302730" y="5091417"/>
              <a:ext cx="14308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Certified Proposal Manager</a:t>
              </a:r>
            </a:p>
          </p:txBody>
        </p:sp>
        <p:sp>
          <p:nvSpPr>
            <p:cNvPr id="32" name="Rectangle 31">
              <a:extLst>
                <a:ext uri="{FF2B5EF4-FFF2-40B4-BE49-F238E27FC236}">
                  <a16:creationId xmlns:a16="http://schemas.microsoft.com/office/drawing/2014/main" id="{8C7697D0-7A46-9688-F719-E2D3EBFC313D}"/>
                </a:ext>
              </a:extLst>
            </p:cNvPr>
            <p:cNvSpPr/>
            <p:nvPr/>
          </p:nvSpPr>
          <p:spPr>
            <a:xfrm>
              <a:off x="5672590" y="5074833"/>
              <a:ext cx="1353475" cy="1252361"/>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3" name="Standards.png" descr="/Users/bridget.skelly/Desktop/Extras/00_ICONS/Standards.png">
              <a:extLst>
                <a:ext uri="{FF2B5EF4-FFF2-40B4-BE49-F238E27FC236}">
                  <a16:creationId xmlns:a16="http://schemas.microsoft.com/office/drawing/2014/main" id="{93EED886-9BB3-7BAE-D6C6-262673D3CDBA}"/>
                </a:ext>
              </a:extLst>
            </p:cNvPr>
            <p:cNvPicPr>
              <a:picLocks noChangeAspect="1"/>
            </p:cNvPicPr>
            <p:nvPr/>
          </p:nvPicPr>
          <p:blipFill>
            <a:blip r:embed="rId12" r:link="rId13" cstate="print">
              <a:lum bright="70000" contrast="-70000"/>
              <a:extLst>
                <a:ext uri="{28A0092B-C50C-407E-A947-70E740481C1C}">
                  <a14:useLocalDpi xmlns:a14="http://schemas.microsoft.com/office/drawing/2010/main" val="0"/>
                </a:ext>
              </a:extLst>
            </a:blip>
            <a:stretch>
              <a:fillRect/>
            </a:stretch>
          </p:blipFill>
          <p:spPr>
            <a:xfrm>
              <a:off x="2042691" y="5815158"/>
              <a:ext cx="512036" cy="512036"/>
            </a:xfrm>
            <a:prstGeom prst="rect">
              <a:avLst/>
            </a:prstGeom>
          </p:spPr>
        </p:pic>
        <p:pic>
          <p:nvPicPr>
            <p:cNvPr id="34" name="Picture 33">
              <a:extLst>
                <a:ext uri="{FF2B5EF4-FFF2-40B4-BE49-F238E27FC236}">
                  <a16:creationId xmlns:a16="http://schemas.microsoft.com/office/drawing/2014/main" id="{9436E5F8-39BC-7049-655E-031869706058}"/>
                </a:ext>
              </a:extLst>
            </p:cNvPr>
            <p:cNvPicPr>
              <a:picLocks noChangeAspect="1"/>
            </p:cNvPicPr>
            <p:nvPr/>
          </p:nvPicPr>
          <p:blipFill rotWithShape="1">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21744" t="23344" r="24341" b="15039"/>
            <a:stretch/>
          </p:blipFill>
          <p:spPr>
            <a:xfrm>
              <a:off x="4792786" y="5857364"/>
              <a:ext cx="390716" cy="446533"/>
            </a:xfrm>
            <a:prstGeom prst="rect">
              <a:avLst/>
            </a:prstGeom>
          </p:spPr>
        </p:pic>
        <p:sp>
          <p:nvSpPr>
            <p:cNvPr id="35" name="TextBox 34">
              <a:extLst>
                <a:ext uri="{FF2B5EF4-FFF2-40B4-BE49-F238E27FC236}">
                  <a16:creationId xmlns:a16="http://schemas.microsoft.com/office/drawing/2014/main" id="{D1049B03-1BF7-DE7B-BA05-9E8FAEEDB002}"/>
                </a:ext>
              </a:extLst>
            </p:cNvPr>
            <p:cNvSpPr txBox="1"/>
            <p:nvPr/>
          </p:nvSpPr>
          <p:spPr>
            <a:xfrm>
              <a:off x="5679485" y="5098573"/>
              <a:ext cx="125943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Certified Proposal Coordinator</a:t>
              </a:r>
            </a:p>
          </p:txBody>
        </p:sp>
        <p:sp>
          <p:nvSpPr>
            <p:cNvPr id="36" name="Rectangle 35">
              <a:extLst>
                <a:ext uri="{FF2B5EF4-FFF2-40B4-BE49-F238E27FC236}">
                  <a16:creationId xmlns:a16="http://schemas.microsoft.com/office/drawing/2014/main" id="{E0D15EA9-BC6A-E2FF-0D4A-CCC7AB8DC252}"/>
                </a:ext>
              </a:extLst>
            </p:cNvPr>
            <p:cNvSpPr/>
            <p:nvPr/>
          </p:nvSpPr>
          <p:spPr>
            <a:xfrm>
              <a:off x="6980876" y="5074834"/>
              <a:ext cx="1352781" cy="1252360"/>
            </a:xfrm>
            <a:prstGeom prst="rect">
              <a:avLst/>
            </a:prstGeom>
            <a:solidFill>
              <a:srgbClr val="040F1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4B11B5C-D27F-5D5A-AA6B-916402438841}"/>
                </a:ext>
              </a:extLst>
            </p:cNvPr>
            <p:cNvSpPr txBox="1"/>
            <p:nvPr/>
          </p:nvSpPr>
          <p:spPr>
            <a:xfrm>
              <a:off x="7032960" y="5120267"/>
              <a:ext cx="12668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Certified Proposal Writer</a:t>
              </a:r>
            </a:p>
          </p:txBody>
        </p:sp>
        <p:pic>
          <p:nvPicPr>
            <p:cNvPr id="38" name="Technical-01.png" descr="/Users/bridget.skelly/Desktop/Technical-01.png">
              <a:extLst>
                <a:ext uri="{FF2B5EF4-FFF2-40B4-BE49-F238E27FC236}">
                  <a16:creationId xmlns:a16="http://schemas.microsoft.com/office/drawing/2014/main" id="{902D8D28-1796-44C2-AE10-350C2C5723E8}"/>
                </a:ext>
              </a:extLst>
            </p:cNvPr>
            <p:cNvPicPr>
              <a:picLocks noChangeAspect="1"/>
            </p:cNvPicPr>
            <p:nvPr/>
          </p:nvPicPr>
          <p:blipFill>
            <a:blip r:embed="rId15" r:link="rId3" cstate="print">
              <a:extLst>
                <a:ext uri="{28A0092B-C50C-407E-A947-70E740481C1C}">
                  <a14:useLocalDpi xmlns:a14="http://schemas.microsoft.com/office/drawing/2010/main" val="0"/>
                </a:ext>
              </a:extLst>
            </a:blip>
            <a:srcRect/>
            <a:stretch>
              <a:fillRect/>
            </a:stretch>
          </p:blipFill>
          <p:spPr bwMode="auto">
            <a:xfrm>
              <a:off x="7478448" y="5893070"/>
              <a:ext cx="422671" cy="42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ntelligence-01.png" descr="/Users/bridget.skelly/Desktop/Intelligence-01.png">
              <a:extLst>
                <a:ext uri="{FF2B5EF4-FFF2-40B4-BE49-F238E27FC236}">
                  <a16:creationId xmlns:a16="http://schemas.microsoft.com/office/drawing/2014/main" id="{A3026239-588B-DF7C-54D8-1F2C4487974A}"/>
                </a:ext>
              </a:extLst>
            </p:cNvPr>
            <p:cNvPicPr>
              <a:picLocks noChangeAspect="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6115869" y="5886010"/>
              <a:ext cx="444661" cy="4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vt-01-01.png" descr="/Users/bridget.skelly/Desktop/Govt-01-01.png">
              <a:extLst>
                <a:ext uri="{FF2B5EF4-FFF2-40B4-BE49-F238E27FC236}">
                  <a16:creationId xmlns:a16="http://schemas.microsoft.com/office/drawing/2014/main" id="{57228C67-6490-D3E2-ED79-220D47E1A606}"/>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3428900" y="5818802"/>
              <a:ext cx="471545" cy="471545"/>
            </a:xfrm>
            <a:prstGeom prst="rect">
              <a:avLst/>
            </a:prstGeom>
          </p:spPr>
        </p:pic>
      </p:grpSp>
      <p:sp>
        <p:nvSpPr>
          <p:cNvPr id="41" name="Oval 40">
            <a:extLst>
              <a:ext uri="{FF2B5EF4-FFF2-40B4-BE49-F238E27FC236}">
                <a16:creationId xmlns:a16="http://schemas.microsoft.com/office/drawing/2014/main" id="{45D824B3-7AB3-67E9-F8BB-9B640901FBE4}"/>
              </a:ext>
            </a:extLst>
          </p:cNvPr>
          <p:cNvSpPr/>
          <p:nvPr/>
        </p:nvSpPr>
        <p:spPr>
          <a:xfrm>
            <a:off x="713835" y="4125130"/>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9ACC0405-A286-6591-B48C-AD9580D9D68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060" y="4236615"/>
            <a:ext cx="981312" cy="945818"/>
          </a:xfrm>
          <a:prstGeom prst="rect">
            <a:avLst/>
          </a:prstGeom>
        </p:spPr>
      </p:pic>
      <p:sp>
        <p:nvSpPr>
          <p:cNvPr id="43" name="Oval 42">
            <a:extLst>
              <a:ext uri="{FF2B5EF4-FFF2-40B4-BE49-F238E27FC236}">
                <a16:creationId xmlns:a16="http://schemas.microsoft.com/office/drawing/2014/main" id="{BDC06216-86D2-4F14-AFEE-42CD9AD7B746}"/>
              </a:ext>
            </a:extLst>
          </p:cNvPr>
          <p:cNvSpPr/>
          <p:nvPr/>
        </p:nvSpPr>
        <p:spPr>
          <a:xfrm>
            <a:off x="695819" y="1747488"/>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F0BD4065-A8F2-FE95-5BF8-B8BFC84C5EE1}"/>
              </a:ext>
            </a:extLst>
          </p:cNvPr>
          <p:cNvPicPr>
            <a:picLocks noChangeAspect="1"/>
          </p:cNvPicPr>
          <p:nvPr/>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969248" y="1986912"/>
            <a:ext cx="652026" cy="652026"/>
          </a:xfrm>
          <a:prstGeom prst="rect">
            <a:avLst/>
          </a:prstGeom>
        </p:spPr>
      </p:pic>
      <p:sp>
        <p:nvSpPr>
          <p:cNvPr id="45" name="Oval 44">
            <a:extLst>
              <a:ext uri="{FF2B5EF4-FFF2-40B4-BE49-F238E27FC236}">
                <a16:creationId xmlns:a16="http://schemas.microsoft.com/office/drawing/2014/main" id="{005F5FFD-F99D-7E28-DD54-F374A629B142}"/>
              </a:ext>
            </a:extLst>
          </p:cNvPr>
          <p:cNvSpPr/>
          <p:nvPr/>
        </p:nvSpPr>
        <p:spPr>
          <a:xfrm>
            <a:off x="9347485" y="5049627"/>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descr="A close up of a logo&#10;&#10;Description generated with very high confidence">
            <a:extLst>
              <a:ext uri="{FF2B5EF4-FFF2-40B4-BE49-F238E27FC236}">
                <a16:creationId xmlns:a16="http://schemas.microsoft.com/office/drawing/2014/main" id="{C0FC15CC-7D5A-E692-9479-06DFFD25B50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96311" y="5193422"/>
            <a:ext cx="868711" cy="864024"/>
          </a:xfrm>
          <a:prstGeom prst="rect">
            <a:avLst/>
          </a:prstGeom>
        </p:spPr>
      </p:pic>
      <p:sp>
        <p:nvSpPr>
          <p:cNvPr id="47" name="TextBox 46">
            <a:extLst>
              <a:ext uri="{FF2B5EF4-FFF2-40B4-BE49-F238E27FC236}">
                <a16:creationId xmlns:a16="http://schemas.microsoft.com/office/drawing/2014/main" id="{8170D4B3-B8D7-6839-50CF-1D13AE72DA13}"/>
              </a:ext>
            </a:extLst>
          </p:cNvPr>
          <p:cNvSpPr txBox="1"/>
          <p:nvPr/>
        </p:nvSpPr>
        <p:spPr>
          <a:xfrm>
            <a:off x="8759256" y="4467090"/>
            <a:ext cx="23252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Arial Narrow"/>
                <a:ea typeface="+mn-ea"/>
                <a:cs typeface="Arial Narrow"/>
              </a:rPr>
              <a:t>SBIR/STTR Proposal Lab for Maryland and Alabama</a:t>
            </a:r>
          </a:p>
        </p:txBody>
      </p:sp>
    </p:spTree>
    <p:extLst>
      <p:ext uri="{BB962C8B-B14F-4D97-AF65-F5344CB8AC3E}">
        <p14:creationId xmlns:p14="http://schemas.microsoft.com/office/powerpoint/2010/main" val="352655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76AD47A-9220-3EC5-BAA1-20E5B9519806}"/>
              </a:ext>
            </a:extLst>
          </p:cNvPr>
          <p:cNvSpPr/>
          <p:nvPr/>
        </p:nvSpPr>
        <p:spPr>
          <a:xfrm>
            <a:off x="0" y="1546745"/>
            <a:ext cx="12192000" cy="5208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a:xfrm>
            <a:off x="742049" y="555837"/>
            <a:ext cx="8382000" cy="600075"/>
          </a:xfrm>
        </p:spPr>
        <p:txBody>
          <a:bodyPr>
            <a:noAutofit/>
          </a:bodyPr>
          <a:lstStyle/>
          <a:p>
            <a:r>
              <a:rPr lang="en-US" sz="4000"/>
              <a:t>The “Big Picture” </a:t>
            </a:r>
          </a:p>
        </p:txBody>
      </p:sp>
      <p:cxnSp>
        <p:nvCxnSpPr>
          <p:cNvPr id="4" name="Straight Arrow Connector 3"/>
          <p:cNvCxnSpPr/>
          <p:nvPr/>
        </p:nvCxnSpPr>
        <p:spPr>
          <a:xfrm rot="16200000" flipH="1">
            <a:off x="8553545" y="5456515"/>
            <a:ext cx="595312" cy="635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5400000" flipH="1" flipV="1">
            <a:off x="4651470" y="5640666"/>
            <a:ext cx="595313" cy="317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a:off x="9610026" y="2220396"/>
            <a:ext cx="609600"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5712714" y="6092310"/>
            <a:ext cx="538163"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07926" y="5001696"/>
            <a:ext cx="2578100"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474588" y="2220396"/>
            <a:ext cx="477838"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 name="Flowchart: Terminator 9"/>
          <p:cNvSpPr>
            <a:spLocks noChangeArrowheads="1"/>
          </p:cNvSpPr>
          <p:nvPr/>
        </p:nvSpPr>
        <p:spPr bwMode="auto">
          <a:xfrm>
            <a:off x="4222611" y="1955284"/>
            <a:ext cx="1447800" cy="533400"/>
          </a:xfrm>
          <a:prstGeom prst="flowChartTerminator">
            <a:avLst/>
          </a:prstGeom>
          <a:gradFill rotWithShape="1">
            <a:gsLst>
              <a:gs pos="0">
                <a:srgbClr val="004797"/>
              </a:gs>
              <a:gs pos="80000">
                <a:srgbClr val="0060C6"/>
              </a:gs>
              <a:gs pos="100000">
                <a:srgbClr val="0061CB"/>
              </a:gs>
            </a:gsLst>
            <a:lin ang="16200000"/>
          </a:gradFill>
          <a:ln w="9525">
            <a:solidFill>
              <a:srgbClr val="005FB2"/>
            </a:solidFill>
            <a:miter lim="800000"/>
            <a:headEnd/>
            <a:tailEnd/>
          </a:ln>
          <a:effectLst>
            <a:outerShdw blurRad="40000" dist="23000" dir="5400000" rotWithShape="0">
              <a:srgbClr val="000000">
                <a:alpha val="34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Begin Business Development Process</a:t>
            </a:r>
          </a:p>
        </p:txBody>
      </p:sp>
      <p:sp>
        <p:nvSpPr>
          <p:cNvPr id="11" name="Flowchart: Process 10"/>
          <p:cNvSpPr>
            <a:spLocks noChangeArrowheads="1"/>
          </p:cNvSpPr>
          <p:nvPr/>
        </p:nvSpPr>
        <p:spPr bwMode="auto">
          <a:xfrm>
            <a:off x="5954013" y="1877496"/>
            <a:ext cx="1524000" cy="685800"/>
          </a:xfrm>
          <a:prstGeom prst="flowChartProcess">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Capacity building to do business with the government</a:t>
            </a:r>
          </a:p>
        </p:txBody>
      </p:sp>
      <p:sp>
        <p:nvSpPr>
          <p:cNvPr id="12" name="TextBox 11"/>
          <p:cNvSpPr txBox="1">
            <a:spLocks noChangeArrowheads="1"/>
          </p:cNvSpPr>
          <p:nvPr/>
        </p:nvSpPr>
        <p:spPr bwMode="auto">
          <a:xfrm>
            <a:off x="7166228" y="2364860"/>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charset="0"/>
                <a:ea typeface="ＭＳ Ｐゴシック" charset="0"/>
                <a:cs typeface="+mn-cs"/>
              </a:rPr>
              <a:t>1.0</a:t>
            </a:r>
          </a:p>
        </p:txBody>
      </p:sp>
      <p:sp>
        <p:nvSpPr>
          <p:cNvPr id="13" name="Flowchart: Process 12"/>
          <p:cNvSpPr>
            <a:spLocks noChangeArrowheads="1"/>
          </p:cNvSpPr>
          <p:nvPr/>
        </p:nvSpPr>
        <p:spPr bwMode="auto">
          <a:xfrm>
            <a:off x="8087613" y="1877496"/>
            <a:ext cx="1524000" cy="685800"/>
          </a:xfrm>
          <a:prstGeom prst="flowChartProcess">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Conduct Strategic Business Development Planning Session</a:t>
            </a:r>
          </a:p>
        </p:txBody>
      </p:sp>
      <p:cxnSp>
        <p:nvCxnSpPr>
          <p:cNvPr id="14" name="Straight Arrow Connector 13"/>
          <p:cNvCxnSpPr/>
          <p:nvPr/>
        </p:nvCxnSpPr>
        <p:spPr>
          <a:xfrm>
            <a:off x="7476426" y="2212460"/>
            <a:ext cx="609600"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5" name="Flowchart: Process 14"/>
          <p:cNvSpPr>
            <a:spLocks noChangeArrowheads="1"/>
          </p:cNvSpPr>
          <p:nvPr/>
        </p:nvSpPr>
        <p:spPr bwMode="auto">
          <a:xfrm>
            <a:off x="9941813" y="1877496"/>
            <a:ext cx="1524000" cy="685800"/>
          </a:xfrm>
          <a:prstGeom prst="flowChartProcess">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Perform Market Research</a:t>
            </a:r>
          </a:p>
        </p:txBody>
      </p:sp>
      <p:sp>
        <p:nvSpPr>
          <p:cNvPr id="16" name="Flowchart: Decision 15"/>
          <p:cNvSpPr>
            <a:spLocks noChangeArrowheads="1"/>
          </p:cNvSpPr>
          <p:nvPr/>
        </p:nvSpPr>
        <p:spPr bwMode="auto">
          <a:xfrm>
            <a:off x="8240013" y="2853809"/>
            <a:ext cx="1219200" cy="1066800"/>
          </a:xfrm>
          <a:prstGeom prst="flowChartDecision">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26"/>
          <p:cNvSpPr txBox="1">
            <a:spLocks noChangeArrowheads="1"/>
          </p:cNvSpPr>
          <p:nvPr/>
        </p:nvSpPr>
        <p:spPr bwMode="auto">
          <a:xfrm>
            <a:off x="8397177" y="3131621"/>
            <a:ext cx="936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charset="0"/>
                <a:ea typeface="ＭＳ Ｐゴシック" charset="0"/>
                <a:cs typeface="+mn-cs"/>
              </a:rPr>
              <a:t>Enough Info to Make Decisions?</a:t>
            </a:r>
          </a:p>
        </p:txBody>
      </p:sp>
      <p:cxnSp>
        <p:nvCxnSpPr>
          <p:cNvPr id="18" name="Straight Arrow Connector 17"/>
          <p:cNvCxnSpPr>
            <a:stCxn id="13" idx="2"/>
          </p:cNvCxnSpPr>
          <p:nvPr/>
        </p:nvCxnSpPr>
        <p:spPr>
          <a:xfrm rot="5400000">
            <a:off x="8703564" y="2707760"/>
            <a:ext cx="290513"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18"/>
          <p:cNvCxnSpPr/>
          <p:nvPr/>
        </p:nvCxnSpPr>
        <p:spPr>
          <a:xfrm flipV="1">
            <a:off x="9457626" y="2555359"/>
            <a:ext cx="1524000" cy="831850"/>
          </a:xfrm>
          <a:prstGeom prst="bentConnector3">
            <a:avLst>
              <a:gd name="adj1" fmla="val 100000"/>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 name="TextBox 35"/>
          <p:cNvSpPr txBox="1">
            <a:spLocks noChangeArrowheads="1"/>
          </p:cNvSpPr>
          <p:nvPr/>
        </p:nvSpPr>
        <p:spPr bwMode="auto">
          <a:xfrm>
            <a:off x="10029126" y="3252272"/>
            <a:ext cx="41275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72C4"/>
                </a:solidFill>
                <a:effectLst/>
                <a:uLnTx/>
                <a:uFillTx/>
                <a:latin typeface="Calibri" charset="0"/>
                <a:ea typeface="ＭＳ Ｐゴシック" charset="0"/>
                <a:cs typeface="+mn-cs"/>
              </a:rPr>
              <a:t>No</a:t>
            </a:r>
          </a:p>
        </p:txBody>
      </p:sp>
      <p:cxnSp>
        <p:nvCxnSpPr>
          <p:cNvPr id="21" name="Straight Arrow Connector 20"/>
          <p:cNvCxnSpPr/>
          <p:nvPr/>
        </p:nvCxnSpPr>
        <p:spPr>
          <a:xfrm rot="5400000">
            <a:off x="8478933" y="4289704"/>
            <a:ext cx="739775"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2" name="TextBox 39"/>
          <p:cNvSpPr txBox="1">
            <a:spLocks noChangeArrowheads="1"/>
          </p:cNvSpPr>
          <p:nvPr/>
        </p:nvSpPr>
        <p:spPr bwMode="auto">
          <a:xfrm>
            <a:off x="8649588" y="4150797"/>
            <a:ext cx="414338" cy="27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72C4"/>
                </a:solidFill>
                <a:effectLst/>
                <a:uLnTx/>
                <a:uFillTx/>
                <a:latin typeface="Calibri" charset="0"/>
                <a:ea typeface="ＭＳ Ｐゴシック" charset="0"/>
                <a:cs typeface="+mn-cs"/>
              </a:rPr>
              <a:t>Yes</a:t>
            </a:r>
          </a:p>
        </p:txBody>
      </p:sp>
      <p:cxnSp>
        <p:nvCxnSpPr>
          <p:cNvPr id="23" name="Straight Arrow Connector 22"/>
          <p:cNvCxnSpPr>
            <a:endCxn id="41" idx="3"/>
          </p:cNvCxnSpPr>
          <p:nvPr/>
        </p:nvCxnSpPr>
        <p:spPr>
          <a:xfrm flipH="1" flipV="1">
            <a:off x="7531354" y="3384034"/>
            <a:ext cx="707073" cy="3176"/>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4" name="TextBox 47"/>
          <p:cNvSpPr txBox="1">
            <a:spLocks noChangeArrowheads="1"/>
          </p:cNvSpPr>
          <p:nvPr/>
        </p:nvSpPr>
        <p:spPr bwMode="auto">
          <a:xfrm>
            <a:off x="7763763" y="3249097"/>
            <a:ext cx="41275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72C4"/>
                </a:solidFill>
                <a:effectLst/>
                <a:uLnTx/>
                <a:uFillTx/>
                <a:latin typeface="Calibri" charset="0"/>
                <a:ea typeface="ＭＳ Ｐゴシック" charset="0"/>
                <a:cs typeface="+mn-cs"/>
              </a:rPr>
              <a:t>Yes</a:t>
            </a:r>
          </a:p>
        </p:txBody>
      </p:sp>
      <p:cxnSp>
        <p:nvCxnSpPr>
          <p:cNvPr id="25" name="Shape 26"/>
          <p:cNvCxnSpPr>
            <a:endCxn id="13" idx="0"/>
          </p:cNvCxnSpPr>
          <p:nvPr/>
        </p:nvCxnSpPr>
        <p:spPr>
          <a:xfrm rot="16200000" flipV="1">
            <a:off x="7667720" y="3059390"/>
            <a:ext cx="3124200" cy="760413"/>
          </a:xfrm>
          <a:prstGeom prst="bentConnector5">
            <a:avLst>
              <a:gd name="adj1" fmla="val -431"/>
              <a:gd name="adj2" fmla="val -264878"/>
              <a:gd name="adj3" fmla="val 10687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6" name="TextBox 54"/>
          <p:cNvSpPr txBox="1">
            <a:spLocks noChangeArrowheads="1"/>
          </p:cNvSpPr>
          <p:nvPr/>
        </p:nvSpPr>
        <p:spPr bwMode="auto">
          <a:xfrm>
            <a:off x="9833863" y="4865172"/>
            <a:ext cx="1600200" cy="246221"/>
          </a:xfrm>
          <a:prstGeom prst="rect">
            <a:avLst/>
          </a:prstGeom>
          <a:solidFill>
            <a:schemeClr val="bg1"/>
          </a:solidFill>
          <a:ln w="9525">
            <a:solidFill>
              <a:schemeClr val="accent1"/>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472C4"/>
                </a:solidFill>
                <a:effectLst/>
                <a:uLnTx/>
                <a:uFillTx/>
                <a:latin typeface="Calibri"/>
                <a:ea typeface="ＭＳ Ｐゴシック" charset="0"/>
                <a:cs typeface="+mn-cs"/>
              </a:rPr>
              <a:t>Check for Strategic Fit</a:t>
            </a:r>
          </a:p>
        </p:txBody>
      </p:sp>
      <p:sp>
        <p:nvSpPr>
          <p:cNvPr id="27" name="Flowchart: Process 26"/>
          <p:cNvSpPr>
            <a:spLocks noChangeArrowheads="1"/>
          </p:cNvSpPr>
          <p:nvPr/>
        </p:nvSpPr>
        <p:spPr bwMode="auto">
          <a:xfrm>
            <a:off x="8092376" y="5749409"/>
            <a:ext cx="1524000" cy="685800"/>
          </a:xfrm>
          <a:prstGeom prst="flowChartProcess">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Qualify Each Individual Opportunity</a:t>
            </a:r>
          </a:p>
        </p:txBody>
      </p:sp>
      <p:sp>
        <p:nvSpPr>
          <p:cNvPr id="28" name="Flowchart: Process 27"/>
          <p:cNvSpPr>
            <a:spLocks noChangeArrowheads="1"/>
          </p:cNvSpPr>
          <p:nvPr/>
        </p:nvSpPr>
        <p:spPr bwMode="auto">
          <a:xfrm>
            <a:off x="6062072" y="5752026"/>
            <a:ext cx="1524000" cy="685800"/>
          </a:xfrm>
          <a:prstGeom prst="flowChartProcess">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Conduct Capture</a:t>
            </a:r>
          </a:p>
        </p:txBody>
      </p:sp>
      <p:cxnSp>
        <p:nvCxnSpPr>
          <p:cNvPr id="29" name="Straight Arrow Connector 28"/>
          <p:cNvCxnSpPr/>
          <p:nvPr/>
        </p:nvCxnSpPr>
        <p:spPr>
          <a:xfrm rot="10800000">
            <a:off x="7566914" y="6092310"/>
            <a:ext cx="525463"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0" name="Flowchart: Process 29"/>
          <p:cNvSpPr>
            <a:spLocks noChangeArrowheads="1"/>
          </p:cNvSpPr>
          <p:nvPr/>
        </p:nvSpPr>
        <p:spPr bwMode="auto">
          <a:xfrm>
            <a:off x="4194667" y="5760351"/>
            <a:ext cx="1524000" cy="685800"/>
          </a:xfrm>
          <a:prstGeom prst="flowChartProcess">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Prepare Proposal</a:t>
            </a:r>
          </a:p>
        </p:txBody>
      </p:sp>
      <p:sp>
        <p:nvSpPr>
          <p:cNvPr id="31" name="Flowchart: Process 30"/>
          <p:cNvSpPr>
            <a:spLocks noChangeArrowheads="1"/>
          </p:cNvSpPr>
          <p:nvPr/>
        </p:nvSpPr>
        <p:spPr bwMode="auto">
          <a:xfrm>
            <a:off x="4188713" y="4660384"/>
            <a:ext cx="1524000" cy="685800"/>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Create OCG and Support BD During Project Execution</a:t>
            </a:r>
          </a:p>
        </p:txBody>
      </p:sp>
      <p:cxnSp>
        <p:nvCxnSpPr>
          <p:cNvPr id="33" name="Straight Arrow Connector 32"/>
          <p:cNvCxnSpPr>
            <a:cxnSpLocks/>
            <a:endCxn id="10" idx="2"/>
          </p:cNvCxnSpPr>
          <p:nvPr/>
        </p:nvCxnSpPr>
        <p:spPr>
          <a:xfrm flipH="1" flipV="1">
            <a:off x="4946511" y="2488684"/>
            <a:ext cx="4203" cy="21701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93"/>
          <p:cNvCxnSpPr/>
          <p:nvPr/>
        </p:nvCxnSpPr>
        <p:spPr>
          <a:xfrm rot="16200000" flipH="1">
            <a:off x="6800151" y="3704391"/>
            <a:ext cx="1276350" cy="1295400"/>
          </a:xfrm>
          <a:prstGeom prst="bentConnector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5" name="TextBox 98"/>
          <p:cNvSpPr txBox="1">
            <a:spLocks noChangeArrowheads="1"/>
          </p:cNvSpPr>
          <p:nvPr/>
        </p:nvSpPr>
        <p:spPr bwMode="auto">
          <a:xfrm>
            <a:off x="9308656" y="2367371"/>
            <a:ext cx="3813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charset="0"/>
                <a:ea typeface="ＭＳ Ｐゴシック" charset="0"/>
                <a:cs typeface="+mn-cs"/>
              </a:rPr>
              <a:t>2.0</a:t>
            </a:r>
          </a:p>
        </p:txBody>
      </p:sp>
      <p:sp>
        <p:nvSpPr>
          <p:cNvPr id="36" name="TextBox 99"/>
          <p:cNvSpPr txBox="1">
            <a:spLocks noChangeArrowheads="1"/>
          </p:cNvSpPr>
          <p:nvPr/>
        </p:nvSpPr>
        <p:spPr bwMode="auto">
          <a:xfrm>
            <a:off x="11160378" y="2371845"/>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charset="0"/>
                <a:ea typeface="ＭＳ Ｐゴシック" charset="0"/>
                <a:cs typeface="+mn-cs"/>
              </a:rPr>
              <a:t>3.0</a:t>
            </a:r>
          </a:p>
        </p:txBody>
      </p:sp>
      <p:sp>
        <p:nvSpPr>
          <p:cNvPr id="37" name="TextBox 102"/>
          <p:cNvSpPr txBox="1">
            <a:spLocks noChangeArrowheads="1"/>
          </p:cNvSpPr>
          <p:nvPr/>
        </p:nvSpPr>
        <p:spPr bwMode="auto">
          <a:xfrm>
            <a:off x="9303321" y="6248520"/>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charset="0"/>
                <a:ea typeface="ＭＳ Ｐゴシック" charset="0"/>
                <a:cs typeface="+mn-cs"/>
              </a:rPr>
              <a:t>6.0</a:t>
            </a:r>
          </a:p>
        </p:txBody>
      </p:sp>
      <p:sp>
        <p:nvSpPr>
          <p:cNvPr id="38" name="TextBox 103"/>
          <p:cNvSpPr txBox="1">
            <a:spLocks noChangeArrowheads="1"/>
          </p:cNvSpPr>
          <p:nvPr/>
        </p:nvSpPr>
        <p:spPr bwMode="auto">
          <a:xfrm>
            <a:off x="7260208" y="6242170"/>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charset="0"/>
                <a:ea typeface="ＭＳ Ｐゴシック" charset="0"/>
                <a:cs typeface="+mn-cs"/>
              </a:rPr>
              <a:t>7.0</a:t>
            </a:r>
          </a:p>
        </p:txBody>
      </p:sp>
      <p:sp>
        <p:nvSpPr>
          <p:cNvPr id="39" name="TextBox 104"/>
          <p:cNvSpPr txBox="1">
            <a:spLocks noChangeArrowheads="1"/>
          </p:cNvSpPr>
          <p:nvPr/>
        </p:nvSpPr>
        <p:spPr bwMode="auto">
          <a:xfrm>
            <a:off x="5393308" y="6229260"/>
            <a:ext cx="457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charset="0"/>
                <a:ea typeface="ＭＳ Ｐゴシック" charset="0"/>
                <a:cs typeface="+mn-cs"/>
              </a:rPr>
              <a:t>8.0</a:t>
            </a:r>
          </a:p>
        </p:txBody>
      </p:sp>
      <p:sp>
        <p:nvSpPr>
          <p:cNvPr id="40" name="TextBox 105"/>
          <p:cNvSpPr txBox="1">
            <a:spLocks noChangeArrowheads="1"/>
          </p:cNvSpPr>
          <p:nvPr/>
        </p:nvSpPr>
        <p:spPr bwMode="auto">
          <a:xfrm>
            <a:off x="5397436" y="5154415"/>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charset="0"/>
                <a:ea typeface="ＭＳ Ｐゴシック" charset="0"/>
                <a:cs typeface="+mn-cs"/>
              </a:rPr>
              <a:t>9.0</a:t>
            </a:r>
          </a:p>
        </p:txBody>
      </p:sp>
      <p:sp>
        <p:nvSpPr>
          <p:cNvPr id="41" name="Flowchart: Process 40"/>
          <p:cNvSpPr>
            <a:spLocks noChangeArrowheads="1"/>
          </p:cNvSpPr>
          <p:nvPr/>
        </p:nvSpPr>
        <p:spPr bwMode="auto">
          <a:xfrm>
            <a:off x="6007353" y="3041134"/>
            <a:ext cx="1524000" cy="685800"/>
          </a:xfrm>
          <a:prstGeom prst="flowChartProcess">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Market to Agencies &amp; Partners</a:t>
            </a:r>
          </a:p>
        </p:txBody>
      </p:sp>
      <p:sp>
        <p:nvSpPr>
          <p:cNvPr id="42" name="TextBox 100"/>
          <p:cNvSpPr txBox="1">
            <a:spLocks noChangeArrowheads="1"/>
          </p:cNvSpPr>
          <p:nvPr/>
        </p:nvSpPr>
        <p:spPr bwMode="auto">
          <a:xfrm>
            <a:off x="7234491" y="3551356"/>
            <a:ext cx="457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charset="0"/>
                <a:ea typeface="ＭＳ Ｐゴシック" charset="0"/>
                <a:cs typeface="+mn-cs"/>
              </a:rPr>
              <a:t>4.0</a:t>
            </a:r>
          </a:p>
        </p:txBody>
      </p:sp>
      <p:sp>
        <p:nvSpPr>
          <p:cNvPr id="43" name="Flowchart: Process 42"/>
          <p:cNvSpPr>
            <a:spLocks noChangeArrowheads="1"/>
          </p:cNvSpPr>
          <p:nvPr/>
        </p:nvSpPr>
        <p:spPr bwMode="auto">
          <a:xfrm>
            <a:off x="8087613" y="4660384"/>
            <a:ext cx="1524000" cy="685800"/>
          </a:xfrm>
          <a:prstGeom prst="flowChartProcess">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Fill &amp; Manage the Opportunities Pipeline</a:t>
            </a:r>
          </a:p>
        </p:txBody>
      </p:sp>
      <p:sp>
        <p:nvSpPr>
          <p:cNvPr id="44" name="TextBox 101"/>
          <p:cNvSpPr txBox="1">
            <a:spLocks noChangeArrowheads="1"/>
          </p:cNvSpPr>
          <p:nvPr/>
        </p:nvSpPr>
        <p:spPr bwMode="auto">
          <a:xfrm>
            <a:off x="9306178" y="5147747"/>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charset="0"/>
                <a:ea typeface="ＭＳ Ｐゴシック" charset="0"/>
                <a:cs typeface="+mn-cs"/>
              </a:rPr>
              <a:t>5.0</a:t>
            </a:r>
          </a:p>
        </p:txBody>
      </p:sp>
      <p:sp>
        <p:nvSpPr>
          <p:cNvPr id="47" name="TextBox 46">
            <a:extLst>
              <a:ext uri="{FF2B5EF4-FFF2-40B4-BE49-F238E27FC236}">
                <a16:creationId xmlns:a16="http://schemas.microsoft.com/office/drawing/2014/main" id="{FBF064DF-0A33-8B95-9D15-180ED9AB2ABF}"/>
              </a:ext>
            </a:extLst>
          </p:cNvPr>
          <p:cNvSpPr txBox="1"/>
          <p:nvPr/>
        </p:nvSpPr>
        <p:spPr>
          <a:xfrm>
            <a:off x="522027" y="1888639"/>
            <a:ext cx="3374839" cy="46782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Just like the Flywheel concept from Jim Collins’ </a:t>
            </a:r>
            <a:r>
              <a:rPr kumimoji="0" lang="en-US" sz="1800" b="0" i="1" u="none" strike="noStrike" kern="1200" cap="none" spc="0" normalizeH="0" baseline="0" noProof="0" dirty="0">
                <a:ln>
                  <a:noFill/>
                </a:ln>
                <a:solidFill>
                  <a:prstClr val="black"/>
                </a:solidFill>
                <a:effectLst/>
                <a:uLnTx/>
                <a:uFillTx/>
                <a:latin typeface="Calibri"/>
                <a:ea typeface="+mn-ea"/>
                <a:cs typeface="+mn-cs"/>
              </a:rPr>
              <a:t>Good to Great</a:t>
            </a:r>
            <a:r>
              <a:rPr kumimoji="0" lang="en-US" sz="1800" b="0" i="0" u="none" strike="noStrike" kern="1200" cap="none" spc="0" normalizeH="0" baseline="0" noProof="0" dirty="0">
                <a:ln>
                  <a:noFill/>
                </a:ln>
                <a:solidFill>
                  <a:prstClr val="black"/>
                </a:solidFill>
                <a:effectLst/>
                <a:uLnTx/>
                <a:uFillTx/>
                <a:latin typeface="Calibri"/>
                <a:ea typeface="+mn-ea"/>
                <a:cs typeface="+mn-cs"/>
              </a:rPr>
              <a:t>, every step in the BD Lifecycle contributes to building momentum that drives sustained, organic growth</a:t>
            </a:r>
          </a:p>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a:t>
            </a:r>
            <a:r>
              <a:rPr kumimoji="0" lang="en-US" sz="1800" b="1" i="0" u="none" strike="noStrike" kern="1200" cap="none" spc="0" normalizeH="0" baseline="0" noProof="0" dirty="0">
                <a:ln>
                  <a:noFill/>
                </a:ln>
                <a:solidFill>
                  <a:prstClr val="black"/>
                </a:solidFill>
                <a:effectLst/>
                <a:uLnTx/>
                <a:uFillTx/>
                <a:latin typeface="Calibri"/>
                <a:ea typeface="+mn-ea"/>
                <a:cs typeface="+mn-cs"/>
              </a:rPr>
              <a:t>9.0, On-Contract Growth and BD During Project Execution </a:t>
            </a:r>
            <a:r>
              <a:rPr kumimoji="0" lang="en-US" sz="1800" b="0" i="0" u="none" strike="noStrike" kern="1200" cap="none" spc="0" normalizeH="0" baseline="0" noProof="0" dirty="0">
                <a:ln>
                  <a:noFill/>
                </a:ln>
                <a:solidFill>
                  <a:prstClr val="black"/>
                </a:solidFill>
                <a:effectLst/>
                <a:uLnTx/>
                <a:uFillTx/>
                <a:latin typeface="Calibri"/>
                <a:ea typeface="+mn-ea"/>
                <a:cs typeface="+mn-cs"/>
              </a:rPr>
              <a:t>is where momentum turns into sustained success: relationships deepen, opportunities expand to ensure long-term growth and customer satisfaction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78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1000"/>
                                        <p:tgtEl>
                                          <p:spTgt spid="17"/>
                                        </p:tgtEl>
                                      </p:cBhvr>
                                    </p:animEffect>
                                    <p:anim calcmode="lin" valueType="num">
                                      <p:cBhvr>
                                        <p:cTn id="82" dur="1000" fill="hold"/>
                                        <p:tgtEl>
                                          <p:spTgt spid="17"/>
                                        </p:tgtEl>
                                        <p:attrNameLst>
                                          <p:attrName>ppt_x</p:attrName>
                                        </p:attrNameLst>
                                      </p:cBhvr>
                                      <p:tavLst>
                                        <p:tav tm="0">
                                          <p:val>
                                            <p:strVal val="#ppt_x"/>
                                          </p:val>
                                        </p:tav>
                                        <p:tav tm="100000">
                                          <p:val>
                                            <p:strVal val="#ppt_x"/>
                                          </p:val>
                                        </p:tav>
                                      </p:tavLst>
                                    </p:anim>
                                    <p:anim calcmode="lin" valueType="num">
                                      <p:cBhvr>
                                        <p:cTn id="83" dur="1000" fill="hold"/>
                                        <p:tgtEl>
                                          <p:spTgt spid="1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1000"/>
                                        <p:tgtEl>
                                          <p:spTgt spid="21"/>
                                        </p:tgtEl>
                                      </p:cBhvr>
                                    </p:animEffect>
                                    <p:anim calcmode="lin" valueType="num">
                                      <p:cBhvr>
                                        <p:cTn id="99" dur="1000" fill="hold"/>
                                        <p:tgtEl>
                                          <p:spTgt spid="21"/>
                                        </p:tgtEl>
                                        <p:attrNameLst>
                                          <p:attrName>ppt_x</p:attrName>
                                        </p:attrNameLst>
                                      </p:cBhvr>
                                      <p:tavLst>
                                        <p:tav tm="0">
                                          <p:val>
                                            <p:strVal val="#ppt_x"/>
                                          </p:val>
                                        </p:tav>
                                        <p:tav tm="100000">
                                          <p:val>
                                            <p:strVal val="#ppt_x"/>
                                          </p:val>
                                        </p:tav>
                                      </p:tavLst>
                                    </p:anim>
                                    <p:anim calcmode="lin" valueType="num">
                                      <p:cBhvr>
                                        <p:cTn id="100" dur="1000" fill="hold"/>
                                        <p:tgtEl>
                                          <p:spTgt spid="21"/>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000"/>
                                        <p:tgtEl>
                                          <p:spTgt spid="22"/>
                                        </p:tgtEl>
                                      </p:cBhvr>
                                    </p:animEffect>
                                    <p:anim calcmode="lin" valueType="num">
                                      <p:cBhvr>
                                        <p:cTn id="104" dur="1000" fill="hold"/>
                                        <p:tgtEl>
                                          <p:spTgt spid="22"/>
                                        </p:tgtEl>
                                        <p:attrNameLst>
                                          <p:attrName>ppt_x</p:attrName>
                                        </p:attrNameLst>
                                      </p:cBhvr>
                                      <p:tavLst>
                                        <p:tav tm="0">
                                          <p:val>
                                            <p:strVal val="#ppt_x"/>
                                          </p:val>
                                        </p:tav>
                                        <p:tav tm="100000">
                                          <p:val>
                                            <p:strVal val="#ppt_x"/>
                                          </p:val>
                                        </p:tav>
                                      </p:tavLst>
                                    </p:anim>
                                    <p:anim calcmode="lin" valueType="num">
                                      <p:cBhvr>
                                        <p:cTn id="105" dur="1000" fill="hold"/>
                                        <p:tgtEl>
                                          <p:spTgt spid="22"/>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fade">
                                      <p:cBhvr>
                                        <p:cTn id="108" dur="1000"/>
                                        <p:tgtEl>
                                          <p:spTgt spid="43"/>
                                        </p:tgtEl>
                                      </p:cBhvr>
                                    </p:animEffect>
                                    <p:anim calcmode="lin" valueType="num">
                                      <p:cBhvr>
                                        <p:cTn id="109" dur="1000" fill="hold"/>
                                        <p:tgtEl>
                                          <p:spTgt spid="43"/>
                                        </p:tgtEl>
                                        <p:attrNameLst>
                                          <p:attrName>ppt_x</p:attrName>
                                        </p:attrNameLst>
                                      </p:cBhvr>
                                      <p:tavLst>
                                        <p:tav tm="0">
                                          <p:val>
                                            <p:strVal val="#ppt_x"/>
                                          </p:val>
                                        </p:tav>
                                        <p:tav tm="100000">
                                          <p:val>
                                            <p:strVal val="#ppt_x"/>
                                          </p:val>
                                        </p:tav>
                                      </p:tavLst>
                                    </p:anim>
                                    <p:anim calcmode="lin" valueType="num">
                                      <p:cBhvr>
                                        <p:cTn id="110" dur="1000" fill="hold"/>
                                        <p:tgtEl>
                                          <p:spTgt spid="43"/>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1000"/>
                                        <p:tgtEl>
                                          <p:spTgt spid="44"/>
                                        </p:tgtEl>
                                      </p:cBhvr>
                                    </p:animEffect>
                                    <p:anim calcmode="lin" valueType="num">
                                      <p:cBhvr>
                                        <p:cTn id="114" dur="1000" fill="hold"/>
                                        <p:tgtEl>
                                          <p:spTgt spid="44"/>
                                        </p:tgtEl>
                                        <p:attrNameLst>
                                          <p:attrName>ppt_x</p:attrName>
                                        </p:attrNameLst>
                                      </p:cBhvr>
                                      <p:tavLst>
                                        <p:tav tm="0">
                                          <p:val>
                                            <p:strVal val="#ppt_x"/>
                                          </p:val>
                                        </p:tav>
                                        <p:tav tm="100000">
                                          <p:val>
                                            <p:strVal val="#ppt_x"/>
                                          </p:val>
                                        </p:tav>
                                      </p:tavLst>
                                    </p:anim>
                                    <p:anim calcmode="lin" valueType="num">
                                      <p:cBhvr>
                                        <p:cTn id="115" dur="1000" fill="hold"/>
                                        <p:tgtEl>
                                          <p:spTgt spid="44"/>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fade">
                                      <p:cBhvr>
                                        <p:cTn id="118" dur="1000"/>
                                        <p:tgtEl>
                                          <p:spTgt spid="23"/>
                                        </p:tgtEl>
                                      </p:cBhvr>
                                    </p:animEffect>
                                    <p:anim calcmode="lin" valueType="num">
                                      <p:cBhvr>
                                        <p:cTn id="119" dur="1000" fill="hold"/>
                                        <p:tgtEl>
                                          <p:spTgt spid="23"/>
                                        </p:tgtEl>
                                        <p:attrNameLst>
                                          <p:attrName>ppt_x</p:attrName>
                                        </p:attrNameLst>
                                      </p:cBhvr>
                                      <p:tavLst>
                                        <p:tav tm="0">
                                          <p:val>
                                            <p:strVal val="#ppt_x"/>
                                          </p:val>
                                        </p:tav>
                                        <p:tav tm="100000">
                                          <p:val>
                                            <p:strVal val="#ppt_x"/>
                                          </p:val>
                                        </p:tav>
                                      </p:tavLst>
                                    </p:anim>
                                    <p:anim calcmode="lin" valueType="num">
                                      <p:cBhvr>
                                        <p:cTn id="120" dur="1000" fill="hold"/>
                                        <p:tgtEl>
                                          <p:spTgt spid="23"/>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1000"/>
                                        <p:tgtEl>
                                          <p:spTgt spid="24"/>
                                        </p:tgtEl>
                                      </p:cBhvr>
                                    </p:animEffect>
                                    <p:anim calcmode="lin" valueType="num">
                                      <p:cBhvr>
                                        <p:cTn id="124" dur="1000" fill="hold"/>
                                        <p:tgtEl>
                                          <p:spTgt spid="24"/>
                                        </p:tgtEl>
                                        <p:attrNameLst>
                                          <p:attrName>ppt_x</p:attrName>
                                        </p:attrNameLst>
                                      </p:cBhvr>
                                      <p:tavLst>
                                        <p:tav tm="0">
                                          <p:val>
                                            <p:strVal val="#ppt_x"/>
                                          </p:val>
                                        </p:tav>
                                        <p:tav tm="100000">
                                          <p:val>
                                            <p:strVal val="#ppt_x"/>
                                          </p:val>
                                        </p:tav>
                                      </p:tavLst>
                                    </p:anim>
                                    <p:anim calcmode="lin" valueType="num">
                                      <p:cBhvr>
                                        <p:cTn id="125" dur="1000" fill="hold"/>
                                        <p:tgtEl>
                                          <p:spTgt spid="24"/>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fade">
                                      <p:cBhvr>
                                        <p:cTn id="128" dur="1000"/>
                                        <p:tgtEl>
                                          <p:spTgt spid="41"/>
                                        </p:tgtEl>
                                      </p:cBhvr>
                                    </p:animEffect>
                                    <p:anim calcmode="lin" valueType="num">
                                      <p:cBhvr>
                                        <p:cTn id="129" dur="1000" fill="hold"/>
                                        <p:tgtEl>
                                          <p:spTgt spid="41"/>
                                        </p:tgtEl>
                                        <p:attrNameLst>
                                          <p:attrName>ppt_x</p:attrName>
                                        </p:attrNameLst>
                                      </p:cBhvr>
                                      <p:tavLst>
                                        <p:tav tm="0">
                                          <p:val>
                                            <p:strVal val="#ppt_x"/>
                                          </p:val>
                                        </p:tav>
                                        <p:tav tm="100000">
                                          <p:val>
                                            <p:strVal val="#ppt_x"/>
                                          </p:val>
                                        </p:tav>
                                      </p:tavLst>
                                    </p:anim>
                                    <p:anim calcmode="lin" valueType="num">
                                      <p:cBhvr>
                                        <p:cTn id="130" dur="1000" fill="hold"/>
                                        <p:tgtEl>
                                          <p:spTgt spid="41"/>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fade">
                                      <p:cBhvr>
                                        <p:cTn id="133" dur="1000"/>
                                        <p:tgtEl>
                                          <p:spTgt spid="42"/>
                                        </p:tgtEl>
                                      </p:cBhvr>
                                    </p:animEffect>
                                    <p:anim calcmode="lin" valueType="num">
                                      <p:cBhvr>
                                        <p:cTn id="134" dur="1000" fill="hold"/>
                                        <p:tgtEl>
                                          <p:spTgt spid="42"/>
                                        </p:tgtEl>
                                        <p:attrNameLst>
                                          <p:attrName>ppt_x</p:attrName>
                                        </p:attrNameLst>
                                      </p:cBhvr>
                                      <p:tavLst>
                                        <p:tav tm="0">
                                          <p:val>
                                            <p:strVal val="#ppt_x"/>
                                          </p:val>
                                        </p:tav>
                                        <p:tav tm="100000">
                                          <p:val>
                                            <p:strVal val="#ppt_x"/>
                                          </p:val>
                                        </p:tav>
                                      </p:tavLst>
                                    </p:anim>
                                    <p:anim calcmode="lin" valueType="num">
                                      <p:cBhvr>
                                        <p:cTn id="135" dur="1000" fill="hold"/>
                                        <p:tgtEl>
                                          <p:spTgt spid="42"/>
                                        </p:tgtEl>
                                        <p:attrNameLst>
                                          <p:attrName>ppt_y</p:attrName>
                                        </p:attrNameLst>
                                      </p:cBhvr>
                                      <p:tavLst>
                                        <p:tav tm="0">
                                          <p:val>
                                            <p:strVal val="#ppt_y+.1"/>
                                          </p:val>
                                        </p:tav>
                                        <p:tav tm="100000">
                                          <p:val>
                                            <p:strVal val="#ppt_y"/>
                                          </p:val>
                                        </p:tav>
                                      </p:tavLst>
                                    </p:anim>
                                  </p:childTnLst>
                                </p:cTn>
                              </p:par>
                              <p:par>
                                <p:cTn id="136" presetID="42" presetClass="entr" presetSubtype="0" fill="hold" nodeType="with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fade">
                                      <p:cBhvr>
                                        <p:cTn id="138" dur="1000"/>
                                        <p:tgtEl>
                                          <p:spTgt spid="34"/>
                                        </p:tgtEl>
                                      </p:cBhvr>
                                    </p:animEffect>
                                    <p:anim calcmode="lin" valueType="num">
                                      <p:cBhvr>
                                        <p:cTn id="139" dur="1000" fill="hold"/>
                                        <p:tgtEl>
                                          <p:spTgt spid="34"/>
                                        </p:tgtEl>
                                        <p:attrNameLst>
                                          <p:attrName>ppt_x</p:attrName>
                                        </p:attrNameLst>
                                      </p:cBhvr>
                                      <p:tavLst>
                                        <p:tav tm="0">
                                          <p:val>
                                            <p:strVal val="#ppt_x"/>
                                          </p:val>
                                        </p:tav>
                                        <p:tav tm="100000">
                                          <p:val>
                                            <p:strVal val="#ppt_x"/>
                                          </p:val>
                                        </p:tav>
                                      </p:tavLst>
                                    </p:anim>
                                    <p:anim calcmode="lin" valueType="num">
                                      <p:cBhvr>
                                        <p:cTn id="1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fade">
                                      <p:cBhvr>
                                        <p:cTn id="145" dur="1000"/>
                                        <p:tgtEl>
                                          <p:spTgt spid="27"/>
                                        </p:tgtEl>
                                      </p:cBhvr>
                                    </p:animEffect>
                                    <p:anim calcmode="lin" valueType="num">
                                      <p:cBhvr>
                                        <p:cTn id="146" dur="1000" fill="hold"/>
                                        <p:tgtEl>
                                          <p:spTgt spid="27"/>
                                        </p:tgtEl>
                                        <p:attrNameLst>
                                          <p:attrName>ppt_x</p:attrName>
                                        </p:attrNameLst>
                                      </p:cBhvr>
                                      <p:tavLst>
                                        <p:tav tm="0">
                                          <p:val>
                                            <p:strVal val="#ppt_x"/>
                                          </p:val>
                                        </p:tav>
                                        <p:tav tm="100000">
                                          <p:val>
                                            <p:strVal val="#ppt_x"/>
                                          </p:val>
                                        </p:tav>
                                      </p:tavLst>
                                    </p:anim>
                                    <p:anim calcmode="lin" valueType="num">
                                      <p:cBhvr>
                                        <p:cTn id="147" dur="1000" fill="hold"/>
                                        <p:tgtEl>
                                          <p:spTgt spid="27"/>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fade">
                                      <p:cBhvr>
                                        <p:cTn id="150" dur="1000"/>
                                        <p:tgtEl>
                                          <p:spTgt spid="37"/>
                                        </p:tgtEl>
                                      </p:cBhvr>
                                    </p:animEffect>
                                    <p:anim calcmode="lin" valueType="num">
                                      <p:cBhvr>
                                        <p:cTn id="151" dur="1000" fill="hold"/>
                                        <p:tgtEl>
                                          <p:spTgt spid="37"/>
                                        </p:tgtEl>
                                        <p:attrNameLst>
                                          <p:attrName>ppt_x</p:attrName>
                                        </p:attrNameLst>
                                      </p:cBhvr>
                                      <p:tavLst>
                                        <p:tav tm="0">
                                          <p:val>
                                            <p:strVal val="#ppt_x"/>
                                          </p:val>
                                        </p:tav>
                                        <p:tav tm="100000">
                                          <p:val>
                                            <p:strVal val="#ppt_x"/>
                                          </p:val>
                                        </p:tav>
                                      </p:tavLst>
                                    </p:anim>
                                    <p:anim calcmode="lin" valueType="num">
                                      <p:cBhvr>
                                        <p:cTn id="152" dur="1000" fill="hold"/>
                                        <p:tgtEl>
                                          <p:spTgt spid="37"/>
                                        </p:tgtEl>
                                        <p:attrNameLst>
                                          <p:attrName>ppt_y</p:attrName>
                                        </p:attrNameLst>
                                      </p:cBhvr>
                                      <p:tavLst>
                                        <p:tav tm="0">
                                          <p:val>
                                            <p:strVal val="#ppt_y+.1"/>
                                          </p:val>
                                        </p:tav>
                                        <p:tav tm="100000">
                                          <p:val>
                                            <p:strVal val="#ppt_y"/>
                                          </p:val>
                                        </p:tav>
                                      </p:tavLst>
                                    </p:anim>
                                  </p:childTnLst>
                                </p:cTn>
                              </p:par>
                              <p:par>
                                <p:cTn id="153" presetID="42" presetClass="entr" presetSubtype="0" fill="hold" nodeType="withEffect">
                                  <p:stCondLst>
                                    <p:cond delay="0"/>
                                  </p:stCondLst>
                                  <p:childTnLst>
                                    <p:set>
                                      <p:cBhvr>
                                        <p:cTn id="154" dur="1" fill="hold">
                                          <p:stCondLst>
                                            <p:cond delay="0"/>
                                          </p:stCondLst>
                                        </p:cTn>
                                        <p:tgtEl>
                                          <p:spTgt spid="4"/>
                                        </p:tgtEl>
                                        <p:attrNameLst>
                                          <p:attrName>style.visibility</p:attrName>
                                        </p:attrNameLst>
                                      </p:cBhvr>
                                      <p:to>
                                        <p:strVal val="visible"/>
                                      </p:to>
                                    </p:set>
                                    <p:animEffect transition="in" filter="fade">
                                      <p:cBhvr>
                                        <p:cTn id="155" dur="1000"/>
                                        <p:tgtEl>
                                          <p:spTgt spid="4"/>
                                        </p:tgtEl>
                                      </p:cBhvr>
                                    </p:animEffect>
                                    <p:anim calcmode="lin" valueType="num">
                                      <p:cBhvr>
                                        <p:cTn id="156" dur="1000" fill="hold"/>
                                        <p:tgtEl>
                                          <p:spTgt spid="4"/>
                                        </p:tgtEl>
                                        <p:attrNameLst>
                                          <p:attrName>ppt_x</p:attrName>
                                        </p:attrNameLst>
                                      </p:cBhvr>
                                      <p:tavLst>
                                        <p:tav tm="0">
                                          <p:val>
                                            <p:strVal val="#ppt_x"/>
                                          </p:val>
                                        </p:tav>
                                        <p:tav tm="100000">
                                          <p:val>
                                            <p:strVal val="#ppt_x"/>
                                          </p:val>
                                        </p:tav>
                                      </p:tavLst>
                                    </p:anim>
                                    <p:anim calcmode="lin" valueType="num">
                                      <p:cBhvr>
                                        <p:cTn id="1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grpId="0" nodeType="clickEffect">
                                  <p:stCondLst>
                                    <p:cond delay="0"/>
                                  </p:stCondLst>
                                  <p:childTnLst>
                                    <p:set>
                                      <p:cBhvr>
                                        <p:cTn id="161" dur="1" fill="hold">
                                          <p:stCondLst>
                                            <p:cond delay="0"/>
                                          </p:stCondLst>
                                        </p:cTn>
                                        <p:tgtEl>
                                          <p:spTgt spid="28"/>
                                        </p:tgtEl>
                                        <p:attrNameLst>
                                          <p:attrName>style.visibility</p:attrName>
                                        </p:attrNameLst>
                                      </p:cBhvr>
                                      <p:to>
                                        <p:strVal val="visible"/>
                                      </p:to>
                                    </p:set>
                                    <p:animEffect transition="in" filter="fade">
                                      <p:cBhvr>
                                        <p:cTn id="162" dur="1000"/>
                                        <p:tgtEl>
                                          <p:spTgt spid="28"/>
                                        </p:tgtEl>
                                      </p:cBhvr>
                                    </p:animEffect>
                                    <p:anim calcmode="lin" valueType="num">
                                      <p:cBhvr>
                                        <p:cTn id="163" dur="1000" fill="hold"/>
                                        <p:tgtEl>
                                          <p:spTgt spid="28"/>
                                        </p:tgtEl>
                                        <p:attrNameLst>
                                          <p:attrName>ppt_x</p:attrName>
                                        </p:attrNameLst>
                                      </p:cBhvr>
                                      <p:tavLst>
                                        <p:tav tm="0">
                                          <p:val>
                                            <p:strVal val="#ppt_x"/>
                                          </p:val>
                                        </p:tav>
                                        <p:tav tm="100000">
                                          <p:val>
                                            <p:strVal val="#ppt_x"/>
                                          </p:val>
                                        </p:tav>
                                      </p:tavLst>
                                    </p:anim>
                                    <p:anim calcmode="lin" valueType="num">
                                      <p:cBhvr>
                                        <p:cTn id="164" dur="1000" fill="hold"/>
                                        <p:tgtEl>
                                          <p:spTgt spid="28"/>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29"/>
                                        </p:tgtEl>
                                        <p:attrNameLst>
                                          <p:attrName>style.visibility</p:attrName>
                                        </p:attrNameLst>
                                      </p:cBhvr>
                                      <p:to>
                                        <p:strVal val="visible"/>
                                      </p:to>
                                    </p:set>
                                    <p:animEffect transition="in" filter="fade">
                                      <p:cBhvr>
                                        <p:cTn id="167" dur="1000"/>
                                        <p:tgtEl>
                                          <p:spTgt spid="29"/>
                                        </p:tgtEl>
                                      </p:cBhvr>
                                    </p:animEffect>
                                    <p:anim calcmode="lin" valueType="num">
                                      <p:cBhvr>
                                        <p:cTn id="168" dur="1000" fill="hold"/>
                                        <p:tgtEl>
                                          <p:spTgt spid="29"/>
                                        </p:tgtEl>
                                        <p:attrNameLst>
                                          <p:attrName>ppt_x</p:attrName>
                                        </p:attrNameLst>
                                      </p:cBhvr>
                                      <p:tavLst>
                                        <p:tav tm="0">
                                          <p:val>
                                            <p:strVal val="#ppt_x"/>
                                          </p:val>
                                        </p:tav>
                                        <p:tav tm="100000">
                                          <p:val>
                                            <p:strVal val="#ppt_x"/>
                                          </p:val>
                                        </p:tav>
                                      </p:tavLst>
                                    </p:anim>
                                    <p:anim calcmode="lin" valueType="num">
                                      <p:cBhvr>
                                        <p:cTn id="169" dur="1000" fill="hold"/>
                                        <p:tgtEl>
                                          <p:spTgt spid="29"/>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nodeType="clickEffect">
                                  <p:stCondLst>
                                    <p:cond delay="0"/>
                                  </p:stCondLst>
                                  <p:childTnLst>
                                    <p:set>
                                      <p:cBhvr>
                                        <p:cTn id="178" dur="1" fill="hold">
                                          <p:stCondLst>
                                            <p:cond delay="0"/>
                                          </p:stCondLst>
                                        </p:cTn>
                                        <p:tgtEl>
                                          <p:spTgt spid="7"/>
                                        </p:tgtEl>
                                        <p:attrNameLst>
                                          <p:attrName>style.visibility</p:attrName>
                                        </p:attrNameLst>
                                      </p:cBhvr>
                                      <p:to>
                                        <p:strVal val="visible"/>
                                      </p:to>
                                    </p:set>
                                    <p:animEffect transition="in" filter="fade">
                                      <p:cBhvr>
                                        <p:cTn id="179" dur="1000"/>
                                        <p:tgtEl>
                                          <p:spTgt spid="7"/>
                                        </p:tgtEl>
                                      </p:cBhvr>
                                    </p:animEffect>
                                    <p:anim calcmode="lin" valueType="num">
                                      <p:cBhvr>
                                        <p:cTn id="180" dur="1000" fill="hold"/>
                                        <p:tgtEl>
                                          <p:spTgt spid="7"/>
                                        </p:tgtEl>
                                        <p:attrNameLst>
                                          <p:attrName>ppt_x</p:attrName>
                                        </p:attrNameLst>
                                      </p:cBhvr>
                                      <p:tavLst>
                                        <p:tav tm="0">
                                          <p:val>
                                            <p:strVal val="#ppt_x"/>
                                          </p:val>
                                        </p:tav>
                                        <p:tav tm="100000">
                                          <p:val>
                                            <p:strVal val="#ppt_x"/>
                                          </p:val>
                                        </p:tav>
                                      </p:tavLst>
                                    </p:anim>
                                    <p:anim calcmode="lin" valueType="num">
                                      <p:cBhvr>
                                        <p:cTn id="181" dur="1000" fill="hold"/>
                                        <p:tgtEl>
                                          <p:spTgt spid="7"/>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30"/>
                                        </p:tgtEl>
                                        <p:attrNameLst>
                                          <p:attrName>style.visibility</p:attrName>
                                        </p:attrNameLst>
                                      </p:cBhvr>
                                      <p:to>
                                        <p:strVal val="visible"/>
                                      </p:to>
                                    </p:set>
                                    <p:animEffect transition="in" filter="fade">
                                      <p:cBhvr>
                                        <p:cTn id="184" dur="1000"/>
                                        <p:tgtEl>
                                          <p:spTgt spid="30"/>
                                        </p:tgtEl>
                                      </p:cBhvr>
                                    </p:animEffect>
                                    <p:anim calcmode="lin" valueType="num">
                                      <p:cBhvr>
                                        <p:cTn id="185" dur="1000" fill="hold"/>
                                        <p:tgtEl>
                                          <p:spTgt spid="30"/>
                                        </p:tgtEl>
                                        <p:attrNameLst>
                                          <p:attrName>ppt_x</p:attrName>
                                        </p:attrNameLst>
                                      </p:cBhvr>
                                      <p:tavLst>
                                        <p:tav tm="0">
                                          <p:val>
                                            <p:strVal val="#ppt_x"/>
                                          </p:val>
                                        </p:tav>
                                        <p:tav tm="100000">
                                          <p:val>
                                            <p:strVal val="#ppt_x"/>
                                          </p:val>
                                        </p:tav>
                                      </p:tavLst>
                                    </p:anim>
                                    <p:anim calcmode="lin" valueType="num">
                                      <p:cBhvr>
                                        <p:cTn id="186" dur="1000" fill="hold"/>
                                        <p:tgtEl>
                                          <p:spTgt spid="30"/>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39"/>
                                        </p:tgtEl>
                                        <p:attrNameLst>
                                          <p:attrName>style.visibility</p:attrName>
                                        </p:attrNameLst>
                                      </p:cBhvr>
                                      <p:to>
                                        <p:strVal val="visible"/>
                                      </p:to>
                                    </p:set>
                                    <p:animEffect transition="in" filter="fade">
                                      <p:cBhvr>
                                        <p:cTn id="189" dur="1000"/>
                                        <p:tgtEl>
                                          <p:spTgt spid="39"/>
                                        </p:tgtEl>
                                      </p:cBhvr>
                                    </p:animEffect>
                                    <p:anim calcmode="lin" valueType="num">
                                      <p:cBhvr>
                                        <p:cTn id="190" dur="1000" fill="hold"/>
                                        <p:tgtEl>
                                          <p:spTgt spid="39"/>
                                        </p:tgtEl>
                                        <p:attrNameLst>
                                          <p:attrName>ppt_x</p:attrName>
                                        </p:attrNameLst>
                                      </p:cBhvr>
                                      <p:tavLst>
                                        <p:tav tm="0">
                                          <p:val>
                                            <p:strVal val="#ppt_x"/>
                                          </p:val>
                                        </p:tav>
                                        <p:tav tm="100000">
                                          <p:val>
                                            <p:strVal val="#ppt_x"/>
                                          </p:val>
                                        </p:tav>
                                      </p:tavLst>
                                    </p:anim>
                                    <p:anim calcmode="lin" valueType="num">
                                      <p:cBhvr>
                                        <p:cTn id="19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nodeType="clickEffect">
                                  <p:stCondLst>
                                    <p:cond delay="0"/>
                                  </p:stCondLst>
                                  <p:childTnLst>
                                    <p:set>
                                      <p:cBhvr>
                                        <p:cTn id="195" dur="1" fill="hold">
                                          <p:stCondLst>
                                            <p:cond delay="0"/>
                                          </p:stCondLst>
                                        </p:cTn>
                                        <p:tgtEl>
                                          <p:spTgt spid="8"/>
                                        </p:tgtEl>
                                        <p:attrNameLst>
                                          <p:attrName>style.visibility</p:attrName>
                                        </p:attrNameLst>
                                      </p:cBhvr>
                                      <p:to>
                                        <p:strVal val="visible"/>
                                      </p:to>
                                    </p:set>
                                    <p:animEffect transition="in" filter="fade">
                                      <p:cBhvr>
                                        <p:cTn id="196" dur="1000"/>
                                        <p:tgtEl>
                                          <p:spTgt spid="8"/>
                                        </p:tgtEl>
                                      </p:cBhvr>
                                    </p:animEffect>
                                    <p:anim calcmode="lin" valueType="num">
                                      <p:cBhvr>
                                        <p:cTn id="197" dur="1000" fill="hold"/>
                                        <p:tgtEl>
                                          <p:spTgt spid="8"/>
                                        </p:tgtEl>
                                        <p:attrNameLst>
                                          <p:attrName>ppt_x</p:attrName>
                                        </p:attrNameLst>
                                      </p:cBhvr>
                                      <p:tavLst>
                                        <p:tav tm="0">
                                          <p:val>
                                            <p:strVal val="#ppt_x"/>
                                          </p:val>
                                        </p:tav>
                                        <p:tav tm="100000">
                                          <p:val>
                                            <p:strVal val="#ppt_x"/>
                                          </p:val>
                                        </p:tav>
                                      </p:tavLst>
                                    </p:anim>
                                    <p:anim calcmode="lin" valueType="num">
                                      <p:cBhvr>
                                        <p:cTn id="198" dur="1000" fill="hold"/>
                                        <p:tgtEl>
                                          <p:spTgt spid="8"/>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31"/>
                                        </p:tgtEl>
                                        <p:attrNameLst>
                                          <p:attrName>style.visibility</p:attrName>
                                        </p:attrNameLst>
                                      </p:cBhvr>
                                      <p:to>
                                        <p:strVal val="visible"/>
                                      </p:to>
                                    </p:set>
                                    <p:animEffect transition="in" filter="fade">
                                      <p:cBhvr>
                                        <p:cTn id="201" dur="1000"/>
                                        <p:tgtEl>
                                          <p:spTgt spid="31"/>
                                        </p:tgtEl>
                                      </p:cBhvr>
                                    </p:animEffect>
                                    <p:anim calcmode="lin" valueType="num">
                                      <p:cBhvr>
                                        <p:cTn id="202" dur="1000" fill="hold"/>
                                        <p:tgtEl>
                                          <p:spTgt spid="31"/>
                                        </p:tgtEl>
                                        <p:attrNameLst>
                                          <p:attrName>ppt_x</p:attrName>
                                        </p:attrNameLst>
                                      </p:cBhvr>
                                      <p:tavLst>
                                        <p:tav tm="0">
                                          <p:val>
                                            <p:strVal val="#ppt_x"/>
                                          </p:val>
                                        </p:tav>
                                        <p:tav tm="100000">
                                          <p:val>
                                            <p:strVal val="#ppt_x"/>
                                          </p:val>
                                        </p:tav>
                                      </p:tavLst>
                                    </p:anim>
                                    <p:anim calcmode="lin" valueType="num">
                                      <p:cBhvr>
                                        <p:cTn id="203" dur="1000" fill="hold"/>
                                        <p:tgtEl>
                                          <p:spTgt spid="31"/>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40"/>
                                        </p:tgtEl>
                                        <p:attrNameLst>
                                          <p:attrName>style.visibility</p:attrName>
                                        </p:attrNameLst>
                                      </p:cBhvr>
                                      <p:to>
                                        <p:strVal val="visible"/>
                                      </p:to>
                                    </p:set>
                                    <p:animEffect transition="in" filter="fade">
                                      <p:cBhvr>
                                        <p:cTn id="206" dur="1000"/>
                                        <p:tgtEl>
                                          <p:spTgt spid="40"/>
                                        </p:tgtEl>
                                      </p:cBhvr>
                                    </p:animEffect>
                                    <p:anim calcmode="lin" valueType="num">
                                      <p:cBhvr>
                                        <p:cTn id="207" dur="1000" fill="hold"/>
                                        <p:tgtEl>
                                          <p:spTgt spid="40"/>
                                        </p:tgtEl>
                                        <p:attrNameLst>
                                          <p:attrName>ppt_x</p:attrName>
                                        </p:attrNameLst>
                                      </p:cBhvr>
                                      <p:tavLst>
                                        <p:tav tm="0">
                                          <p:val>
                                            <p:strVal val="#ppt_x"/>
                                          </p:val>
                                        </p:tav>
                                        <p:tav tm="100000">
                                          <p:val>
                                            <p:strVal val="#ppt_x"/>
                                          </p:val>
                                        </p:tav>
                                      </p:tavLst>
                                    </p:anim>
                                    <p:anim calcmode="lin" valueType="num">
                                      <p:cBhvr>
                                        <p:cTn id="208" dur="1000" fill="hold"/>
                                        <p:tgtEl>
                                          <p:spTgt spid="40"/>
                                        </p:tgtEl>
                                        <p:attrNameLst>
                                          <p:attrName>ppt_y</p:attrName>
                                        </p:attrNameLst>
                                      </p:cBhvr>
                                      <p:tavLst>
                                        <p:tav tm="0">
                                          <p:val>
                                            <p:strVal val="#ppt_y+.1"/>
                                          </p:val>
                                        </p:tav>
                                        <p:tav tm="100000">
                                          <p:val>
                                            <p:strVal val="#ppt_y"/>
                                          </p:val>
                                        </p:tav>
                                      </p:tavLst>
                                    </p:anim>
                                  </p:childTnLst>
                                </p:cTn>
                              </p:par>
                              <p:par>
                                <p:cTn id="209" presetID="42" presetClass="entr" presetSubtype="0" fill="hold" nodeType="withEffect">
                                  <p:stCondLst>
                                    <p:cond delay="0"/>
                                  </p:stCondLst>
                                  <p:childTnLst>
                                    <p:set>
                                      <p:cBhvr>
                                        <p:cTn id="210" dur="1" fill="hold">
                                          <p:stCondLst>
                                            <p:cond delay="0"/>
                                          </p:stCondLst>
                                        </p:cTn>
                                        <p:tgtEl>
                                          <p:spTgt spid="33"/>
                                        </p:tgtEl>
                                        <p:attrNameLst>
                                          <p:attrName>style.visibility</p:attrName>
                                        </p:attrNameLst>
                                      </p:cBhvr>
                                      <p:to>
                                        <p:strVal val="visible"/>
                                      </p:to>
                                    </p:set>
                                    <p:animEffect transition="in" filter="fade">
                                      <p:cBhvr>
                                        <p:cTn id="211" dur="1000"/>
                                        <p:tgtEl>
                                          <p:spTgt spid="33"/>
                                        </p:tgtEl>
                                      </p:cBhvr>
                                    </p:animEffect>
                                    <p:anim calcmode="lin" valueType="num">
                                      <p:cBhvr>
                                        <p:cTn id="212" dur="1000" fill="hold"/>
                                        <p:tgtEl>
                                          <p:spTgt spid="33"/>
                                        </p:tgtEl>
                                        <p:attrNameLst>
                                          <p:attrName>ppt_x</p:attrName>
                                        </p:attrNameLst>
                                      </p:cBhvr>
                                      <p:tavLst>
                                        <p:tav tm="0">
                                          <p:val>
                                            <p:strVal val="#ppt_x"/>
                                          </p:val>
                                        </p:tav>
                                        <p:tav tm="100000">
                                          <p:val>
                                            <p:strVal val="#ppt_x"/>
                                          </p:val>
                                        </p:tav>
                                      </p:tavLst>
                                    </p:anim>
                                    <p:anim calcmode="lin" valueType="num">
                                      <p:cBhvr>
                                        <p:cTn id="213" dur="1000" fill="hold"/>
                                        <p:tgtEl>
                                          <p:spTgt spid="33"/>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5"/>
                                        </p:tgtEl>
                                        <p:attrNameLst>
                                          <p:attrName>style.visibility</p:attrName>
                                        </p:attrNameLst>
                                      </p:cBhvr>
                                      <p:to>
                                        <p:strVal val="visible"/>
                                      </p:to>
                                    </p:set>
                                    <p:animEffect transition="in" filter="fade">
                                      <p:cBhvr>
                                        <p:cTn id="216" dur="1000"/>
                                        <p:tgtEl>
                                          <p:spTgt spid="5"/>
                                        </p:tgtEl>
                                      </p:cBhvr>
                                    </p:animEffect>
                                    <p:anim calcmode="lin" valueType="num">
                                      <p:cBhvr>
                                        <p:cTn id="217" dur="1000" fill="hold"/>
                                        <p:tgtEl>
                                          <p:spTgt spid="5"/>
                                        </p:tgtEl>
                                        <p:attrNameLst>
                                          <p:attrName>ppt_x</p:attrName>
                                        </p:attrNameLst>
                                      </p:cBhvr>
                                      <p:tavLst>
                                        <p:tav tm="0">
                                          <p:val>
                                            <p:strVal val="#ppt_x"/>
                                          </p:val>
                                        </p:tav>
                                        <p:tav tm="100000">
                                          <p:val>
                                            <p:strVal val="#ppt_x"/>
                                          </p:val>
                                        </p:tav>
                                      </p:tavLst>
                                    </p:anim>
                                    <p:anim calcmode="lin" valueType="num">
                                      <p:cBhvr>
                                        <p:cTn id="2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5" grpId="0" animBg="1"/>
      <p:bldP spid="16" grpId="0" animBg="1"/>
      <p:bldP spid="17" grpId="0"/>
      <p:bldP spid="20" grpId="0" animBg="1"/>
      <p:bldP spid="22" grpId="0" animBg="1"/>
      <p:bldP spid="24" grpId="0" animBg="1"/>
      <p:bldP spid="26" grpId="0" animBg="1"/>
      <p:bldP spid="27" grpId="0" animBg="1"/>
      <p:bldP spid="28" grpId="0" animBg="1"/>
      <p:bldP spid="30" grpId="0" animBg="1"/>
      <p:bldP spid="31" grpId="0" animBg="1"/>
      <p:bldP spid="35" grpId="0"/>
      <p:bldP spid="36" grpId="0"/>
      <p:bldP spid="37" grpId="0"/>
      <p:bldP spid="38" grpId="0"/>
      <p:bldP spid="39" grpId="0"/>
      <p:bldP spid="40" grpId="0"/>
      <p:bldP spid="41" grpId="0" animBg="1"/>
      <p:bldP spid="42" grpId="0"/>
      <p:bldP spid="43" grpId="0" animBg="1"/>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7B9B-7C99-891E-E0F5-8A5F97490431}"/>
              </a:ext>
            </a:extLst>
          </p:cNvPr>
          <p:cNvSpPr>
            <a:spLocks noGrp="1"/>
          </p:cNvSpPr>
          <p:nvPr>
            <p:ph type="title"/>
          </p:nvPr>
        </p:nvSpPr>
        <p:spPr>
          <a:xfrm>
            <a:off x="838199" y="365125"/>
            <a:ext cx="7273067" cy="1041643"/>
          </a:xfrm>
        </p:spPr>
        <p:txBody>
          <a:bodyPr>
            <a:normAutofit fontScale="90000"/>
          </a:bodyPr>
          <a:lstStyle/>
          <a:p>
            <a:r>
              <a:rPr lang="en-US"/>
              <a:t>Why OCG: Businesses Must Grow or They Die</a:t>
            </a:r>
          </a:p>
        </p:txBody>
      </p:sp>
      <p:pic>
        <p:nvPicPr>
          <p:cNvPr id="141" name="Graphic 140" descr="Sprouting Seed with solid fill">
            <a:extLst>
              <a:ext uri="{FF2B5EF4-FFF2-40B4-BE49-F238E27FC236}">
                <a16:creationId xmlns:a16="http://schemas.microsoft.com/office/drawing/2014/main" id="{9F421653-0F42-BCD0-DD40-31F04B3716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212" y="2569987"/>
            <a:ext cx="1142104" cy="1142104"/>
          </a:xfrm>
          <a:prstGeom prst="rect">
            <a:avLst/>
          </a:prstGeom>
        </p:spPr>
      </p:pic>
      <p:pic>
        <p:nvPicPr>
          <p:cNvPr id="142" name="Graphic 141" descr="Puzzle pieces with solid fill">
            <a:extLst>
              <a:ext uri="{FF2B5EF4-FFF2-40B4-BE49-F238E27FC236}">
                <a16:creationId xmlns:a16="http://schemas.microsoft.com/office/drawing/2014/main" id="{1D834F03-70D2-F831-149A-57B33D3C8E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935" y="4598604"/>
            <a:ext cx="1451331" cy="1451331"/>
          </a:xfrm>
          <a:prstGeom prst="rect">
            <a:avLst/>
          </a:prstGeom>
        </p:spPr>
      </p:pic>
      <p:sp>
        <p:nvSpPr>
          <p:cNvPr id="143" name="TextBox 142">
            <a:extLst>
              <a:ext uri="{FF2B5EF4-FFF2-40B4-BE49-F238E27FC236}">
                <a16:creationId xmlns:a16="http://schemas.microsoft.com/office/drawing/2014/main" id="{8D86E110-1162-D952-E3CD-050C3476E942}"/>
              </a:ext>
            </a:extLst>
          </p:cNvPr>
          <p:cNvSpPr txBox="1"/>
          <p:nvPr/>
        </p:nvSpPr>
        <p:spPr>
          <a:xfrm>
            <a:off x="686376" y="3712091"/>
            <a:ext cx="1065007" cy="369332"/>
          </a:xfrm>
          <a:prstGeom prst="rect">
            <a:avLst/>
          </a:prstGeom>
          <a:noFill/>
        </p:spPr>
        <p:txBody>
          <a:bodyPr wrap="square">
            <a:spAutoFit/>
          </a:bodyPr>
          <a:lstStyle/>
          <a:p>
            <a:pPr fontAlgn="auto">
              <a:spcBef>
                <a:spcPts val="0"/>
              </a:spcBef>
              <a:spcAft>
                <a:spcPts val="0"/>
              </a:spcAft>
            </a:pPr>
            <a:r>
              <a:rPr lang="en-US" b="1">
                <a:solidFill>
                  <a:srgbClr val="70AD47"/>
                </a:solidFill>
                <a:latin typeface="Calibri"/>
              </a:rPr>
              <a:t>Organic</a:t>
            </a:r>
          </a:p>
        </p:txBody>
      </p:sp>
      <p:sp>
        <p:nvSpPr>
          <p:cNvPr id="144" name="TextBox 143">
            <a:extLst>
              <a:ext uri="{FF2B5EF4-FFF2-40B4-BE49-F238E27FC236}">
                <a16:creationId xmlns:a16="http://schemas.microsoft.com/office/drawing/2014/main" id="{D63E8227-C97A-9D28-8875-BAFFEDF9C8D6}"/>
              </a:ext>
            </a:extLst>
          </p:cNvPr>
          <p:cNvSpPr txBox="1"/>
          <p:nvPr/>
        </p:nvSpPr>
        <p:spPr>
          <a:xfrm>
            <a:off x="325256" y="5865269"/>
            <a:ext cx="1957892" cy="369332"/>
          </a:xfrm>
          <a:prstGeom prst="rect">
            <a:avLst/>
          </a:prstGeom>
          <a:noFill/>
        </p:spPr>
        <p:txBody>
          <a:bodyPr wrap="square">
            <a:spAutoFit/>
          </a:bodyPr>
          <a:lstStyle/>
          <a:p>
            <a:pPr fontAlgn="auto">
              <a:spcBef>
                <a:spcPts val="0"/>
              </a:spcBef>
              <a:spcAft>
                <a:spcPts val="0"/>
              </a:spcAft>
            </a:pPr>
            <a:r>
              <a:rPr lang="en-US" b="1">
                <a:solidFill>
                  <a:srgbClr val="ED7D31">
                    <a:lumMod val="50000"/>
                  </a:srgbClr>
                </a:solidFill>
                <a:latin typeface="Calibri"/>
              </a:rPr>
              <a:t>Inorganic (M&amp;A)</a:t>
            </a:r>
          </a:p>
        </p:txBody>
      </p:sp>
      <p:grpSp>
        <p:nvGrpSpPr>
          <p:cNvPr id="145" name="Group 144">
            <a:extLst>
              <a:ext uri="{FF2B5EF4-FFF2-40B4-BE49-F238E27FC236}">
                <a16:creationId xmlns:a16="http://schemas.microsoft.com/office/drawing/2014/main" id="{ACF47A81-C788-F858-145A-AF563675C0EC}"/>
              </a:ext>
            </a:extLst>
          </p:cNvPr>
          <p:cNvGrpSpPr/>
          <p:nvPr/>
        </p:nvGrpSpPr>
        <p:grpSpPr>
          <a:xfrm>
            <a:off x="2699524" y="2226685"/>
            <a:ext cx="798345" cy="735976"/>
            <a:chOff x="2966433" y="2114180"/>
            <a:chExt cx="706802" cy="651584"/>
          </a:xfrm>
        </p:grpSpPr>
        <p:sp>
          <p:nvSpPr>
            <p:cNvPr id="146" name="Kreuz 40">
              <a:extLst>
                <a:ext uri="{FF2B5EF4-FFF2-40B4-BE49-F238E27FC236}">
                  <a16:creationId xmlns:a16="http://schemas.microsoft.com/office/drawing/2014/main" id="{E88C576F-6130-DE8F-EAAD-0E4B93604F3B}"/>
                </a:ext>
              </a:extLst>
            </p:cNvPr>
            <p:cNvSpPr>
              <a:spLocks noChangeAspect="1"/>
            </p:cNvSpPr>
            <p:nvPr/>
          </p:nvSpPr>
          <p:spPr bwMode="gray">
            <a:xfrm>
              <a:off x="3411023" y="2114180"/>
              <a:ext cx="262212" cy="262211"/>
            </a:xfrm>
            <a:prstGeom prst="plus">
              <a:avLst>
                <a:gd name="adj" fmla="val 35643"/>
              </a:avLst>
            </a:prstGeom>
            <a:solidFill>
              <a:srgbClr val="5B9BD5"/>
            </a:solidFill>
            <a:ln w="12700" cap="flat" cmpd="sng" algn="ctr">
              <a:noFill/>
              <a:prstDash val="solid"/>
              <a:miter lim="800000"/>
            </a:ln>
            <a:effectLst/>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Freeform 5">
              <a:extLst>
                <a:ext uri="{FF2B5EF4-FFF2-40B4-BE49-F238E27FC236}">
                  <a16:creationId xmlns:a16="http://schemas.microsoft.com/office/drawing/2014/main" id="{21B58B6C-2327-5506-AAC5-16652C38D7DE}"/>
                </a:ext>
              </a:extLst>
            </p:cNvPr>
            <p:cNvSpPr>
              <a:spLocks noChangeAspect="1"/>
            </p:cNvSpPr>
            <p:nvPr/>
          </p:nvSpPr>
          <p:spPr bwMode="gray">
            <a:xfrm>
              <a:off x="2966433" y="2129978"/>
              <a:ext cx="553243" cy="635786"/>
            </a:xfrm>
            <a:custGeom>
              <a:avLst/>
              <a:gdLst>
                <a:gd name="T0" fmla="*/ 175 w 237"/>
                <a:gd name="T1" fmla="*/ 191 h 271"/>
                <a:gd name="T2" fmla="*/ 130 w 237"/>
                <a:gd name="T3" fmla="*/ 145 h 271"/>
                <a:gd name="T4" fmla="*/ 145 w 237"/>
                <a:gd name="T5" fmla="*/ 110 h 271"/>
                <a:gd name="T6" fmla="*/ 157 w 237"/>
                <a:gd name="T7" fmla="*/ 86 h 271"/>
                <a:gd name="T8" fmla="*/ 153 w 237"/>
                <a:gd name="T9" fmla="*/ 73 h 271"/>
                <a:gd name="T10" fmla="*/ 156 w 237"/>
                <a:gd name="T11" fmla="*/ 49 h 271"/>
                <a:gd name="T12" fmla="*/ 101 w 237"/>
                <a:gd name="T13" fmla="*/ 0 h 271"/>
                <a:gd name="T14" fmla="*/ 46 w 237"/>
                <a:gd name="T15" fmla="*/ 49 h 271"/>
                <a:gd name="T16" fmla="*/ 50 w 237"/>
                <a:gd name="T17" fmla="*/ 73 h 271"/>
                <a:gd name="T18" fmla="*/ 46 w 237"/>
                <a:gd name="T19" fmla="*/ 86 h 271"/>
                <a:gd name="T20" fmla="*/ 58 w 237"/>
                <a:gd name="T21" fmla="*/ 110 h 271"/>
                <a:gd name="T22" fmla="*/ 73 w 237"/>
                <a:gd name="T23" fmla="*/ 145 h 271"/>
                <a:gd name="T24" fmla="*/ 28 w 237"/>
                <a:gd name="T25" fmla="*/ 191 h 271"/>
                <a:gd name="T26" fmla="*/ 0 w 237"/>
                <a:gd name="T27" fmla="*/ 215 h 271"/>
                <a:gd name="T28" fmla="*/ 0 w 237"/>
                <a:gd name="T29" fmla="*/ 271 h 271"/>
                <a:gd name="T30" fmla="*/ 237 w 237"/>
                <a:gd name="T31" fmla="*/ 271 h 271"/>
                <a:gd name="T32" fmla="*/ 237 w 237"/>
                <a:gd name="T33" fmla="*/ 229 h 271"/>
                <a:gd name="T34" fmla="*/ 175 w 237"/>
                <a:gd name="T35" fmla="*/ 1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271">
                  <a:moveTo>
                    <a:pt x="175" y="191"/>
                  </a:moveTo>
                  <a:cubicBezTo>
                    <a:pt x="141" y="178"/>
                    <a:pt x="130" y="167"/>
                    <a:pt x="130" y="145"/>
                  </a:cubicBezTo>
                  <a:cubicBezTo>
                    <a:pt x="130" y="130"/>
                    <a:pt x="140" y="135"/>
                    <a:pt x="145" y="110"/>
                  </a:cubicBezTo>
                  <a:cubicBezTo>
                    <a:pt x="146" y="99"/>
                    <a:pt x="156" y="110"/>
                    <a:pt x="157" y="86"/>
                  </a:cubicBezTo>
                  <a:cubicBezTo>
                    <a:pt x="157" y="76"/>
                    <a:pt x="153" y="73"/>
                    <a:pt x="153" y="73"/>
                  </a:cubicBezTo>
                  <a:cubicBezTo>
                    <a:pt x="153" y="73"/>
                    <a:pt x="155" y="60"/>
                    <a:pt x="156" y="49"/>
                  </a:cubicBezTo>
                  <a:cubicBezTo>
                    <a:pt x="157" y="35"/>
                    <a:pt x="149" y="0"/>
                    <a:pt x="101" y="0"/>
                  </a:cubicBezTo>
                  <a:cubicBezTo>
                    <a:pt x="54" y="0"/>
                    <a:pt x="46" y="35"/>
                    <a:pt x="46" y="49"/>
                  </a:cubicBezTo>
                  <a:cubicBezTo>
                    <a:pt x="48" y="60"/>
                    <a:pt x="50" y="73"/>
                    <a:pt x="50" y="73"/>
                  </a:cubicBezTo>
                  <a:cubicBezTo>
                    <a:pt x="50" y="73"/>
                    <a:pt x="46" y="76"/>
                    <a:pt x="46" y="86"/>
                  </a:cubicBezTo>
                  <a:cubicBezTo>
                    <a:pt x="47" y="110"/>
                    <a:pt x="56" y="99"/>
                    <a:pt x="58" y="110"/>
                  </a:cubicBezTo>
                  <a:cubicBezTo>
                    <a:pt x="62" y="135"/>
                    <a:pt x="73" y="130"/>
                    <a:pt x="73" y="145"/>
                  </a:cubicBezTo>
                  <a:cubicBezTo>
                    <a:pt x="73" y="167"/>
                    <a:pt x="62" y="178"/>
                    <a:pt x="28" y="191"/>
                  </a:cubicBezTo>
                  <a:cubicBezTo>
                    <a:pt x="18" y="194"/>
                    <a:pt x="0" y="201"/>
                    <a:pt x="0" y="215"/>
                  </a:cubicBezTo>
                  <a:cubicBezTo>
                    <a:pt x="0" y="271"/>
                    <a:pt x="0" y="271"/>
                    <a:pt x="0" y="271"/>
                  </a:cubicBezTo>
                  <a:cubicBezTo>
                    <a:pt x="237" y="271"/>
                    <a:pt x="237" y="271"/>
                    <a:pt x="237" y="271"/>
                  </a:cubicBezTo>
                  <a:cubicBezTo>
                    <a:pt x="237" y="271"/>
                    <a:pt x="237" y="238"/>
                    <a:pt x="237" y="229"/>
                  </a:cubicBezTo>
                  <a:cubicBezTo>
                    <a:pt x="237" y="216"/>
                    <a:pt x="209" y="204"/>
                    <a:pt x="175" y="191"/>
                  </a:cubicBezTo>
                  <a:close/>
                </a:path>
              </a:pathLst>
            </a:custGeom>
            <a:solidFill>
              <a:srgbClr val="5B9BD5"/>
            </a:solidFill>
            <a:ln>
              <a:noFill/>
            </a:ln>
          </p:spPr>
          <p:txBody>
            <a:bodyPr vert="horz" wrap="square" lIns="0" tIns="0" rIns="0" bIns="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sp>
        <p:nvSpPr>
          <p:cNvPr id="148" name="TextBox 147">
            <a:extLst>
              <a:ext uri="{FF2B5EF4-FFF2-40B4-BE49-F238E27FC236}">
                <a16:creationId xmlns:a16="http://schemas.microsoft.com/office/drawing/2014/main" id="{A3F4AF16-51E1-43C8-65D9-5FBBF0D4B1D4}"/>
              </a:ext>
            </a:extLst>
          </p:cNvPr>
          <p:cNvSpPr txBox="1"/>
          <p:nvPr/>
        </p:nvSpPr>
        <p:spPr>
          <a:xfrm>
            <a:off x="2367592" y="2962661"/>
            <a:ext cx="2194560" cy="646331"/>
          </a:xfrm>
          <a:prstGeom prst="rect">
            <a:avLst/>
          </a:prstGeom>
          <a:noFill/>
        </p:spPr>
        <p:txBody>
          <a:bodyPr wrap="square">
            <a:spAutoFit/>
          </a:bodyPr>
          <a:lstStyle/>
          <a:p>
            <a:pPr fontAlgn="auto">
              <a:spcBef>
                <a:spcPts val="0"/>
              </a:spcBef>
              <a:spcAft>
                <a:spcPts val="0"/>
              </a:spcAft>
            </a:pPr>
            <a:r>
              <a:rPr lang="en-US">
                <a:solidFill>
                  <a:prstClr val="black"/>
                </a:solidFill>
                <a:latin typeface="Calibri"/>
              </a:rPr>
              <a:t>New work with existing customers</a:t>
            </a:r>
          </a:p>
        </p:txBody>
      </p:sp>
      <p:pic>
        <p:nvPicPr>
          <p:cNvPr id="149" name="Graphic 148" descr="Contract with solid fill">
            <a:extLst>
              <a:ext uri="{FF2B5EF4-FFF2-40B4-BE49-F238E27FC236}">
                <a16:creationId xmlns:a16="http://schemas.microsoft.com/office/drawing/2014/main" id="{36D71E77-E65D-1ACB-D414-CECC52A08E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0066" y="2165352"/>
            <a:ext cx="626633" cy="626633"/>
          </a:xfrm>
          <a:prstGeom prst="rect">
            <a:avLst/>
          </a:prstGeom>
        </p:spPr>
      </p:pic>
      <p:sp>
        <p:nvSpPr>
          <p:cNvPr id="150" name="TextBox 149">
            <a:extLst>
              <a:ext uri="{FF2B5EF4-FFF2-40B4-BE49-F238E27FC236}">
                <a16:creationId xmlns:a16="http://schemas.microsoft.com/office/drawing/2014/main" id="{86B8F348-E645-9F27-8C9F-5AE1374E58F3}"/>
              </a:ext>
            </a:extLst>
          </p:cNvPr>
          <p:cNvSpPr txBox="1"/>
          <p:nvPr/>
        </p:nvSpPr>
        <p:spPr>
          <a:xfrm>
            <a:off x="102512" y="1668602"/>
            <a:ext cx="4697925" cy="369332"/>
          </a:xfrm>
          <a:prstGeom prst="rect">
            <a:avLst/>
          </a:prstGeom>
          <a:solidFill>
            <a:srgbClr val="5B9BD5">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How Businesses Grow</a:t>
            </a:r>
          </a:p>
        </p:txBody>
      </p:sp>
      <p:sp>
        <p:nvSpPr>
          <p:cNvPr id="151" name="TextBox 150">
            <a:extLst>
              <a:ext uri="{FF2B5EF4-FFF2-40B4-BE49-F238E27FC236}">
                <a16:creationId xmlns:a16="http://schemas.microsoft.com/office/drawing/2014/main" id="{A864011C-32C7-7167-F533-55F138B0A328}"/>
              </a:ext>
            </a:extLst>
          </p:cNvPr>
          <p:cNvSpPr txBox="1"/>
          <p:nvPr/>
        </p:nvSpPr>
        <p:spPr>
          <a:xfrm>
            <a:off x="4871324" y="1666148"/>
            <a:ext cx="2822920" cy="369332"/>
          </a:xfrm>
          <a:prstGeom prst="rect">
            <a:avLst/>
          </a:prstGeom>
          <a:solidFill>
            <a:srgbClr val="70AD47">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Why Businesses Must Grow</a:t>
            </a:r>
          </a:p>
        </p:txBody>
      </p:sp>
      <p:sp>
        <p:nvSpPr>
          <p:cNvPr id="152" name="TextBox 151">
            <a:extLst>
              <a:ext uri="{FF2B5EF4-FFF2-40B4-BE49-F238E27FC236}">
                <a16:creationId xmlns:a16="http://schemas.microsoft.com/office/drawing/2014/main" id="{AC826DD8-F078-AABC-7300-6168ABC799D2}"/>
              </a:ext>
            </a:extLst>
          </p:cNvPr>
          <p:cNvSpPr txBox="1"/>
          <p:nvPr/>
        </p:nvSpPr>
        <p:spPr>
          <a:xfrm>
            <a:off x="7769283" y="1662138"/>
            <a:ext cx="3723197" cy="369332"/>
          </a:xfrm>
          <a:prstGeom prst="rect">
            <a:avLst/>
          </a:prstGeom>
          <a:solidFill>
            <a:srgbClr val="ED7D31">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How Growth Helps Customers</a:t>
            </a:r>
          </a:p>
        </p:txBody>
      </p:sp>
      <p:sp>
        <p:nvSpPr>
          <p:cNvPr id="153" name="TextBox 152">
            <a:extLst>
              <a:ext uri="{FF2B5EF4-FFF2-40B4-BE49-F238E27FC236}">
                <a16:creationId xmlns:a16="http://schemas.microsoft.com/office/drawing/2014/main" id="{A96F425F-9F1A-189F-18D8-6F359E26A090}"/>
              </a:ext>
            </a:extLst>
          </p:cNvPr>
          <p:cNvSpPr txBox="1"/>
          <p:nvPr/>
        </p:nvSpPr>
        <p:spPr>
          <a:xfrm>
            <a:off x="4833804" y="2962660"/>
            <a:ext cx="2897959" cy="646331"/>
          </a:xfrm>
          <a:prstGeom prst="rect">
            <a:avLst/>
          </a:prstGeom>
          <a:noFill/>
        </p:spPr>
        <p:txBody>
          <a:bodyPr wrap="square">
            <a:spAutoFit/>
          </a:bodyPr>
          <a:lstStyle/>
          <a:p>
            <a:pPr fontAlgn="auto">
              <a:spcBef>
                <a:spcPts val="0"/>
              </a:spcBef>
              <a:spcAft>
                <a:spcPts val="0"/>
              </a:spcAft>
            </a:pPr>
            <a:r>
              <a:rPr lang="en-US">
                <a:solidFill>
                  <a:prstClr val="black"/>
                </a:solidFill>
                <a:latin typeface="Calibri"/>
              </a:rPr>
              <a:t>Solidify relationships, secure long-term bookings, backlog</a:t>
            </a:r>
          </a:p>
        </p:txBody>
      </p:sp>
      <p:sp>
        <p:nvSpPr>
          <p:cNvPr id="154" name="TextBox 153">
            <a:extLst>
              <a:ext uri="{FF2B5EF4-FFF2-40B4-BE49-F238E27FC236}">
                <a16:creationId xmlns:a16="http://schemas.microsoft.com/office/drawing/2014/main" id="{77E367C5-DB3C-4D67-E847-911E63956EDB}"/>
              </a:ext>
            </a:extLst>
          </p:cNvPr>
          <p:cNvSpPr txBox="1"/>
          <p:nvPr/>
        </p:nvSpPr>
        <p:spPr>
          <a:xfrm>
            <a:off x="7769283" y="2962660"/>
            <a:ext cx="3723197" cy="646331"/>
          </a:xfrm>
          <a:prstGeom prst="rect">
            <a:avLst/>
          </a:prstGeom>
          <a:noFill/>
        </p:spPr>
        <p:txBody>
          <a:bodyPr wrap="square">
            <a:spAutoFit/>
          </a:bodyPr>
          <a:lstStyle/>
          <a:p>
            <a:pPr fontAlgn="auto">
              <a:spcBef>
                <a:spcPts val="0"/>
              </a:spcBef>
              <a:spcAft>
                <a:spcPts val="0"/>
              </a:spcAft>
            </a:pPr>
            <a:r>
              <a:rPr lang="en-US" dirty="0">
                <a:solidFill>
                  <a:prstClr val="black"/>
                </a:solidFill>
                <a:latin typeface="Calibri"/>
              </a:rPr>
              <a:t>Drive results through IR&amp;D, process improvement, better staff</a:t>
            </a:r>
          </a:p>
        </p:txBody>
      </p:sp>
      <p:sp>
        <p:nvSpPr>
          <p:cNvPr id="155" name="TextBox 154">
            <a:extLst>
              <a:ext uri="{FF2B5EF4-FFF2-40B4-BE49-F238E27FC236}">
                <a16:creationId xmlns:a16="http://schemas.microsoft.com/office/drawing/2014/main" id="{BD13C0D7-D6FC-5A36-1525-E4865E050F2E}"/>
              </a:ext>
            </a:extLst>
          </p:cNvPr>
          <p:cNvSpPr txBox="1"/>
          <p:nvPr/>
        </p:nvSpPr>
        <p:spPr>
          <a:xfrm>
            <a:off x="2367592" y="4367200"/>
            <a:ext cx="2626716" cy="646331"/>
          </a:xfrm>
          <a:prstGeom prst="rect">
            <a:avLst/>
          </a:prstGeom>
          <a:noFill/>
        </p:spPr>
        <p:txBody>
          <a:bodyPr wrap="square">
            <a:spAutoFit/>
          </a:bodyPr>
          <a:lstStyle/>
          <a:p>
            <a:pPr fontAlgn="auto">
              <a:spcBef>
                <a:spcPts val="0"/>
              </a:spcBef>
              <a:spcAft>
                <a:spcPts val="0"/>
              </a:spcAft>
            </a:pPr>
            <a:r>
              <a:rPr lang="en-US">
                <a:solidFill>
                  <a:prstClr val="black"/>
                </a:solidFill>
                <a:latin typeface="Calibri"/>
              </a:rPr>
              <a:t>New work with new customers, same agency</a:t>
            </a:r>
          </a:p>
        </p:txBody>
      </p:sp>
      <p:grpSp>
        <p:nvGrpSpPr>
          <p:cNvPr id="156" name="Group 155">
            <a:extLst>
              <a:ext uri="{FF2B5EF4-FFF2-40B4-BE49-F238E27FC236}">
                <a16:creationId xmlns:a16="http://schemas.microsoft.com/office/drawing/2014/main" id="{D80B009E-0FFF-9288-AE0A-C30AAABEBFD8}"/>
              </a:ext>
            </a:extLst>
          </p:cNvPr>
          <p:cNvGrpSpPr/>
          <p:nvPr/>
        </p:nvGrpSpPr>
        <p:grpSpPr>
          <a:xfrm>
            <a:off x="2778000" y="3668963"/>
            <a:ext cx="1195186" cy="734643"/>
            <a:chOff x="1693667" y="2579337"/>
            <a:chExt cx="2289176" cy="1407084"/>
          </a:xfrm>
        </p:grpSpPr>
        <p:sp>
          <p:nvSpPr>
            <p:cNvPr id="157" name="Freeform 5">
              <a:extLst>
                <a:ext uri="{FF2B5EF4-FFF2-40B4-BE49-F238E27FC236}">
                  <a16:creationId xmlns:a16="http://schemas.microsoft.com/office/drawing/2014/main" id="{375F9CA1-93CC-CF3F-5E73-48AC8644A635}"/>
                </a:ext>
              </a:extLst>
            </p:cNvPr>
            <p:cNvSpPr>
              <a:spLocks/>
            </p:cNvSpPr>
            <p:nvPr/>
          </p:nvSpPr>
          <p:spPr bwMode="gray">
            <a:xfrm>
              <a:off x="2239102" y="2579337"/>
              <a:ext cx="1224402" cy="1407084"/>
            </a:xfrm>
            <a:custGeom>
              <a:avLst/>
              <a:gdLst>
                <a:gd name="T0" fmla="*/ 175 w 237"/>
                <a:gd name="T1" fmla="*/ 191 h 271"/>
                <a:gd name="T2" fmla="*/ 130 w 237"/>
                <a:gd name="T3" fmla="*/ 145 h 271"/>
                <a:gd name="T4" fmla="*/ 145 w 237"/>
                <a:gd name="T5" fmla="*/ 110 h 271"/>
                <a:gd name="T6" fmla="*/ 157 w 237"/>
                <a:gd name="T7" fmla="*/ 86 h 271"/>
                <a:gd name="T8" fmla="*/ 153 w 237"/>
                <a:gd name="T9" fmla="*/ 73 h 271"/>
                <a:gd name="T10" fmla="*/ 156 w 237"/>
                <a:gd name="T11" fmla="*/ 49 h 271"/>
                <a:gd name="T12" fmla="*/ 101 w 237"/>
                <a:gd name="T13" fmla="*/ 0 h 271"/>
                <a:gd name="T14" fmla="*/ 46 w 237"/>
                <a:gd name="T15" fmla="*/ 49 h 271"/>
                <a:gd name="T16" fmla="*/ 50 w 237"/>
                <a:gd name="T17" fmla="*/ 73 h 271"/>
                <a:gd name="T18" fmla="*/ 46 w 237"/>
                <a:gd name="T19" fmla="*/ 86 h 271"/>
                <a:gd name="T20" fmla="*/ 58 w 237"/>
                <a:gd name="T21" fmla="*/ 110 h 271"/>
                <a:gd name="T22" fmla="*/ 73 w 237"/>
                <a:gd name="T23" fmla="*/ 145 h 271"/>
                <a:gd name="T24" fmla="*/ 28 w 237"/>
                <a:gd name="T25" fmla="*/ 191 h 271"/>
                <a:gd name="T26" fmla="*/ 0 w 237"/>
                <a:gd name="T27" fmla="*/ 215 h 271"/>
                <a:gd name="T28" fmla="*/ 0 w 237"/>
                <a:gd name="T29" fmla="*/ 271 h 271"/>
                <a:gd name="T30" fmla="*/ 237 w 237"/>
                <a:gd name="T31" fmla="*/ 271 h 271"/>
                <a:gd name="T32" fmla="*/ 237 w 237"/>
                <a:gd name="T33" fmla="*/ 229 h 271"/>
                <a:gd name="T34" fmla="*/ 175 w 237"/>
                <a:gd name="T35" fmla="*/ 1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271">
                  <a:moveTo>
                    <a:pt x="175" y="191"/>
                  </a:moveTo>
                  <a:cubicBezTo>
                    <a:pt x="141" y="178"/>
                    <a:pt x="130" y="167"/>
                    <a:pt x="130" y="145"/>
                  </a:cubicBezTo>
                  <a:cubicBezTo>
                    <a:pt x="130" y="130"/>
                    <a:pt x="140" y="135"/>
                    <a:pt x="145" y="110"/>
                  </a:cubicBezTo>
                  <a:cubicBezTo>
                    <a:pt x="146" y="99"/>
                    <a:pt x="156" y="110"/>
                    <a:pt x="157" y="86"/>
                  </a:cubicBezTo>
                  <a:cubicBezTo>
                    <a:pt x="157" y="76"/>
                    <a:pt x="153" y="73"/>
                    <a:pt x="153" y="73"/>
                  </a:cubicBezTo>
                  <a:cubicBezTo>
                    <a:pt x="153" y="73"/>
                    <a:pt x="155" y="60"/>
                    <a:pt x="156" y="49"/>
                  </a:cubicBezTo>
                  <a:cubicBezTo>
                    <a:pt x="157" y="35"/>
                    <a:pt x="149" y="0"/>
                    <a:pt x="101" y="0"/>
                  </a:cubicBezTo>
                  <a:cubicBezTo>
                    <a:pt x="54" y="0"/>
                    <a:pt x="46" y="35"/>
                    <a:pt x="46" y="49"/>
                  </a:cubicBezTo>
                  <a:cubicBezTo>
                    <a:pt x="48" y="60"/>
                    <a:pt x="50" y="73"/>
                    <a:pt x="50" y="73"/>
                  </a:cubicBezTo>
                  <a:cubicBezTo>
                    <a:pt x="50" y="73"/>
                    <a:pt x="46" y="76"/>
                    <a:pt x="46" y="86"/>
                  </a:cubicBezTo>
                  <a:cubicBezTo>
                    <a:pt x="47" y="110"/>
                    <a:pt x="56" y="99"/>
                    <a:pt x="58" y="110"/>
                  </a:cubicBezTo>
                  <a:cubicBezTo>
                    <a:pt x="62" y="135"/>
                    <a:pt x="73" y="130"/>
                    <a:pt x="73" y="145"/>
                  </a:cubicBezTo>
                  <a:cubicBezTo>
                    <a:pt x="73" y="167"/>
                    <a:pt x="62" y="178"/>
                    <a:pt x="28" y="191"/>
                  </a:cubicBezTo>
                  <a:cubicBezTo>
                    <a:pt x="18" y="194"/>
                    <a:pt x="0" y="201"/>
                    <a:pt x="0" y="215"/>
                  </a:cubicBezTo>
                  <a:cubicBezTo>
                    <a:pt x="0" y="271"/>
                    <a:pt x="0" y="271"/>
                    <a:pt x="0" y="271"/>
                  </a:cubicBezTo>
                  <a:cubicBezTo>
                    <a:pt x="237" y="271"/>
                    <a:pt x="237" y="271"/>
                    <a:pt x="237" y="271"/>
                  </a:cubicBezTo>
                  <a:cubicBezTo>
                    <a:pt x="237" y="271"/>
                    <a:pt x="237" y="238"/>
                    <a:pt x="237" y="229"/>
                  </a:cubicBezTo>
                  <a:cubicBezTo>
                    <a:pt x="237" y="216"/>
                    <a:pt x="209" y="204"/>
                    <a:pt x="175" y="191"/>
                  </a:cubicBezTo>
                  <a:close/>
                </a:path>
              </a:pathLst>
            </a:custGeom>
            <a:solidFill>
              <a:srgbClr val="5B9BD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58" name="Freeform 6">
              <a:extLst>
                <a:ext uri="{FF2B5EF4-FFF2-40B4-BE49-F238E27FC236}">
                  <a16:creationId xmlns:a16="http://schemas.microsoft.com/office/drawing/2014/main" id="{9618EC9A-A570-FC8E-FCBC-99B5112EF6FF}"/>
                </a:ext>
              </a:extLst>
            </p:cNvPr>
            <p:cNvSpPr>
              <a:spLocks/>
            </p:cNvSpPr>
            <p:nvPr/>
          </p:nvSpPr>
          <p:spPr bwMode="gray">
            <a:xfrm>
              <a:off x="3221668" y="2781591"/>
              <a:ext cx="761175" cy="1204830"/>
            </a:xfrm>
            <a:custGeom>
              <a:avLst/>
              <a:gdLst>
                <a:gd name="T0" fmla="*/ 97 w 147"/>
                <a:gd name="T1" fmla="*/ 143 h 232"/>
                <a:gd name="T2" fmla="*/ 64 w 147"/>
                <a:gd name="T3" fmla="*/ 109 h 232"/>
                <a:gd name="T4" fmla="*/ 75 w 147"/>
                <a:gd name="T5" fmla="*/ 82 h 232"/>
                <a:gd name="T6" fmla="*/ 84 w 147"/>
                <a:gd name="T7" fmla="*/ 64 h 232"/>
                <a:gd name="T8" fmla="*/ 81 w 147"/>
                <a:gd name="T9" fmla="*/ 55 h 232"/>
                <a:gd name="T10" fmla="*/ 84 w 147"/>
                <a:gd name="T11" fmla="*/ 37 h 232"/>
                <a:gd name="T12" fmla="*/ 42 w 147"/>
                <a:gd name="T13" fmla="*/ 0 h 232"/>
                <a:gd name="T14" fmla="*/ 1 w 147"/>
                <a:gd name="T15" fmla="*/ 37 h 232"/>
                <a:gd name="T16" fmla="*/ 4 w 147"/>
                <a:gd name="T17" fmla="*/ 55 h 232"/>
                <a:gd name="T18" fmla="*/ 0 w 147"/>
                <a:gd name="T19" fmla="*/ 64 h 232"/>
                <a:gd name="T20" fmla="*/ 10 w 147"/>
                <a:gd name="T21" fmla="*/ 82 h 232"/>
                <a:gd name="T22" fmla="*/ 21 w 147"/>
                <a:gd name="T23" fmla="*/ 109 h 232"/>
                <a:gd name="T24" fmla="*/ 7 w 147"/>
                <a:gd name="T25" fmla="*/ 134 h 232"/>
                <a:gd name="T26" fmla="*/ 70 w 147"/>
                <a:gd name="T27" fmla="*/ 187 h 232"/>
                <a:gd name="T28" fmla="*/ 70 w 147"/>
                <a:gd name="T29" fmla="*/ 232 h 232"/>
                <a:gd name="T30" fmla="*/ 147 w 147"/>
                <a:gd name="T31" fmla="*/ 232 h 232"/>
                <a:gd name="T32" fmla="*/ 142 w 147"/>
                <a:gd name="T33" fmla="*/ 168 h 232"/>
                <a:gd name="T34" fmla="*/ 97 w 147"/>
                <a:gd name="T35" fmla="*/ 1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32">
                  <a:moveTo>
                    <a:pt x="97" y="143"/>
                  </a:moveTo>
                  <a:cubicBezTo>
                    <a:pt x="72" y="133"/>
                    <a:pt x="64" y="126"/>
                    <a:pt x="64" y="109"/>
                  </a:cubicBezTo>
                  <a:cubicBezTo>
                    <a:pt x="64" y="98"/>
                    <a:pt x="72" y="101"/>
                    <a:pt x="75" y="82"/>
                  </a:cubicBezTo>
                  <a:cubicBezTo>
                    <a:pt x="76" y="74"/>
                    <a:pt x="84" y="82"/>
                    <a:pt x="84" y="64"/>
                  </a:cubicBezTo>
                  <a:cubicBezTo>
                    <a:pt x="84" y="57"/>
                    <a:pt x="81" y="55"/>
                    <a:pt x="81" y="55"/>
                  </a:cubicBezTo>
                  <a:cubicBezTo>
                    <a:pt x="81" y="55"/>
                    <a:pt x="83" y="44"/>
                    <a:pt x="84" y="37"/>
                  </a:cubicBezTo>
                  <a:cubicBezTo>
                    <a:pt x="84" y="27"/>
                    <a:pt x="78" y="0"/>
                    <a:pt x="42" y="0"/>
                  </a:cubicBezTo>
                  <a:cubicBezTo>
                    <a:pt x="8" y="0"/>
                    <a:pt x="0" y="27"/>
                    <a:pt x="1" y="37"/>
                  </a:cubicBezTo>
                  <a:cubicBezTo>
                    <a:pt x="2" y="44"/>
                    <a:pt x="4" y="55"/>
                    <a:pt x="4" y="55"/>
                  </a:cubicBezTo>
                  <a:cubicBezTo>
                    <a:pt x="4" y="55"/>
                    <a:pt x="0" y="57"/>
                    <a:pt x="0" y="64"/>
                  </a:cubicBezTo>
                  <a:cubicBezTo>
                    <a:pt x="2" y="82"/>
                    <a:pt x="8" y="74"/>
                    <a:pt x="10" y="82"/>
                  </a:cubicBezTo>
                  <a:cubicBezTo>
                    <a:pt x="13" y="101"/>
                    <a:pt x="21" y="98"/>
                    <a:pt x="21" y="109"/>
                  </a:cubicBezTo>
                  <a:cubicBezTo>
                    <a:pt x="21" y="120"/>
                    <a:pt x="17" y="128"/>
                    <a:pt x="7" y="134"/>
                  </a:cubicBezTo>
                  <a:cubicBezTo>
                    <a:pt x="62" y="159"/>
                    <a:pt x="70" y="164"/>
                    <a:pt x="70" y="187"/>
                  </a:cubicBezTo>
                  <a:cubicBezTo>
                    <a:pt x="70" y="232"/>
                    <a:pt x="70" y="232"/>
                    <a:pt x="70" y="232"/>
                  </a:cubicBezTo>
                  <a:cubicBezTo>
                    <a:pt x="147" y="232"/>
                    <a:pt x="147" y="232"/>
                    <a:pt x="147" y="232"/>
                  </a:cubicBezTo>
                  <a:cubicBezTo>
                    <a:pt x="147" y="232"/>
                    <a:pt x="146" y="174"/>
                    <a:pt x="142" y="168"/>
                  </a:cubicBezTo>
                  <a:cubicBezTo>
                    <a:pt x="137" y="159"/>
                    <a:pt x="123" y="153"/>
                    <a:pt x="97" y="143"/>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59" name="Freeform 7">
              <a:extLst>
                <a:ext uri="{FF2B5EF4-FFF2-40B4-BE49-F238E27FC236}">
                  <a16:creationId xmlns:a16="http://schemas.microsoft.com/office/drawing/2014/main" id="{ED16C753-0E58-309E-6A8D-9759C5644681}"/>
                </a:ext>
              </a:extLst>
            </p:cNvPr>
            <p:cNvSpPr>
              <a:spLocks/>
            </p:cNvSpPr>
            <p:nvPr/>
          </p:nvSpPr>
          <p:spPr bwMode="gray">
            <a:xfrm>
              <a:off x="1693667" y="2781591"/>
              <a:ext cx="754650" cy="1204830"/>
            </a:xfrm>
            <a:custGeom>
              <a:avLst/>
              <a:gdLst>
                <a:gd name="T0" fmla="*/ 50 w 146"/>
                <a:gd name="T1" fmla="*/ 143 h 232"/>
                <a:gd name="T2" fmla="*/ 83 w 146"/>
                <a:gd name="T3" fmla="*/ 109 h 232"/>
                <a:gd name="T4" fmla="*/ 72 w 146"/>
                <a:gd name="T5" fmla="*/ 82 h 232"/>
                <a:gd name="T6" fmla="*/ 62 w 146"/>
                <a:gd name="T7" fmla="*/ 64 h 232"/>
                <a:gd name="T8" fmla="*/ 66 w 146"/>
                <a:gd name="T9" fmla="*/ 55 h 232"/>
                <a:gd name="T10" fmla="*/ 63 w 146"/>
                <a:gd name="T11" fmla="*/ 37 h 232"/>
                <a:gd name="T12" fmla="*/ 104 w 146"/>
                <a:gd name="T13" fmla="*/ 0 h 232"/>
                <a:gd name="T14" fmla="*/ 146 w 146"/>
                <a:gd name="T15" fmla="*/ 37 h 232"/>
                <a:gd name="T16" fmla="*/ 142 w 146"/>
                <a:gd name="T17" fmla="*/ 55 h 232"/>
                <a:gd name="T18" fmla="*/ 146 w 146"/>
                <a:gd name="T19" fmla="*/ 64 h 232"/>
                <a:gd name="T20" fmla="*/ 137 w 146"/>
                <a:gd name="T21" fmla="*/ 82 h 232"/>
                <a:gd name="T22" fmla="*/ 126 w 146"/>
                <a:gd name="T23" fmla="*/ 109 h 232"/>
                <a:gd name="T24" fmla="*/ 140 w 146"/>
                <a:gd name="T25" fmla="*/ 134 h 232"/>
                <a:gd name="T26" fmla="*/ 77 w 146"/>
                <a:gd name="T27" fmla="*/ 187 h 232"/>
                <a:gd name="T28" fmla="*/ 77 w 146"/>
                <a:gd name="T29" fmla="*/ 232 h 232"/>
                <a:gd name="T30" fmla="*/ 0 w 146"/>
                <a:gd name="T31" fmla="*/ 232 h 232"/>
                <a:gd name="T32" fmla="*/ 5 w 146"/>
                <a:gd name="T33" fmla="*/ 168 h 232"/>
                <a:gd name="T34" fmla="*/ 50 w 146"/>
                <a:gd name="T35" fmla="*/ 1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232">
                  <a:moveTo>
                    <a:pt x="50" y="143"/>
                  </a:moveTo>
                  <a:cubicBezTo>
                    <a:pt x="75" y="133"/>
                    <a:pt x="83" y="126"/>
                    <a:pt x="83" y="109"/>
                  </a:cubicBezTo>
                  <a:cubicBezTo>
                    <a:pt x="83" y="98"/>
                    <a:pt x="75" y="101"/>
                    <a:pt x="72" y="82"/>
                  </a:cubicBezTo>
                  <a:cubicBezTo>
                    <a:pt x="70" y="74"/>
                    <a:pt x="63" y="82"/>
                    <a:pt x="62" y="64"/>
                  </a:cubicBezTo>
                  <a:cubicBezTo>
                    <a:pt x="62" y="57"/>
                    <a:pt x="66" y="55"/>
                    <a:pt x="66" y="55"/>
                  </a:cubicBezTo>
                  <a:cubicBezTo>
                    <a:pt x="66" y="55"/>
                    <a:pt x="64" y="44"/>
                    <a:pt x="63" y="37"/>
                  </a:cubicBezTo>
                  <a:cubicBezTo>
                    <a:pt x="62" y="27"/>
                    <a:pt x="69" y="0"/>
                    <a:pt x="104" y="0"/>
                  </a:cubicBezTo>
                  <a:cubicBezTo>
                    <a:pt x="139" y="0"/>
                    <a:pt x="146" y="27"/>
                    <a:pt x="146" y="37"/>
                  </a:cubicBezTo>
                  <a:cubicBezTo>
                    <a:pt x="145" y="44"/>
                    <a:pt x="142" y="55"/>
                    <a:pt x="142" y="55"/>
                  </a:cubicBezTo>
                  <a:cubicBezTo>
                    <a:pt x="142" y="55"/>
                    <a:pt x="146" y="57"/>
                    <a:pt x="146" y="64"/>
                  </a:cubicBezTo>
                  <a:cubicBezTo>
                    <a:pt x="145" y="82"/>
                    <a:pt x="138" y="74"/>
                    <a:pt x="137" y="82"/>
                  </a:cubicBezTo>
                  <a:cubicBezTo>
                    <a:pt x="134" y="101"/>
                    <a:pt x="126" y="98"/>
                    <a:pt x="126" y="109"/>
                  </a:cubicBezTo>
                  <a:cubicBezTo>
                    <a:pt x="126" y="120"/>
                    <a:pt x="130" y="128"/>
                    <a:pt x="140" y="134"/>
                  </a:cubicBezTo>
                  <a:cubicBezTo>
                    <a:pt x="85" y="159"/>
                    <a:pt x="77" y="164"/>
                    <a:pt x="77" y="187"/>
                  </a:cubicBezTo>
                  <a:cubicBezTo>
                    <a:pt x="77" y="232"/>
                    <a:pt x="77" y="232"/>
                    <a:pt x="77" y="232"/>
                  </a:cubicBezTo>
                  <a:cubicBezTo>
                    <a:pt x="0" y="232"/>
                    <a:pt x="0" y="232"/>
                    <a:pt x="0" y="232"/>
                  </a:cubicBezTo>
                  <a:cubicBezTo>
                    <a:pt x="0" y="232"/>
                    <a:pt x="1" y="174"/>
                    <a:pt x="5" y="168"/>
                  </a:cubicBezTo>
                  <a:cubicBezTo>
                    <a:pt x="10" y="159"/>
                    <a:pt x="24" y="153"/>
                    <a:pt x="50" y="143"/>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grpSp>
        <p:nvGrpSpPr>
          <p:cNvPr id="160" name="Gruppieren 187">
            <a:extLst>
              <a:ext uri="{FF2B5EF4-FFF2-40B4-BE49-F238E27FC236}">
                <a16:creationId xmlns:a16="http://schemas.microsoft.com/office/drawing/2014/main" id="{DF24DD4F-CEDC-41DD-13B8-BAE6E6C9E1C1}"/>
              </a:ext>
            </a:extLst>
          </p:cNvPr>
          <p:cNvGrpSpPr/>
          <p:nvPr/>
        </p:nvGrpSpPr>
        <p:grpSpPr>
          <a:xfrm>
            <a:off x="6241296" y="2178127"/>
            <a:ext cx="775218" cy="771666"/>
            <a:chOff x="6114040" y="609600"/>
            <a:chExt cx="1112067" cy="982532"/>
          </a:xfrm>
          <a:solidFill>
            <a:srgbClr val="70AD47"/>
          </a:solidFill>
        </p:grpSpPr>
        <p:sp>
          <p:nvSpPr>
            <p:cNvPr id="161" name="Pfeil nach unten 188">
              <a:extLst>
                <a:ext uri="{FF2B5EF4-FFF2-40B4-BE49-F238E27FC236}">
                  <a16:creationId xmlns:a16="http://schemas.microsoft.com/office/drawing/2014/main" id="{98FDD699-6B59-F967-EB96-1EFAA687BA59}"/>
                </a:ext>
              </a:extLst>
            </p:cNvPr>
            <p:cNvSpPr/>
            <p:nvPr/>
          </p:nvSpPr>
          <p:spPr>
            <a:xfrm rot="10800000">
              <a:off x="6114040" y="1118795"/>
              <a:ext cx="387275" cy="473337"/>
            </a:xfrm>
            <a:prstGeom prst="downArrow">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2" name="Pfeil nach unten 189">
              <a:extLst>
                <a:ext uri="{FF2B5EF4-FFF2-40B4-BE49-F238E27FC236}">
                  <a16:creationId xmlns:a16="http://schemas.microsoft.com/office/drawing/2014/main" id="{1EBE47E8-953D-24DA-6400-AAAB609C9FE0}"/>
                </a:ext>
              </a:extLst>
            </p:cNvPr>
            <p:cNvSpPr/>
            <p:nvPr/>
          </p:nvSpPr>
          <p:spPr>
            <a:xfrm rot="10800000">
              <a:off x="6485344" y="860612"/>
              <a:ext cx="387275" cy="731520"/>
            </a:xfrm>
            <a:prstGeom prst="downArrow">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3" name="Pfeil nach unten 190">
              <a:extLst>
                <a:ext uri="{FF2B5EF4-FFF2-40B4-BE49-F238E27FC236}">
                  <a16:creationId xmlns:a16="http://schemas.microsoft.com/office/drawing/2014/main" id="{ED8DABC3-81B8-97D6-CAFF-14D5EEA02D90}"/>
                </a:ext>
              </a:extLst>
            </p:cNvPr>
            <p:cNvSpPr/>
            <p:nvPr/>
          </p:nvSpPr>
          <p:spPr>
            <a:xfrm rot="10800000">
              <a:off x="6838832" y="609600"/>
              <a:ext cx="387275" cy="982532"/>
            </a:xfrm>
            <a:prstGeom prst="downArrow">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4" name="Gruppieren 203">
            <a:extLst>
              <a:ext uri="{FF2B5EF4-FFF2-40B4-BE49-F238E27FC236}">
                <a16:creationId xmlns:a16="http://schemas.microsoft.com/office/drawing/2014/main" id="{8EF1D96F-A1DF-6F48-2B77-D3E91975220D}"/>
              </a:ext>
            </a:extLst>
          </p:cNvPr>
          <p:cNvGrpSpPr/>
          <p:nvPr/>
        </p:nvGrpSpPr>
        <p:grpSpPr>
          <a:xfrm>
            <a:off x="5532193" y="2363470"/>
            <a:ext cx="646918" cy="490897"/>
            <a:chOff x="728663" y="3459163"/>
            <a:chExt cx="539750" cy="409575"/>
          </a:xfrm>
          <a:solidFill>
            <a:srgbClr val="70AD47"/>
          </a:solidFill>
        </p:grpSpPr>
        <p:sp>
          <p:nvSpPr>
            <p:cNvPr id="165" name="Freeform 31">
              <a:extLst>
                <a:ext uri="{FF2B5EF4-FFF2-40B4-BE49-F238E27FC236}">
                  <a16:creationId xmlns:a16="http://schemas.microsoft.com/office/drawing/2014/main" id="{219803F4-1169-416C-9D60-9795CB675E2A}"/>
                </a:ext>
              </a:extLst>
            </p:cNvPr>
            <p:cNvSpPr>
              <a:spLocks/>
            </p:cNvSpPr>
            <p:nvPr/>
          </p:nvSpPr>
          <p:spPr bwMode="auto">
            <a:xfrm>
              <a:off x="728663" y="3459163"/>
              <a:ext cx="438150" cy="404813"/>
            </a:xfrm>
            <a:custGeom>
              <a:avLst/>
              <a:gdLst>
                <a:gd name="T0" fmla="*/ 24 w 369"/>
                <a:gd name="T1" fmla="*/ 201 h 341"/>
                <a:gd name="T2" fmla="*/ 3 w 369"/>
                <a:gd name="T3" fmla="*/ 193 h 341"/>
                <a:gd name="T4" fmla="*/ 0 w 369"/>
                <a:gd name="T5" fmla="*/ 188 h 341"/>
                <a:gd name="T6" fmla="*/ 0 w 369"/>
                <a:gd name="T7" fmla="*/ 29 h 341"/>
                <a:gd name="T8" fmla="*/ 42 w 369"/>
                <a:gd name="T9" fmla="*/ 44 h 341"/>
                <a:gd name="T10" fmla="*/ 94 w 369"/>
                <a:gd name="T11" fmla="*/ 39 h 341"/>
                <a:gd name="T12" fmla="*/ 157 w 369"/>
                <a:gd name="T13" fmla="*/ 8 h 341"/>
                <a:gd name="T14" fmla="*/ 212 w 369"/>
                <a:gd name="T15" fmla="*/ 21 h 341"/>
                <a:gd name="T16" fmla="*/ 180 w 369"/>
                <a:gd name="T17" fmla="*/ 40 h 341"/>
                <a:gd name="T18" fmla="*/ 147 w 369"/>
                <a:gd name="T19" fmla="*/ 62 h 341"/>
                <a:gd name="T20" fmla="*/ 133 w 369"/>
                <a:gd name="T21" fmla="*/ 111 h 341"/>
                <a:gd name="T22" fmla="*/ 171 w 369"/>
                <a:gd name="T23" fmla="*/ 143 h 341"/>
                <a:gd name="T24" fmla="*/ 196 w 369"/>
                <a:gd name="T25" fmla="*/ 138 h 341"/>
                <a:gd name="T26" fmla="*/ 238 w 369"/>
                <a:gd name="T27" fmla="*/ 119 h 341"/>
                <a:gd name="T28" fmla="*/ 276 w 369"/>
                <a:gd name="T29" fmla="*/ 125 h 341"/>
                <a:gd name="T30" fmla="*/ 358 w 369"/>
                <a:gd name="T31" fmla="*/ 211 h 341"/>
                <a:gd name="T32" fmla="*/ 358 w 369"/>
                <a:gd name="T33" fmla="*/ 244 h 341"/>
                <a:gd name="T34" fmla="*/ 332 w 369"/>
                <a:gd name="T35" fmla="*/ 242 h 341"/>
                <a:gd name="T36" fmla="*/ 306 w 369"/>
                <a:gd name="T37" fmla="*/ 216 h 341"/>
                <a:gd name="T38" fmla="*/ 298 w 369"/>
                <a:gd name="T39" fmla="*/ 210 h 341"/>
                <a:gd name="T40" fmla="*/ 297 w 369"/>
                <a:gd name="T41" fmla="*/ 211 h 341"/>
                <a:gd name="T42" fmla="*/ 302 w 369"/>
                <a:gd name="T43" fmla="*/ 220 h 341"/>
                <a:gd name="T44" fmla="*/ 324 w 369"/>
                <a:gd name="T45" fmla="*/ 244 h 341"/>
                <a:gd name="T46" fmla="*/ 332 w 369"/>
                <a:gd name="T47" fmla="*/ 258 h 341"/>
                <a:gd name="T48" fmla="*/ 323 w 369"/>
                <a:gd name="T49" fmla="*/ 280 h 341"/>
                <a:gd name="T50" fmla="*/ 297 w 369"/>
                <a:gd name="T51" fmla="*/ 276 h 341"/>
                <a:gd name="T52" fmla="*/ 272 w 369"/>
                <a:gd name="T53" fmla="*/ 250 h 341"/>
                <a:gd name="T54" fmla="*/ 259 w 369"/>
                <a:gd name="T55" fmla="*/ 238 h 341"/>
                <a:gd name="T56" fmla="*/ 257 w 369"/>
                <a:gd name="T57" fmla="*/ 240 h 341"/>
                <a:gd name="T58" fmla="*/ 264 w 369"/>
                <a:gd name="T59" fmla="*/ 249 h 341"/>
                <a:gd name="T60" fmla="*/ 289 w 369"/>
                <a:gd name="T61" fmla="*/ 278 h 341"/>
                <a:gd name="T62" fmla="*/ 290 w 369"/>
                <a:gd name="T63" fmla="*/ 302 h 341"/>
                <a:gd name="T64" fmla="*/ 269 w 369"/>
                <a:gd name="T65" fmla="*/ 310 h 341"/>
                <a:gd name="T66" fmla="*/ 258 w 369"/>
                <a:gd name="T67" fmla="*/ 303 h 341"/>
                <a:gd name="T68" fmla="*/ 232 w 369"/>
                <a:gd name="T69" fmla="*/ 276 h 341"/>
                <a:gd name="T70" fmla="*/ 223 w 369"/>
                <a:gd name="T71" fmla="*/ 268 h 341"/>
                <a:gd name="T72" fmla="*/ 221 w 369"/>
                <a:gd name="T73" fmla="*/ 270 h 341"/>
                <a:gd name="T74" fmla="*/ 225 w 369"/>
                <a:gd name="T75" fmla="*/ 277 h 341"/>
                <a:gd name="T76" fmla="*/ 246 w 369"/>
                <a:gd name="T77" fmla="*/ 300 h 341"/>
                <a:gd name="T78" fmla="*/ 252 w 369"/>
                <a:gd name="T79" fmla="*/ 323 h 341"/>
                <a:gd name="T80" fmla="*/ 222 w 369"/>
                <a:gd name="T81" fmla="*/ 332 h 341"/>
                <a:gd name="T82" fmla="*/ 208 w 369"/>
                <a:gd name="T83" fmla="*/ 309 h 341"/>
                <a:gd name="T84" fmla="*/ 183 w 369"/>
                <a:gd name="T85" fmla="*/ 268 h 341"/>
                <a:gd name="T86" fmla="*/ 174 w 369"/>
                <a:gd name="T87" fmla="*/ 259 h 341"/>
                <a:gd name="T88" fmla="*/ 152 w 369"/>
                <a:gd name="T89" fmla="*/ 234 h 341"/>
                <a:gd name="T90" fmla="*/ 144 w 369"/>
                <a:gd name="T91" fmla="*/ 226 h 341"/>
                <a:gd name="T92" fmla="*/ 122 w 369"/>
                <a:gd name="T93" fmla="*/ 202 h 341"/>
                <a:gd name="T94" fmla="*/ 115 w 369"/>
                <a:gd name="T95" fmla="*/ 195 h 341"/>
                <a:gd name="T96" fmla="*/ 74 w 369"/>
                <a:gd name="T97" fmla="*/ 166 h 341"/>
                <a:gd name="T98" fmla="*/ 28 w 369"/>
                <a:gd name="T99" fmla="*/ 194 h 341"/>
                <a:gd name="T100" fmla="*/ 24 w 369"/>
                <a:gd name="T101" fmla="*/ 20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9" h="341">
                  <a:moveTo>
                    <a:pt x="24" y="201"/>
                  </a:moveTo>
                  <a:cubicBezTo>
                    <a:pt x="17" y="199"/>
                    <a:pt x="10" y="196"/>
                    <a:pt x="3" y="193"/>
                  </a:cubicBezTo>
                  <a:cubicBezTo>
                    <a:pt x="2" y="193"/>
                    <a:pt x="0" y="190"/>
                    <a:pt x="0" y="188"/>
                  </a:cubicBezTo>
                  <a:cubicBezTo>
                    <a:pt x="0" y="136"/>
                    <a:pt x="0" y="83"/>
                    <a:pt x="0" y="29"/>
                  </a:cubicBezTo>
                  <a:cubicBezTo>
                    <a:pt x="14" y="34"/>
                    <a:pt x="28" y="39"/>
                    <a:pt x="42" y="44"/>
                  </a:cubicBezTo>
                  <a:cubicBezTo>
                    <a:pt x="60" y="52"/>
                    <a:pt x="77" y="50"/>
                    <a:pt x="94" y="39"/>
                  </a:cubicBezTo>
                  <a:cubicBezTo>
                    <a:pt x="114" y="27"/>
                    <a:pt x="135" y="16"/>
                    <a:pt x="157" y="8"/>
                  </a:cubicBezTo>
                  <a:cubicBezTo>
                    <a:pt x="177" y="0"/>
                    <a:pt x="195" y="6"/>
                    <a:pt x="212" y="21"/>
                  </a:cubicBezTo>
                  <a:cubicBezTo>
                    <a:pt x="201" y="28"/>
                    <a:pt x="190" y="34"/>
                    <a:pt x="180" y="40"/>
                  </a:cubicBezTo>
                  <a:cubicBezTo>
                    <a:pt x="169" y="47"/>
                    <a:pt x="157" y="54"/>
                    <a:pt x="147" y="62"/>
                  </a:cubicBezTo>
                  <a:cubicBezTo>
                    <a:pt x="132" y="75"/>
                    <a:pt x="128" y="92"/>
                    <a:pt x="133" y="111"/>
                  </a:cubicBezTo>
                  <a:cubicBezTo>
                    <a:pt x="138" y="130"/>
                    <a:pt x="151" y="142"/>
                    <a:pt x="171" y="143"/>
                  </a:cubicBezTo>
                  <a:cubicBezTo>
                    <a:pt x="179" y="144"/>
                    <a:pt x="188" y="141"/>
                    <a:pt x="196" y="138"/>
                  </a:cubicBezTo>
                  <a:cubicBezTo>
                    <a:pt x="210" y="132"/>
                    <a:pt x="224" y="125"/>
                    <a:pt x="238" y="119"/>
                  </a:cubicBezTo>
                  <a:cubicBezTo>
                    <a:pt x="254" y="111"/>
                    <a:pt x="264" y="113"/>
                    <a:pt x="276" y="125"/>
                  </a:cubicBezTo>
                  <a:cubicBezTo>
                    <a:pt x="304" y="154"/>
                    <a:pt x="331" y="182"/>
                    <a:pt x="358" y="211"/>
                  </a:cubicBezTo>
                  <a:cubicBezTo>
                    <a:pt x="369" y="222"/>
                    <a:pt x="369" y="236"/>
                    <a:pt x="358" y="244"/>
                  </a:cubicBezTo>
                  <a:cubicBezTo>
                    <a:pt x="350" y="250"/>
                    <a:pt x="341" y="250"/>
                    <a:pt x="332" y="242"/>
                  </a:cubicBezTo>
                  <a:cubicBezTo>
                    <a:pt x="323" y="233"/>
                    <a:pt x="315" y="224"/>
                    <a:pt x="306" y="216"/>
                  </a:cubicBezTo>
                  <a:cubicBezTo>
                    <a:pt x="304" y="214"/>
                    <a:pt x="301" y="212"/>
                    <a:pt x="298" y="210"/>
                  </a:cubicBezTo>
                  <a:cubicBezTo>
                    <a:pt x="298" y="210"/>
                    <a:pt x="297" y="211"/>
                    <a:pt x="297" y="211"/>
                  </a:cubicBezTo>
                  <a:cubicBezTo>
                    <a:pt x="298" y="214"/>
                    <a:pt x="300" y="217"/>
                    <a:pt x="302" y="220"/>
                  </a:cubicBezTo>
                  <a:cubicBezTo>
                    <a:pt x="309" y="228"/>
                    <a:pt x="317" y="236"/>
                    <a:pt x="324" y="244"/>
                  </a:cubicBezTo>
                  <a:cubicBezTo>
                    <a:pt x="327" y="248"/>
                    <a:pt x="330" y="253"/>
                    <a:pt x="332" y="258"/>
                  </a:cubicBezTo>
                  <a:cubicBezTo>
                    <a:pt x="334" y="266"/>
                    <a:pt x="330" y="275"/>
                    <a:pt x="323" y="280"/>
                  </a:cubicBezTo>
                  <a:cubicBezTo>
                    <a:pt x="315" y="285"/>
                    <a:pt x="305" y="283"/>
                    <a:pt x="297" y="276"/>
                  </a:cubicBezTo>
                  <a:cubicBezTo>
                    <a:pt x="289" y="267"/>
                    <a:pt x="281" y="258"/>
                    <a:pt x="272" y="250"/>
                  </a:cubicBezTo>
                  <a:cubicBezTo>
                    <a:pt x="268" y="246"/>
                    <a:pt x="264" y="242"/>
                    <a:pt x="259" y="238"/>
                  </a:cubicBezTo>
                  <a:cubicBezTo>
                    <a:pt x="259" y="238"/>
                    <a:pt x="258" y="239"/>
                    <a:pt x="257" y="240"/>
                  </a:cubicBezTo>
                  <a:cubicBezTo>
                    <a:pt x="259" y="243"/>
                    <a:pt x="261" y="246"/>
                    <a:pt x="264" y="249"/>
                  </a:cubicBezTo>
                  <a:cubicBezTo>
                    <a:pt x="272" y="259"/>
                    <a:pt x="281" y="268"/>
                    <a:pt x="289" y="278"/>
                  </a:cubicBezTo>
                  <a:cubicBezTo>
                    <a:pt x="295" y="286"/>
                    <a:pt x="295" y="295"/>
                    <a:pt x="290" y="302"/>
                  </a:cubicBezTo>
                  <a:cubicBezTo>
                    <a:pt x="284" y="310"/>
                    <a:pt x="277" y="312"/>
                    <a:pt x="269" y="310"/>
                  </a:cubicBezTo>
                  <a:cubicBezTo>
                    <a:pt x="265" y="309"/>
                    <a:pt x="261" y="306"/>
                    <a:pt x="258" y="303"/>
                  </a:cubicBezTo>
                  <a:cubicBezTo>
                    <a:pt x="249" y="294"/>
                    <a:pt x="241" y="285"/>
                    <a:pt x="232" y="276"/>
                  </a:cubicBezTo>
                  <a:cubicBezTo>
                    <a:pt x="229" y="273"/>
                    <a:pt x="226" y="271"/>
                    <a:pt x="223" y="268"/>
                  </a:cubicBezTo>
                  <a:cubicBezTo>
                    <a:pt x="222" y="269"/>
                    <a:pt x="221" y="269"/>
                    <a:pt x="221" y="270"/>
                  </a:cubicBezTo>
                  <a:cubicBezTo>
                    <a:pt x="222" y="272"/>
                    <a:pt x="223" y="275"/>
                    <a:pt x="225" y="277"/>
                  </a:cubicBezTo>
                  <a:cubicBezTo>
                    <a:pt x="232" y="285"/>
                    <a:pt x="239" y="292"/>
                    <a:pt x="246" y="300"/>
                  </a:cubicBezTo>
                  <a:cubicBezTo>
                    <a:pt x="252" y="306"/>
                    <a:pt x="254" y="314"/>
                    <a:pt x="252" y="323"/>
                  </a:cubicBezTo>
                  <a:cubicBezTo>
                    <a:pt x="248" y="336"/>
                    <a:pt x="232" y="341"/>
                    <a:pt x="222" y="332"/>
                  </a:cubicBezTo>
                  <a:cubicBezTo>
                    <a:pt x="214" y="327"/>
                    <a:pt x="208" y="320"/>
                    <a:pt x="208" y="309"/>
                  </a:cubicBezTo>
                  <a:cubicBezTo>
                    <a:pt x="209" y="290"/>
                    <a:pt x="199" y="277"/>
                    <a:pt x="183" y="268"/>
                  </a:cubicBezTo>
                  <a:cubicBezTo>
                    <a:pt x="179" y="266"/>
                    <a:pt x="176" y="262"/>
                    <a:pt x="174" y="259"/>
                  </a:cubicBezTo>
                  <a:cubicBezTo>
                    <a:pt x="170" y="248"/>
                    <a:pt x="163" y="240"/>
                    <a:pt x="152" y="234"/>
                  </a:cubicBezTo>
                  <a:cubicBezTo>
                    <a:pt x="149" y="232"/>
                    <a:pt x="146" y="229"/>
                    <a:pt x="144" y="226"/>
                  </a:cubicBezTo>
                  <a:cubicBezTo>
                    <a:pt x="140" y="215"/>
                    <a:pt x="133" y="208"/>
                    <a:pt x="122" y="202"/>
                  </a:cubicBezTo>
                  <a:cubicBezTo>
                    <a:pt x="120" y="201"/>
                    <a:pt x="117" y="198"/>
                    <a:pt x="115" y="195"/>
                  </a:cubicBezTo>
                  <a:cubicBezTo>
                    <a:pt x="108" y="177"/>
                    <a:pt x="94" y="167"/>
                    <a:pt x="74" y="166"/>
                  </a:cubicBezTo>
                  <a:cubicBezTo>
                    <a:pt x="54" y="166"/>
                    <a:pt x="38" y="175"/>
                    <a:pt x="28" y="194"/>
                  </a:cubicBezTo>
                  <a:cubicBezTo>
                    <a:pt x="27" y="196"/>
                    <a:pt x="26" y="198"/>
                    <a:pt x="24"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66" name="Freeform 32">
              <a:extLst>
                <a:ext uri="{FF2B5EF4-FFF2-40B4-BE49-F238E27FC236}">
                  <a16:creationId xmlns:a16="http://schemas.microsoft.com/office/drawing/2014/main" id="{A29E83F8-AB42-D05E-CC26-1E1F2B94CC4C}"/>
                </a:ext>
              </a:extLst>
            </p:cNvPr>
            <p:cNvSpPr>
              <a:spLocks/>
            </p:cNvSpPr>
            <p:nvPr/>
          </p:nvSpPr>
          <p:spPr bwMode="auto">
            <a:xfrm>
              <a:off x="901700" y="3459163"/>
              <a:ext cx="366713" cy="234950"/>
            </a:xfrm>
            <a:custGeom>
              <a:avLst/>
              <a:gdLst>
                <a:gd name="T0" fmla="*/ 310 w 310"/>
                <a:gd name="T1" fmla="*/ 45 h 198"/>
                <a:gd name="T2" fmla="*/ 310 w 310"/>
                <a:gd name="T3" fmla="*/ 68 h 198"/>
                <a:gd name="T4" fmla="*/ 310 w 310"/>
                <a:gd name="T5" fmla="*/ 180 h 198"/>
                <a:gd name="T6" fmla="*/ 302 w 310"/>
                <a:gd name="T7" fmla="*/ 190 h 198"/>
                <a:gd name="T8" fmla="*/ 263 w 310"/>
                <a:gd name="T9" fmla="*/ 196 h 198"/>
                <a:gd name="T10" fmla="*/ 232 w 310"/>
                <a:gd name="T11" fmla="*/ 185 h 198"/>
                <a:gd name="T12" fmla="*/ 144 w 310"/>
                <a:gd name="T13" fmla="*/ 94 h 198"/>
                <a:gd name="T14" fmla="*/ 104 w 310"/>
                <a:gd name="T15" fmla="*/ 88 h 198"/>
                <a:gd name="T16" fmla="*/ 45 w 310"/>
                <a:gd name="T17" fmla="*/ 119 h 198"/>
                <a:gd name="T18" fmla="*/ 8 w 310"/>
                <a:gd name="T19" fmla="*/ 110 h 198"/>
                <a:gd name="T20" fmla="*/ 20 w 310"/>
                <a:gd name="T21" fmla="*/ 72 h 198"/>
                <a:gd name="T22" fmla="*/ 123 w 310"/>
                <a:gd name="T23" fmla="*/ 11 h 198"/>
                <a:gd name="T24" fmla="*/ 171 w 310"/>
                <a:gd name="T25" fmla="*/ 14 h 198"/>
                <a:gd name="T26" fmla="*/ 214 w 310"/>
                <a:gd name="T27" fmla="*/ 52 h 198"/>
                <a:gd name="T28" fmla="*/ 244 w 310"/>
                <a:gd name="T29" fmla="*/ 60 h 198"/>
                <a:gd name="T30" fmla="*/ 310 w 310"/>
                <a:gd name="T31" fmla="*/ 4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198">
                  <a:moveTo>
                    <a:pt x="310" y="45"/>
                  </a:moveTo>
                  <a:cubicBezTo>
                    <a:pt x="310" y="53"/>
                    <a:pt x="310" y="60"/>
                    <a:pt x="310" y="68"/>
                  </a:cubicBezTo>
                  <a:cubicBezTo>
                    <a:pt x="310" y="105"/>
                    <a:pt x="310" y="142"/>
                    <a:pt x="310" y="180"/>
                  </a:cubicBezTo>
                  <a:cubicBezTo>
                    <a:pt x="310" y="186"/>
                    <a:pt x="309" y="189"/>
                    <a:pt x="302" y="190"/>
                  </a:cubicBezTo>
                  <a:cubicBezTo>
                    <a:pt x="289" y="191"/>
                    <a:pt x="276" y="194"/>
                    <a:pt x="263" y="196"/>
                  </a:cubicBezTo>
                  <a:cubicBezTo>
                    <a:pt x="251" y="198"/>
                    <a:pt x="241" y="194"/>
                    <a:pt x="232" y="185"/>
                  </a:cubicBezTo>
                  <a:cubicBezTo>
                    <a:pt x="203" y="154"/>
                    <a:pt x="173" y="124"/>
                    <a:pt x="144" y="94"/>
                  </a:cubicBezTo>
                  <a:cubicBezTo>
                    <a:pt x="131" y="81"/>
                    <a:pt x="121" y="79"/>
                    <a:pt x="104" y="88"/>
                  </a:cubicBezTo>
                  <a:cubicBezTo>
                    <a:pt x="84" y="98"/>
                    <a:pt x="65" y="109"/>
                    <a:pt x="45" y="119"/>
                  </a:cubicBezTo>
                  <a:cubicBezTo>
                    <a:pt x="30" y="127"/>
                    <a:pt x="15" y="124"/>
                    <a:pt x="8" y="110"/>
                  </a:cubicBezTo>
                  <a:cubicBezTo>
                    <a:pt x="0" y="96"/>
                    <a:pt x="5" y="81"/>
                    <a:pt x="20" y="72"/>
                  </a:cubicBezTo>
                  <a:cubicBezTo>
                    <a:pt x="54" y="52"/>
                    <a:pt x="89" y="32"/>
                    <a:pt x="123" y="11"/>
                  </a:cubicBezTo>
                  <a:cubicBezTo>
                    <a:pt x="140" y="1"/>
                    <a:pt x="155" y="0"/>
                    <a:pt x="171" y="14"/>
                  </a:cubicBezTo>
                  <a:cubicBezTo>
                    <a:pt x="185" y="27"/>
                    <a:pt x="200" y="39"/>
                    <a:pt x="214" y="52"/>
                  </a:cubicBezTo>
                  <a:cubicBezTo>
                    <a:pt x="223" y="60"/>
                    <a:pt x="232" y="63"/>
                    <a:pt x="244" y="60"/>
                  </a:cubicBezTo>
                  <a:cubicBezTo>
                    <a:pt x="265" y="55"/>
                    <a:pt x="287" y="50"/>
                    <a:pt x="31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67" name="Freeform 33">
              <a:extLst>
                <a:ext uri="{FF2B5EF4-FFF2-40B4-BE49-F238E27FC236}">
                  <a16:creationId xmlns:a16="http://schemas.microsoft.com/office/drawing/2014/main" id="{B757297A-CBCF-CC61-8B21-39876F1D72EE}"/>
                </a:ext>
              </a:extLst>
            </p:cNvPr>
            <p:cNvSpPr>
              <a:spLocks/>
            </p:cNvSpPr>
            <p:nvPr/>
          </p:nvSpPr>
          <p:spPr bwMode="auto">
            <a:xfrm>
              <a:off x="774700" y="3676650"/>
              <a:ext cx="179388" cy="192088"/>
            </a:xfrm>
            <a:custGeom>
              <a:avLst/>
              <a:gdLst>
                <a:gd name="T0" fmla="*/ 36 w 152"/>
                <a:gd name="T1" fmla="*/ 60 h 162"/>
                <a:gd name="T2" fmla="*/ 25 w 152"/>
                <a:gd name="T3" fmla="*/ 63 h 162"/>
                <a:gd name="T4" fmla="*/ 1 w 152"/>
                <a:gd name="T5" fmla="*/ 45 h 162"/>
                <a:gd name="T6" fmla="*/ 24 w 152"/>
                <a:gd name="T7" fmla="*/ 7 h 162"/>
                <a:gd name="T8" fmla="*/ 59 w 152"/>
                <a:gd name="T9" fmla="*/ 34 h 162"/>
                <a:gd name="T10" fmla="*/ 82 w 152"/>
                <a:gd name="T11" fmla="*/ 45 h 162"/>
                <a:gd name="T12" fmla="*/ 91 w 152"/>
                <a:gd name="T13" fmla="*/ 68 h 162"/>
                <a:gd name="T14" fmla="*/ 117 w 152"/>
                <a:gd name="T15" fmla="*/ 102 h 162"/>
                <a:gd name="T16" fmla="*/ 119 w 152"/>
                <a:gd name="T17" fmla="*/ 103 h 162"/>
                <a:gd name="T18" fmla="*/ 147 w 152"/>
                <a:gd name="T19" fmla="*/ 115 h 162"/>
                <a:gd name="T20" fmla="*/ 142 w 152"/>
                <a:gd name="T21" fmla="*/ 148 h 162"/>
                <a:gd name="T22" fmla="*/ 115 w 152"/>
                <a:gd name="T23" fmla="*/ 161 h 162"/>
                <a:gd name="T24" fmla="*/ 93 w 152"/>
                <a:gd name="T25" fmla="*/ 133 h 162"/>
                <a:gd name="T26" fmla="*/ 96 w 152"/>
                <a:gd name="T27" fmla="*/ 124 h 162"/>
                <a:gd name="T28" fmla="*/ 66 w 152"/>
                <a:gd name="T29" fmla="*/ 122 h 162"/>
                <a:gd name="T30" fmla="*/ 65 w 152"/>
                <a:gd name="T31" fmla="*/ 92 h 162"/>
                <a:gd name="T32" fmla="*/ 36 w 152"/>
                <a:gd name="T33" fmla="*/ 90 h 162"/>
                <a:gd name="T34" fmla="*/ 36 w 152"/>
                <a:gd name="T35"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 h="162">
                  <a:moveTo>
                    <a:pt x="36" y="60"/>
                  </a:moveTo>
                  <a:cubicBezTo>
                    <a:pt x="31" y="61"/>
                    <a:pt x="28" y="62"/>
                    <a:pt x="25" y="63"/>
                  </a:cubicBezTo>
                  <a:cubicBezTo>
                    <a:pt x="12" y="65"/>
                    <a:pt x="2" y="58"/>
                    <a:pt x="1" y="45"/>
                  </a:cubicBezTo>
                  <a:cubicBezTo>
                    <a:pt x="0" y="31"/>
                    <a:pt x="11" y="13"/>
                    <a:pt x="24" y="7"/>
                  </a:cubicBezTo>
                  <a:cubicBezTo>
                    <a:pt x="39" y="0"/>
                    <a:pt x="62" y="9"/>
                    <a:pt x="59" y="34"/>
                  </a:cubicBezTo>
                  <a:cubicBezTo>
                    <a:pt x="67" y="38"/>
                    <a:pt x="76" y="39"/>
                    <a:pt x="82" y="45"/>
                  </a:cubicBezTo>
                  <a:cubicBezTo>
                    <a:pt x="87" y="50"/>
                    <a:pt x="88" y="60"/>
                    <a:pt x="91" y="68"/>
                  </a:cubicBezTo>
                  <a:cubicBezTo>
                    <a:pt x="113" y="71"/>
                    <a:pt x="121" y="80"/>
                    <a:pt x="117" y="102"/>
                  </a:cubicBezTo>
                  <a:cubicBezTo>
                    <a:pt x="118" y="103"/>
                    <a:pt x="118" y="103"/>
                    <a:pt x="119" y="103"/>
                  </a:cubicBezTo>
                  <a:cubicBezTo>
                    <a:pt x="132" y="102"/>
                    <a:pt x="141" y="106"/>
                    <a:pt x="147" y="115"/>
                  </a:cubicBezTo>
                  <a:cubicBezTo>
                    <a:pt x="152" y="125"/>
                    <a:pt x="150" y="139"/>
                    <a:pt x="142" y="148"/>
                  </a:cubicBezTo>
                  <a:cubicBezTo>
                    <a:pt x="135" y="156"/>
                    <a:pt x="125" y="160"/>
                    <a:pt x="115" y="161"/>
                  </a:cubicBezTo>
                  <a:cubicBezTo>
                    <a:pt x="97" y="162"/>
                    <a:pt x="87" y="149"/>
                    <a:pt x="93" y="133"/>
                  </a:cubicBezTo>
                  <a:cubicBezTo>
                    <a:pt x="94" y="130"/>
                    <a:pt x="95" y="127"/>
                    <a:pt x="96" y="124"/>
                  </a:cubicBezTo>
                  <a:cubicBezTo>
                    <a:pt x="85" y="125"/>
                    <a:pt x="75" y="131"/>
                    <a:pt x="66" y="122"/>
                  </a:cubicBezTo>
                  <a:cubicBezTo>
                    <a:pt x="57" y="113"/>
                    <a:pt x="62" y="103"/>
                    <a:pt x="65" y="92"/>
                  </a:cubicBezTo>
                  <a:cubicBezTo>
                    <a:pt x="55" y="94"/>
                    <a:pt x="45" y="99"/>
                    <a:pt x="36" y="90"/>
                  </a:cubicBezTo>
                  <a:cubicBezTo>
                    <a:pt x="28" y="80"/>
                    <a:pt x="32" y="71"/>
                    <a:pt x="3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grpSp>
        <p:nvGrpSpPr>
          <p:cNvPr id="168" name="Gruppieren 403">
            <a:extLst>
              <a:ext uri="{FF2B5EF4-FFF2-40B4-BE49-F238E27FC236}">
                <a16:creationId xmlns:a16="http://schemas.microsoft.com/office/drawing/2014/main" id="{8B7CED2C-8433-A8A9-B741-048609FADBB0}"/>
              </a:ext>
            </a:extLst>
          </p:cNvPr>
          <p:cNvGrpSpPr/>
          <p:nvPr/>
        </p:nvGrpSpPr>
        <p:grpSpPr>
          <a:xfrm>
            <a:off x="9241146" y="2134717"/>
            <a:ext cx="720820" cy="855975"/>
            <a:chOff x="8256554" y="-441834"/>
            <a:chExt cx="428304" cy="508611"/>
          </a:xfrm>
          <a:solidFill>
            <a:srgbClr val="ED7D31"/>
          </a:solidFill>
        </p:grpSpPr>
        <p:sp>
          <p:nvSpPr>
            <p:cNvPr id="169" name="Freeform 1252">
              <a:extLst>
                <a:ext uri="{FF2B5EF4-FFF2-40B4-BE49-F238E27FC236}">
                  <a16:creationId xmlns:a16="http://schemas.microsoft.com/office/drawing/2014/main" id="{B78E9AF4-AEAA-A652-3801-F1327FC780D4}"/>
                </a:ext>
              </a:extLst>
            </p:cNvPr>
            <p:cNvSpPr>
              <a:spLocks noEditPoints="1"/>
            </p:cNvSpPr>
            <p:nvPr/>
          </p:nvSpPr>
          <p:spPr bwMode="auto">
            <a:xfrm>
              <a:off x="8327938" y="-441834"/>
              <a:ext cx="283306" cy="316767"/>
            </a:xfrm>
            <a:custGeom>
              <a:avLst/>
              <a:gdLst>
                <a:gd name="T0" fmla="*/ 179 w 179"/>
                <a:gd name="T1" fmla="*/ 105 h 199"/>
                <a:gd name="T2" fmla="*/ 179 w 179"/>
                <a:gd name="T3" fmla="*/ 149 h 199"/>
                <a:gd name="T4" fmla="*/ 176 w 179"/>
                <a:gd name="T5" fmla="*/ 155 h 199"/>
                <a:gd name="T6" fmla="*/ 103 w 179"/>
                <a:gd name="T7" fmla="*/ 197 h 199"/>
                <a:gd name="T8" fmla="*/ 97 w 179"/>
                <a:gd name="T9" fmla="*/ 197 h 199"/>
                <a:gd name="T10" fmla="*/ 3 w 179"/>
                <a:gd name="T11" fmla="*/ 143 h 199"/>
                <a:gd name="T12" fmla="*/ 0 w 179"/>
                <a:gd name="T13" fmla="*/ 137 h 199"/>
                <a:gd name="T14" fmla="*/ 0 w 179"/>
                <a:gd name="T15" fmla="*/ 49 h 199"/>
                <a:gd name="T16" fmla="*/ 3 w 179"/>
                <a:gd name="T17" fmla="*/ 43 h 199"/>
                <a:gd name="T18" fmla="*/ 76 w 179"/>
                <a:gd name="T19" fmla="*/ 1 h 199"/>
                <a:gd name="T20" fmla="*/ 83 w 179"/>
                <a:gd name="T21" fmla="*/ 1 h 199"/>
                <a:gd name="T22" fmla="*/ 176 w 179"/>
                <a:gd name="T23" fmla="*/ 55 h 199"/>
                <a:gd name="T24" fmla="*/ 179 w 179"/>
                <a:gd name="T25" fmla="*/ 60 h 199"/>
                <a:gd name="T26" fmla="*/ 179 w 179"/>
                <a:gd name="T27" fmla="*/ 105 h 199"/>
                <a:gd name="T28" fmla="*/ 92 w 179"/>
                <a:gd name="T29" fmla="*/ 177 h 199"/>
                <a:gd name="T30" fmla="*/ 92 w 179"/>
                <a:gd name="T31" fmla="*/ 175 h 199"/>
                <a:gd name="T32" fmla="*/ 92 w 179"/>
                <a:gd name="T33" fmla="*/ 109 h 199"/>
                <a:gd name="T34" fmla="*/ 89 w 179"/>
                <a:gd name="T35" fmla="*/ 105 h 199"/>
                <a:gd name="T36" fmla="*/ 18 w 179"/>
                <a:gd name="T37" fmla="*/ 64 h 199"/>
                <a:gd name="T38" fmla="*/ 14 w 179"/>
                <a:gd name="T39" fmla="*/ 62 h 199"/>
                <a:gd name="T40" fmla="*/ 14 w 179"/>
                <a:gd name="T41" fmla="*/ 129 h 199"/>
                <a:gd name="T42" fmla="*/ 18 w 179"/>
                <a:gd name="T43" fmla="*/ 134 h 199"/>
                <a:gd name="T44" fmla="*/ 55 w 179"/>
                <a:gd name="T45" fmla="*/ 156 h 199"/>
                <a:gd name="T46" fmla="*/ 92 w 179"/>
                <a:gd name="T47" fmla="*/ 177 h 199"/>
                <a:gd name="T48" fmla="*/ 123 w 179"/>
                <a:gd name="T49" fmla="*/ 98 h 199"/>
                <a:gd name="T50" fmla="*/ 110 w 179"/>
                <a:gd name="T51" fmla="*/ 105 h 199"/>
                <a:gd name="T52" fmla="*/ 107 w 179"/>
                <a:gd name="T53" fmla="*/ 110 h 199"/>
                <a:gd name="T54" fmla="*/ 107 w 179"/>
                <a:gd name="T55" fmla="*/ 147 h 199"/>
                <a:gd name="T56" fmla="*/ 107 w 179"/>
                <a:gd name="T57" fmla="*/ 178 h 199"/>
                <a:gd name="T58" fmla="*/ 109 w 179"/>
                <a:gd name="T59" fmla="*/ 177 h 199"/>
                <a:gd name="T60" fmla="*/ 162 w 179"/>
                <a:gd name="T61" fmla="*/ 146 h 199"/>
                <a:gd name="T62" fmla="*/ 164 w 179"/>
                <a:gd name="T63" fmla="*/ 141 h 199"/>
                <a:gd name="T64" fmla="*/ 164 w 179"/>
                <a:gd name="T65" fmla="*/ 95 h 199"/>
                <a:gd name="T66" fmla="*/ 164 w 179"/>
                <a:gd name="T67" fmla="*/ 75 h 199"/>
                <a:gd name="T68" fmla="*/ 153 w 179"/>
                <a:gd name="T69" fmla="*/ 81 h 199"/>
                <a:gd name="T70" fmla="*/ 151 w 179"/>
                <a:gd name="T71" fmla="*/ 85 h 199"/>
                <a:gd name="T72" fmla="*/ 151 w 179"/>
                <a:gd name="T73" fmla="*/ 106 h 199"/>
                <a:gd name="T74" fmla="*/ 149 w 179"/>
                <a:gd name="T75" fmla="*/ 109 h 199"/>
                <a:gd name="T76" fmla="*/ 123 w 179"/>
                <a:gd name="T77" fmla="*/ 124 h 199"/>
                <a:gd name="T78" fmla="*/ 123 w 179"/>
                <a:gd name="T79" fmla="*/ 98 h 199"/>
                <a:gd name="T80" fmla="*/ 22 w 179"/>
                <a:gd name="T81" fmla="*/ 49 h 199"/>
                <a:gd name="T82" fmla="*/ 98 w 179"/>
                <a:gd name="T83" fmla="*/ 93 h 199"/>
                <a:gd name="T84" fmla="*/ 101 w 179"/>
                <a:gd name="T85" fmla="*/ 93 h 199"/>
                <a:gd name="T86" fmla="*/ 114 w 179"/>
                <a:gd name="T87" fmla="*/ 86 h 199"/>
                <a:gd name="T88" fmla="*/ 114 w 179"/>
                <a:gd name="T89" fmla="*/ 85 h 199"/>
                <a:gd name="T90" fmla="*/ 40 w 179"/>
                <a:gd name="T91" fmla="*/ 41 h 199"/>
                <a:gd name="T92" fmla="*/ 37 w 179"/>
                <a:gd name="T93" fmla="*/ 41 h 199"/>
                <a:gd name="T94" fmla="*/ 22 w 179"/>
                <a:gd name="T95" fmla="*/ 49 h 199"/>
                <a:gd name="T96" fmla="*/ 65 w 179"/>
                <a:gd name="T97" fmla="*/ 24 h 199"/>
                <a:gd name="T98" fmla="*/ 66 w 179"/>
                <a:gd name="T99" fmla="*/ 25 h 199"/>
                <a:gd name="T100" fmla="*/ 141 w 179"/>
                <a:gd name="T101" fmla="*/ 69 h 199"/>
                <a:gd name="T102" fmla="*/ 144 w 179"/>
                <a:gd name="T103" fmla="*/ 69 h 199"/>
                <a:gd name="T104" fmla="*/ 158 w 179"/>
                <a:gd name="T105" fmla="*/ 62 h 199"/>
                <a:gd name="T106" fmla="*/ 157 w 179"/>
                <a:gd name="T107" fmla="*/ 61 h 199"/>
                <a:gd name="T108" fmla="*/ 81 w 179"/>
                <a:gd name="T109" fmla="*/ 17 h 199"/>
                <a:gd name="T110" fmla="*/ 78 w 179"/>
                <a:gd name="T111" fmla="*/ 17 h 199"/>
                <a:gd name="T112" fmla="*/ 65 w 179"/>
                <a:gd name="T113" fmla="*/ 2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99">
                  <a:moveTo>
                    <a:pt x="179" y="105"/>
                  </a:moveTo>
                  <a:cubicBezTo>
                    <a:pt x="179" y="120"/>
                    <a:pt x="179" y="135"/>
                    <a:pt x="179" y="149"/>
                  </a:cubicBezTo>
                  <a:cubicBezTo>
                    <a:pt x="179" y="152"/>
                    <a:pt x="178" y="153"/>
                    <a:pt x="176" y="155"/>
                  </a:cubicBezTo>
                  <a:cubicBezTo>
                    <a:pt x="152" y="169"/>
                    <a:pt x="127" y="183"/>
                    <a:pt x="103" y="197"/>
                  </a:cubicBezTo>
                  <a:cubicBezTo>
                    <a:pt x="101" y="199"/>
                    <a:pt x="99" y="199"/>
                    <a:pt x="97" y="197"/>
                  </a:cubicBezTo>
                  <a:cubicBezTo>
                    <a:pt x="65" y="179"/>
                    <a:pt x="34" y="161"/>
                    <a:pt x="3" y="143"/>
                  </a:cubicBezTo>
                  <a:cubicBezTo>
                    <a:pt x="1" y="141"/>
                    <a:pt x="0" y="140"/>
                    <a:pt x="0" y="137"/>
                  </a:cubicBezTo>
                  <a:cubicBezTo>
                    <a:pt x="0" y="108"/>
                    <a:pt x="0" y="78"/>
                    <a:pt x="0" y="49"/>
                  </a:cubicBezTo>
                  <a:cubicBezTo>
                    <a:pt x="0" y="46"/>
                    <a:pt x="1" y="45"/>
                    <a:pt x="3" y="43"/>
                  </a:cubicBezTo>
                  <a:cubicBezTo>
                    <a:pt x="28" y="29"/>
                    <a:pt x="52" y="15"/>
                    <a:pt x="76" y="1"/>
                  </a:cubicBezTo>
                  <a:cubicBezTo>
                    <a:pt x="79" y="0"/>
                    <a:pt x="81" y="0"/>
                    <a:pt x="83" y="1"/>
                  </a:cubicBezTo>
                  <a:cubicBezTo>
                    <a:pt x="114" y="19"/>
                    <a:pt x="145" y="37"/>
                    <a:pt x="176" y="55"/>
                  </a:cubicBezTo>
                  <a:cubicBezTo>
                    <a:pt x="179" y="57"/>
                    <a:pt x="179" y="58"/>
                    <a:pt x="179" y="60"/>
                  </a:cubicBezTo>
                  <a:cubicBezTo>
                    <a:pt x="179" y="75"/>
                    <a:pt x="179" y="90"/>
                    <a:pt x="179" y="105"/>
                  </a:cubicBezTo>
                  <a:close/>
                  <a:moveTo>
                    <a:pt x="92" y="177"/>
                  </a:moveTo>
                  <a:cubicBezTo>
                    <a:pt x="92" y="176"/>
                    <a:pt x="92" y="176"/>
                    <a:pt x="92" y="175"/>
                  </a:cubicBezTo>
                  <a:cubicBezTo>
                    <a:pt x="92" y="153"/>
                    <a:pt x="92" y="131"/>
                    <a:pt x="92" y="109"/>
                  </a:cubicBezTo>
                  <a:cubicBezTo>
                    <a:pt x="92" y="107"/>
                    <a:pt x="91" y="106"/>
                    <a:pt x="89" y="105"/>
                  </a:cubicBezTo>
                  <a:cubicBezTo>
                    <a:pt x="66" y="91"/>
                    <a:pt x="42" y="78"/>
                    <a:pt x="18" y="64"/>
                  </a:cubicBezTo>
                  <a:cubicBezTo>
                    <a:pt x="17" y="63"/>
                    <a:pt x="16" y="63"/>
                    <a:pt x="14" y="62"/>
                  </a:cubicBezTo>
                  <a:cubicBezTo>
                    <a:pt x="14" y="85"/>
                    <a:pt x="15" y="107"/>
                    <a:pt x="14" y="129"/>
                  </a:cubicBezTo>
                  <a:cubicBezTo>
                    <a:pt x="14" y="132"/>
                    <a:pt x="15" y="133"/>
                    <a:pt x="18" y="134"/>
                  </a:cubicBezTo>
                  <a:cubicBezTo>
                    <a:pt x="30" y="142"/>
                    <a:pt x="42" y="149"/>
                    <a:pt x="55" y="156"/>
                  </a:cubicBezTo>
                  <a:cubicBezTo>
                    <a:pt x="67" y="163"/>
                    <a:pt x="79" y="170"/>
                    <a:pt x="92" y="177"/>
                  </a:cubicBezTo>
                  <a:close/>
                  <a:moveTo>
                    <a:pt x="123" y="98"/>
                  </a:moveTo>
                  <a:cubicBezTo>
                    <a:pt x="118" y="100"/>
                    <a:pt x="114" y="103"/>
                    <a:pt x="110" y="105"/>
                  </a:cubicBezTo>
                  <a:cubicBezTo>
                    <a:pt x="108" y="106"/>
                    <a:pt x="107" y="108"/>
                    <a:pt x="107" y="110"/>
                  </a:cubicBezTo>
                  <a:cubicBezTo>
                    <a:pt x="107" y="123"/>
                    <a:pt x="107" y="135"/>
                    <a:pt x="107" y="147"/>
                  </a:cubicBezTo>
                  <a:cubicBezTo>
                    <a:pt x="107" y="157"/>
                    <a:pt x="107" y="167"/>
                    <a:pt x="107" y="178"/>
                  </a:cubicBezTo>
                  <a:cubicBezTo>
                    <a:pt x="108" y="177"/>
                    <a:pt x="108" y="177"/>
                    <a:pt x="109" y="177"/>
                  </a:cubicBezTo>
                  <a:cubicBezTo>
                    <a:pt x="127" y="166"/>
                    <a:pt x="144" y="156"/>
                    <a:pt x="162" y="146"/>
                  </a:cubicBezTo>
                  <a:cubicBezTo>
                    <a:pt x="163" y="145"/>
                    <a:pt x="164" y="143"/>
                    <a:pt x="164" y="141"/>
                  </a:cubicBezTo>
                  <a:cubicBezTo>
                    <a:pt x="165" y="126"/>
                    <a:pt x="164" y="110"/>
                    <a:pt x="164" y="95"/>
                  </a:cubicBezTo>
                  <a:cubicBezTo>
                    <a:pt x="164" y="88"/>
                    <a:pt x="164" y="82"/>
                    <a:pt x="164" y="75"/>
                  </a:cubicBezTo>
                  <a:cubicBezTo>
                    <a:pt x="160" y="77"/>
                    <a:pt x="156" y="79"/>
                    <a:pt x="153" y="81"/>
                  </a:cubicBezTo>
                  <a:cubicBezTo>
                    <a:pt x="152" y="82"/>
                    <a:pt x="151" y="84"/>
                    <a:pt x="151" y="85"/>
                  </a:cubicBezTo>
                  <a:cubicBezTo>
                    <a:pt x="150" y="92"/>
                    <a:pt x="151" y="99"/>
                    <a:pt x="151" y="106"/>
                  </a:cubicBezTo>
                  <a:cubicBezTo>
                    <a:pt x="151" y="107"/>
                    <a:pt x="150" y="109"/>
                    <a:pt x="149" y="109"/>
                  </a:cubicBezTo>
                  <a:cubicBezTo>
                    <a:pt x="141" y="114"/>
                    <a:pt x="132" y="119"/>
                    <a:pt x="123" y="124"/>
                  </a:cubicBezTo>
                  <a:cubicBezTo>
                    <a:pt x="123" y="115"/>
                    <a:pt x="123" y="107"/>
                    <a:pt x="123" y="98"/>
                  </a:cubicBezTo>
                  <a:close/>
                  <a:moveTo>
                    <a:pt x="22" y="49"/>
                  </a:moveTo>
                  <a:cubicBezTo>
                    <a:pt x="48" y="64"/>
                    <a:pt x="73" y="79"/>
                    <a:pt x="98" y="93"/>
                  </a:cubicBezTo>
                  <a:cubicBezTo>
                    <a:pt x="99" y="94"/>
                    <a:pt x="100" y="94"/>
                    <a:pt x="101" y="93"/>
                  </a:cubicBezTo>
                  <a:cubicBezTo>
                    <a:pt x="105" y="91"/>
                    <a:pt x="110" y="88"/>
                    <a:pt x="114" y="86"/>
                  </a:cubicBezTo>
                  <a:cubicBezTo>
                    <a:pt x="114" y="85"/>
                    <a:pt x="114" y="85"/>
                    <a:pt x="114" y="85"/>
                  </a:cubicBezTo>
                  <a:cubicBezTo>
                    <a:pt x="89" y="70"/>
                    <a:pt x="65" y="56"/>
                    <a:pt x="40" y="41"/>
                  </a:cubicBezTo>
                  <a:cubicBezTo>
                    <a:pt x="39" y="41"/>
                    <a:pt x="38" y="40"/>
                    <a:pt x="37" y="41"/>
                  </a:cubicBezTo>
                  <a:cubicBezTo>
                    <a:pt x="32" y="43"/>
                    <a:pt x="27" y="46"/>
                    <a:pt x="22" y="49"/>
                  </a:cubicBezTo>
                  <a:close/>
                  <a:moveTo>
                    <a:pt x="65" y="24"/>
                  </a:moveTo>
                  <a:cubicBezTo>
                    <a:pt x="65" y="25"/>
                    <a:pt x="66" y="25"/>
                    <a:pt x="66" y="25"/>
                  </a:cubicBezTo>
                  <a:cubicBezTo>
                    <a:pt x="91" y="40"/>
                    <a:pt x="116" y="55"/>
                    <a:pt x="141" y="69"/>
                  </a:cubicBezTo>
                  <a:cubicBezTo>
                    <a:pt x="142" y="70"/>
                    <a:pt x="143" y="70"/>
                    <a:pt x="144" y="69"/>
                  </a:cubicBezTo>
                  <a:cubicBezTo>
                    <a:pt x="149" y="67"/>
                    <a:pt x="153" y="64"/>
                    <a:pt x="158" y="62"/>
                  </a:cubicBezTo>
                  <a:cubicBezTo>
                    <a:pt x="157" y="62"/>
                    <a:pt x="157" y="61"/>
                    <a:pt x="157" y="61"/>
                  </a:cubicBezTo>
                  <a:cubicBezTo>
                    <a:pt x="132" y="47"/>
                    <a:pt x="107" y="32"/>
                    <a:pt x="81" y="17"/>
                  </a:cubicBezTo>
                  <a:cubicBezTo>
                    <a:pt x="80" y="17"/>
                    <a:pt x="79" y="17"/>
                    <a:pt x="78" y="17"/>
                  </a:cubicBezTo>
                  <a:cubicBezTo>
                    <a:pt x="74" y="19"/>
                    <a:pt x="69" y="22"/>
                    <a:pt x="6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70" name="Freeform 1253">
              <a:extLst>
                <a:ext uri="{FF2B5EF4-FFF2-40B4-BE49-F238E27FC236}">
                  <a16:creationId xmlns:a16="http://schemas.microsoft.com/office/drawing/2014/main" id="{27C4C2ED-37D4-B2EB-B745-5AE257A76D6B}"/>
                </a:ext>
              </a:extLst>
            </p:cNvPr>
            <p:cNvSpPr>
              <a:spLocks/>
            </p:cNvSpPr>
            <p:nvPr/>
          </p:nvSpPr>
          <p:spPr bwMode="auto">
            <a:xfrm>
              <a:off x="8499705" y="-236605"/>
              <a:ext cx="185153" cy="303382"/>
            </a:xfrm>
            <a:custGeom>
              <a:avLst/>
              <a:gdLst>
                <a:gd name="T0" fmla="*/ 79 w 117"/>
                <a:gd name="T1" fmla="*/ 190 h 190"/>
                <a:gd name="T2" fmla="*/ 76 w 117"/>
                <a:gd name="T3" fmla="*/ 190 h 190"/>
                <a:gd name="T4" fmla="*/ 16 w 117"/>
                <a:gd name="T5" fmla="*/ 190 h 190"/>
                <a:gd name="T6" fmla="*/ 12 w 117"/>
                <a:gd name="T7" fmla="*/ 187 h 190"/>
                <a:gd name="T8" fmla="*/ 1 w 117"/>
                <a:gd name="T9" fmla="*/ 137 h 190"/>
                <a:gd name="T10" fmla="*/ 18 w 117"/>
                <a:gd name="T11" fmla="*/ 91 h 190"/>
                <a:gd name="T12" fmla="*/ 43 w 117"/>
                <a:gd name="T13" fmla="*/ 65 h 190"/>
                <a:gd name="T14" fmla="*/ 59 w 117"/>
                <a:gd name="T15" fmla="*/ 59 h 190"/>
                <a:gd name="T16" fmla="*/ 67 w 117"/>
                <a:gd name="T17" fmla="*/ 80 h 190"/>
                <a:gd name="T18" fmla="*/ 44 w 117"/>
                <a:gd name="T19" fmla="*/ 106 h 190"/>
                <a:gd name="T20" fmla="*/ 41 w 117"/>
                <a:gd name="T21" fmla="*/ 110 h 190"/>
                <a:gd name="T22" fmla="*/ 42 w 117"/>
                <a:gd name="T23" fmla="*/ 116 h 190"/>
                <a:gd name="T24" fmla="*/ 48 w 117"/>
                <a:gd name="T25" fmla="*/ 116 h 190"/>
                <a:gd name="T26" fmla="*/ 51 w 117"/>
                <a:gd name="T27" fmla="*/ 114 h 190"/>
                <a:gd name="T28" fmla="*/ 84 w 117"/>
                <a:gd name="T29" fmla="*/ 77 h 190"/>
                <a:gd name="T30" fmla="*/ 90 w 117"/>
                <a:gd name="T31" fmla="*/ 60 h 190"/>
                <a:gd name="T32" fmla="*/ 90 w 117"/>
                <a:gd name="T33" fmla="*/ 19 h 190"/>
                <a:gd name="T34" fmla="*/ 90 w 117"/>
                <a:gd name="T35" fmla="*/ 13 h 190"/>
                <a:gd name="T36" fmla="*/ 105 w 117"/>
                <a:gd name="T37" fmla="*/ 1 h 190"/>
                <a:gd name="T38" fmla="*/ 117 w 117"/>
                <a:gd name="T39" fmla="*/ 15 h 190"/>
                <a:gd name="T40" fmla="*/ 117 w 117"/>
                <a:gd name="T41" fmla="*/ 56 h 190"/>
                <a:gd name="T42" fmla="*/ 117 w 117"/>
                <a:gd name="T43" fmla="*/ 79 h 190"/>
                <a:gd name="T44" fmla="*/ 108 w 117"/>
                <a:gd name="T45" fmla="*/ 105 h 190"/>
                <a:gd name="T46" fmla="*/ 88 w 117"/>
                <a:gd name="T47" fmla="*/ 146 h 190"/>
                <a:gd name="T48" fmla="*/ 80 w 117"/>
                <a:gd name="T49" fmla="*/ 187 h 190"/>
                <a:gd name="T50" fmla="*/ 79 w 117"/>
                <a:gd name="T5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190">
                  <a:moveTo>
                    <a:pt x="79" y="190"/>
                  </a:moveTo>
                  <a:cubicBezTo>
                    <a:pt x="78" y="190"/>
                    <a:pt x="77" y="190"/>
                    <a:pt x="76" y="190"/>
                  </a:cubicBezTo>
                  <a:cubicBezTo>
                    <a:pt x="56" y="190"/>
                    <a:pt x="36" y="190"/>
                    <a:pt x="16" y="190"/>
                  </a:cubicBezTo>
                  <a:cubicBezTo>
                    <a:pt x="14" y="190"/>
                    <a:pt x="12" y="190"/>
                    <a:pt x="12" y="187"/>
                  </a:cubicBezTo>
                  <a:cubicBezTo>
                    <a:pt x="7" y="171"/>
                    <a:pt x="2" y="154"/>
                    <a:pt x="1" y="137"/>
                  </a:cubicBezTo>
                  <a:cubicBezTo>
                    <a:pt x="0" y="119"/>
                    <a:pt x="5" y="104"/>
                    <a:pt x="18" y="91"/>
                  </a:cubicBezTo>
                  <a:cubicBezTo>
                    <a:pt x="26" y="82"/>
                    <a:pt x="35" y="74"/>
                    <a:pt x="43" y="65"/>
                  </a:cubicBezTo>
                  <a:cubicBezTo>
                    <a:pt x="48" y="61"/>
                    <a:pt x="53" y="57"/>
                    <a:pt x="59" y="59"/>
                  </a:cubicBezTo>
                  <a:cubicBezTo>
                    <a:pt x="69" y="61"/>
                    <a:pt x="73" y="72"/>
                    <a:pt x="67" y="80"/>
                  </a:cubicBezTo>
                  <a:cubicBezTo>
                    <a:pt x="60" y="89"/>
                    <a:pt x="52" y="97"/>
                    <a:pt x="44" y="106"/>
                  </a:cubicBezTo>
                  <a:cubicBezTo>
                    <a:pt x="43" y="107"/>
                    <a:pt x="42" y="108"/>
                    <a:pt x="41" y="110"/>
                  </a:cubicBezTo>
                  <a:cubicBezTo>
                    <a:pt x="40" y="112"/>
                    <a:pt x="40" y="114"/>
                    <a:pt x="42" y="116"/>
                  </a:cubicBezTo>
                  <a:cubicBezTo>
                    <a:pt x="44" y="118"/>
                    <a:pt x="46" y="118"/>
                    <a:pt x="48" y="116"/>
                  </a:cubicBezTo>
                  <a:cubicBezTo>
                    <a:pt x="49" y="116"/>
                    <a:pt x="50" y="115"/>
                    <a:pt x="51" y="114"/>
                  </a:cubicBezTo>
                  <a:cubicBezTo>
                    <a:pt x="62" y="102"/>
                    <a:pt x="73" y="89"/>
                    <a:pt x="84" y="77"/>
                  </a:cubicBezTo>
                  <a:cubicBezTo>
                    <a:pt x="88" y="72"/>
                    <a:pt x="90" y="67"/>
                    <a:pt x="90" y="60"/>
                  </a:cubicBezTo>
                  <a:cubicBezTo>
                    <a:pt x="90" y="47"/>
                    <a:pt x="90" y="33"/>
                    <a:pt x="90" y="19"/>
                  </a:cubicBezTo>
                  <a:cubicBezTo>
                    <a:pt x="90" y="17"/>
                    <a:pt x="90" y="15"/>
                    <a:pt x="90" y="13"/>
                  </a:cubicBezTo>
                  <a:cubicBezTo>
                    <a:pt x="92" y="5"/>
                    <a:pt x="97" y="0"/>
                    <a:pt x="105" y="1"/>
                  </a:cubicBezTo>
                  <a:cubicBezTo>
                    <a:pt x="111" y="1"/>
                    <a:pt x="117" y="7"/>
                    <a:pt x="117" y="15"/>
                  </a:cubicBezTo>
                  <a:cubicBezTo>
                    <a:pt x="117" y="28"/>
                    <a:pt x="117" y="42"/>
                    <a:pt x="117" y="56"/>
                  </a:cubicBezTo>
                  <a:cubicBezTo>
                    <a:pt x="117" y="63"/>
                    <a:pt x="117" y="71"/>
                    <a:pt x="117" y="79"/>
                  </a:cubicBezTo>
                  <a:cubicBezTo>
                    <a:pt x="117" y="89"/>
                    <a:pt x="112" y="97"/>
                    <a:pt x="108" y="105"/>
                  </a:cubicBezTo>
                  <a:cubicBezTo>
                    <a:pt x="101" y="119"/>
                    <a:pt x="94" y="132"/>
                    <a:pt x="88" y="146"/>
                  </a:cubicBezTo>
                  <a:cubicBezTo>
                    <a:pt x="83" y="159"/>
                    <a:pt x="80" y="173"/>
                    <a:pt x="80" y="187"/>
                  </a:cubicBezTo>
                  <a:cubicBezTo>
                    <a:pt x="80" y="188"/>
                    <a:pt x="80" y="189"/>
                    <a:pt x="79"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71" name="Freeform 1254">
              <a:extLst>
                <a:ext uri="{FF2B5EF4-FFF2-40B4-BE49-F238E27FC236}">
                  <a16:creationId xmlns:a16="http://schemas.microsoft.com/office/drawing/2014/main" id="{AB28768F-0719-2DD3-4211-651BDDC12070}"/>
                </a:ext>
              </a:extLst>
            </p:cNvPr>
            <p:cNvSpPr>
              <a:spLocks/>
            </p:cNvSpPr>
            <p:nvPr/>
          </p:nvSpPr>
          <p:spPr bwMode="auto">
            <a:xfrm>
              <a:off x="8256554" y="-234374"/>
              <a:ext cx="185153" cy="301151"/>
            </a:xfrm>
            <a:custGeom>
              <a:avLst/>
              <a:gdLst>
                <a:gd name="T0" fmla="*/ 38 w 117"/>
                <a:gd name="T1" fmla="*/ 189 h 189"/>
                <a:gd name="T2" fmla="*/ 27 w 117"/>
                <a:gd name="T3" fmla="*/ 137 h 189"/>
                <a:gd name="T4" fmla="*/ 8 w 117"/>
                <a:gd name="T5" fmla="*/ 101 h 189"/>
                <a:gd name="T6" fmla="*/ 0 w 117"/>
                <a:gd name="T7" fmla="*/ 74 h 189"/>
                <a:gd name="T8" fmla="*/ 0 w 117"/>
                <a:gd name="T9" fmla="*/ 59 h 189"/>
                <a:gd name="T10" fmla="*/ 0 w 117"/>
                <a:gd name="T11" fmla="*/ 14 h 189"/>
                <a:gd name="T12" fmla="*/ 14 w 117"/>
                <a:gd name="T13" fmla="*/ 0 h 189"/>
                <a:gd name="T14" fmla="*/ 27 w 117"/>
                <a:gd name="T15" fmla="*/ 14 h 189"/>
                <a:gd name="T16" fmla="*/ 27 w 117"/>
                <a:gd name="T17" fmla="*/ 57 h 189"/>
                <a:gd name="T18" fmla="*/ 34 w 117"/>
                <a:gd name="T19" fmla="*/ 78 h 189"/>
                <a:gd name="T20" fmla="*/ 66 w 117"/>
                <a:gd name="T21" fmla="*/ 113 h 189"/>
                <a:gd name="T22" fmla="*/ 68 w 117"/>
                <a:gd name="T23" fmla="*/ 115 h 189"/>
                <a:gd name="T24" fmla="*/ 75 w 117"/>
                <a:gd name="T25" fmla="*/ 115 h 189"/>
                <a:gd name="T26" fmla="*/ 75 w 117"/>
                <a:gd name="T27" fmla="*/ 108 h 189"/>
                <a:gd name="T28" fmla="*/ 67 w 117"/>
                <a:gd name="T29" fmla="*/ 98 h 189"/>
                <a:gd name="T30" fmla="*/ 50 w 117"/>
                <a:gd name="T31" fmla="*/ 79 h 189"/>
                <a:gd name="T32" fmla="*/ 58 w 117"/>
                <a:gd name="T33" fmla="*/ 58 h 189"/>
                <a:gd name="T34" fmla="*/ 70 w 117"/>
                <a:gd name="T35" fmla="*/ 61 h 189"/>
                <a:gd name="T36" fmla="*/ 105 w 117"/>
                <a:gd name="T37" fmla="*/ 97 h 189"/>
                <a:gd name="T38" fmla="*/ 116 w 117"/>
                <a:gd name="T39" fmla="*/ 129 h 189"/>
                <a:gd name="T40" fmla="*/ 104 w 117"/>
                <a:gd name="T41" fmla="*/ 189 h 189"/>
                <a:gd name="T42" fmla="*/ 38 w 117"/>
                <a:gd name="T4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89">
                  <a:moveTo>
                    <a:pt x="38" y="189"/>
                  </a:moveTo>
                  <a:cubicBezTo>
                    <a:pt x="37" y="171"/>
                    <a:pt x="34" y="153"/>
                    <a:pt x="27" y="137"/>
                  </a:cubicBezTo>
                  <a:cubicBezTo>
                    <a:pt x="21" y="125"/>
                    <a:pt x="14" y="113"/>
                    <a:pt x="8" y="101"/>
                  </a:cubicBezTo>
                  <a:cubicBezTo>
                    <a:pt x="3" y="92"/>
                    <a:pt x="0" y="84"/>
                    <a:pt x="0" y="74"/>
                  </a:cubicBezTo>
                  <a:cubicBezTo>
                    <a:pt x="0" y="69"/>
                    <a:pt x="0" y="64"/>
                    <a:pt x="0" y="59"/>
                  </a:cubicBezTo>
                  <a:cubicBezTo>
                    <a:pt x="0" y="44"/>
                    <a:pt x="0" y="29"/>
                    <a:pt x="0" y="14"/>
                  </a:cubicBezTo>
                  <a:cubicBezTo>
                    <a:pt x="0" y="5"/>
                    <a:pt x="6" y="0"/>
                    <a:pt x="14" y="0"/>
                  </a:cubicBezTo>
                  <a:cubicBezTo>
                    <a:pt x="21" y="0"/>
                    <a:pt x="27" y="6"/>
                    <a:pt x="27" y="14"/>
                  </a:cubicBezTo>
                  <a:cubicBezTo>
                    <a:pt x="27" y="28"/>
                    <a:pt x="27" y="43"/>
                    <a:pt x="27" y="57"/>
                  </a:cubicBezTo>
                  <a:cubicBezTo>
                    <a:pt x="27" y="65"/>
                    <a:pt x="29" y="72"/>
                    <a:pt x="34" y="78"/>
                  </a:cubicBezTo>
                  <a:cubicBezTo>
                    <a:pt x="45" y="89"/>
                    <a:pt x="55" y="101"/>
                    <a:pt x="66" y="113"/>
                  </a:cubicBezTo>
                  <a:cubicBezTo>
                    <a:pt x="67" y="113"/>
                    <a:pt x="67" y="114"/>
                    <a:pt x="68" y="115"/>
                  </a:cubicBezTo>
                  <a:cubicBezTo>
                    <a:pt x="70" y="117"/>
                    <a:pt x="73" y="117"/>
                    <a:pt x="75" y="115"/>
                  </a:cubicBezTo>
                  <a:cubicBezTo>
                    <a:pt x="78" y="113"/>
                    <a:pt x="77" y="110"/>
                    <a:pt x="75" y="108"/>
                  </a:cubicBezTo>
                  <a:cubicBezTo>
                    <a:pt x="72" y="104"/>
                    <a:pt x="70" y="101"/>
                    <a:pt x="67" y="98"/>
                  </a:cubicBezTo>
                  <a:cubicBezTo>
                    <a:pt x="61" y="92"/>
                    <a:pt x="55" y="85"/>
                    <a:pt x="50" y="79"/>
                  </a:cubicBezTo>
                  <a:cubicBezTo>
                    <a:pt x="44" y="71"/>
                    <a:pt x="48" y="60"/>
                    <a:pt x="58" y="58"/>
                  </a:cubicBezTo>
                  <a:cubicBezTo>
                    <a:pt x="63" y="57"/>
                    <a:pt x="67" y="58"/>
                    <a:pt x="70" y="61"/>
                  </a:cubicBezTo>
                  <a:cubicBezTo>
                    <a:pt x="82" y="73"/>
                    <a:pt x="94" y="85"/>
                    <a:pt x="105" y="97"/>
                  </a:cubicBezTo>
                  <a:cubicBezTo>
                    <a:pt x="113" y="106"/>
                    <a:pt x="116" y="117"/>
                    <a:pt x="116" y="129"/>
                  </a:cubicBezTo>
                  <a:cubicBezTo>
                    <a:pt x="117" y="150"/>
                    <a:pt x="110" y="169"/>
                    <a:pt x="104" y="189"/>
                  </a:cubicBezTo>
                  <a:cubicBezTo>
                    <a:pt x="82" y="189"/>
                    <a:pt x="60" y="189"/>
                    <a:pt x="38"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72" name="Freeform 1259">
              <a:extLst>
                <a:ext uri="{FF2B5EF4-FFF2-40B4-BE49-F238E27FC236}">
                  <a16:creationId xmlns:a16="http://schemas.microsoft.com/office/drawing/2014/main" id="{E39C659B-910C-0309-4483-4A05C5FE959A}"/>
                </a:ext>
              </a:extLst>
            </p:cNvPr>
            <p:cNvSpPr>
              <a:spLocks/>
            </p:cNvSpPr>
            <p:nvPr/>
          </p:nvSpPr>
          <p:spPr bwMode="auto">
            <a:xfrm>
              <a:off x="8551013" y="-238835"/>
              <a:ext cx="11154" cy="22308"/>
            </a:xfrm>
            <a:custGeom>
              <a:avLst/>
              <a:gdLst>
                <a:gd name="T0" fmla="*/ 4 w 7"/>
                <a:gd name="T1" fmla="*/ 0 h 15"/>
                <a:gd name="T2" fmla="*/ 3 w 7"/>
                <a:gd name="T3" fmla="*/ 15 h 15"/>
                <a:gd name="T4" fmla="*/ 4 w 7"/>
                <a:gd name="T5" fmla="*/ 0 h 15"/>
              </a:gdLst>
              <a:ahLst/>
              <a:cxnLst>
                <a:cxn ang="0">
                  <a:pos x="T0" y="T1"/>
                </a:cxn>
                <a:cxn ang="0">
                  <a:pos x="T2" y="T3"/>
                </a:cxn>
                <a:cxn ang="0">
                  <a:pos x="T4" y="T5"/>
                </a:cxn>
              </a:cxnLst>
              <a:rect l="0" t="0" r="r" b="b"/>
              <a:pathLst>
                <a:path w="7" h="15">
                  <a:moveTo>
                    <a:pt x="4" y="0"/>
                  </a:moveTo>
                  <a:cubicBezTo>
                    <a:pt x="4" y="5"/>
                    <a:pt x="7" y="11"/>
                    <a:pt x="3" y="15"/>
                  </a:cubicBezTo>
                  <a:cubicBezTo>
                    <a:pt x="3" y="10"/>
                    <a:pt x="0" y="5"/>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73" name="Freeform 1260">
              <a:extLst>
                <a:ext uri="{FF2B5EF4-FFF2-40B4-BE49-F238E27FC236}">
                  <a16:creationId xmlns:a16="http://schemas.microsoft.com/office/drawing/2014/main" id="{69EF8829-AB7D-9782-FD71-EF11E8AC2A2D}"/>
                </a:ext>
              </a:extLst>
            </p:cNvPr>
            <p:cNvSpPr>
              <a:spLocks/>
            </p:cNvSpPr>
            <p:nvPr/>
          </p:nvSpPr>
          <p:spPr bwMode="auto">
            <a:xfrm>
              <a:off x="8562166" y="-245528"/>
              <a:ext cx="11154" cy="24538"/>
            </a:xfrm>
            <a:custGeom>
              <a:avLst/>
              <a:gdLst>
                <a:gd name="T0" fmla="*/ 2 w 6"/>
                <a:gd name="T1" fmla="*/ 15 h 15"/>
                <a:gd name="T2" fmla="*/ 4 w 6"/>
                <a:gd name="T3" fmla="*/ 0 h 15"/>
                <a:gd name="T4" fmla="*/ 2 w 6"/>
                <a:gd name="T5" fmla="*/ 15 h 15"/>
              </a:gdLst>
              <a:ahLst/>
              <a:cxnLst>
                <a:cxn ang="0">
                  <a:pos x="T0" y="T1"/>
                </a:cxn>
                <a:cxn ang="0">
                  <a:pos x="T2" y="T3"/>
                </a:cxn>
                <a:cxn ang="0">
                  <a:pos x="T4" y="T5"/>
                </a:cxn>
              </a:cxnLst>
              <a:rect l="0" t="0" r="r" b="b"/>
              <a:pathLst>
                <a:path w="6" h="15">
                  <a:moveTo>
                    <a:pt x="2" y="15"/>
                  </a:moveTo>
                  <a:cubicBezTo>
                    <a:pt x="0" y="3"/>
                    <a:pt x="0" y="2"/>
                    <a:pt x="4" y="0"/>
                  </a:cubicBezTo>
                  <a:cubicBezTo>
                    <a:pt x="3" y="5"/>
                    <a:pt x="6" y="11"/>
                    <a:pt x="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74" name="Freeform 1261">
              <a:extLst>
                <a:ext uri="{FF2B5EF4-FFF2-40B4-BE49-F238E27FC236}">
                  <a16:creationId xmlns:a16="http://schemas.microsoft.com/office/drawing/2014/main" id="{42838192-0F8C-B104-DE56-12CBF95E67F8}"/>
                </a:ext>
              </a:extLst>
            </p:cNvPr>
            <p:cNvSpPr>
              <a:spLocks/>
            </p:cNvSpPr>
            <p:nvPr/>
          </p:nvSpPr>
          <p:spPr bwMode="auto">
            <a:xfrm>
              <a:off x="8544320" y="-234374"/>
              <a:ext cx="6693" cy="24538"/>
            </a:xfrm>
            <a:custGeom>
              <a:avLst/>
              <a:gdLst>
                <a:gd name="T0" fmla="*/ 1 w 4"/>
                <a:gd name="T1" fmla="*/ 15 h 15"/>
                <a:gd name="T2" fmla="*/ 3 w 4"/>
                <a:gd name="T3" fmla="*/ 0 h 15"/>
                <a:gd name="T4" fmla="*/ 1 w 4"/>
                <a:gd name="T5" fmla="*/ 15 h 15"/>
              </a:gdLst>
              <a:ahLst/>
              <a:cxnLst>
                <a:cxn ang="0">
                  <a:pos x="T0" y="T1"/>
                </a:cxn>
                <a:cxn ang="0">
                  <a:pos x="T2" y="T3"/>
                </a:cxn>
                <a:cxn ang="0">
                  <a:pos x="T4" y="T5"/>
                </a:cxn>
              </a:cxnLst>
              <a:rect l="0" t="0" r="r" b="b"/>
              <a:pathLst>
                <a:path w="4" h="15">
                  <a:moveTo>
                    <a:pt x="1" y="15"/>
                  </a:moveTo>
                  <a:cubicBezTo>
                    <a:pt x="0" y="3"/>
                    <a:pt x="0" y="2"/>
                    <a:pt x="3" y="0"/>
                  </a:cubicBezTo>
                  <a:cubicBezTo>
                    <a:pt x="4" y="8"/>
                    <a:pt x="3" y="13"/>
                    <a:pt x="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75" name="Freeform 1262">
              <a:extLst>
                <a:ext uri="{FF2B5EF4-FFF2-40B4-BE49-F238E27FC236}">
                  <a16:creationId xmlns:a16="http://schemas.microsoft.com/office/drawing/2014/main" id="{884D0952-F8CF-4FE8-E094-C868E7DE0F19}"/>
                </a:ext>
              </a:extLst>
            </p:cNvPr>
            <p:cNvSpPr>
              <a:spLocks/>
            </p:cNvSpPr>
            <p:nvPr/>
          </p:nvSpPr>
          <p:spPr bwMode="auto">
            <a:xfrm>
              <a:off x="8537628" y="-229912"/>
              <a:ext cx="6693" cy="22308"/>
            </a:xfrm>
            <a:custGeom>
              <a:avLst/>
              <a:gdLst>
                <a:gd name="T0" fmla="*/ 3 w 4"/>
                <a:gd name="T1" fmla="*/ 0 h 14"/>
                <a:gd name="T2" fmla="*/ 1 w 4"/>
                <a:gd name="T3" fmla="*/ 14 h 14"/>
                <a:gd name="T4" fmla="*/ 3 w 4"/>
                <a:gd name="T5" fmla="*/ 0 h 14"/>
              </a:gdLst>
              <a:ahLst/>
              <a:cxnLst>
                <a:cxn ang="0">
                  <a:pos x="T0" y="T1"/>
                </a:cxn>
                <a:cxn ang="0">
                  <a:pos x="T2" y="T3"/>
                </a:cxn>
                <a:cxn ang="0">
                  <a:pos x="T4" y="T5"/>
                </a:cxn>
              </a:cxnLst>
              <a:rect l="0" t="0" r="r" b="b"/>
              <a:pathLst>
                <a:path w="4" h="14">
                  <a:moveTo>
                    <a:pt x="3" y="0"/>
                  </a:moveTo>
                  <a:cubicBezTo>
                    <a:pt x="4" y="11"/>
                    <a:pt x="4" y="13"/>
                    <a:pt x="1" y="14"/>
                  </a:cubicBezTo>
                  <a:cubicBezTo>
                    <a:pt x="0" y="7"/>
                    <a:pt x="0"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76" name="Freeform 1263">
              <a:extLst>
                <a:ext uri="{FF2B5EF4-FFF2-40B4-BE49-F238E27FC236}">
                  <a16:creationId xmlns:a16="http://schemas.microsoft.com/office/drawing/2014/main" id="{DAC3B170-1207-A658-BADF-6F47E9D896AF}"/>
                </a:ext>
              </a:extLst>
            </p:cNvPr>
            <p:cNvSpPr>
              <a:spLocks/>
            </p:cNvSpPr>
            <p:nvPr/>
          </p:nvSpPr>
          <p:spPr bwMode="auto">
            <a:xfrm>
              <a:off x="8517551" y="-218759"/>
              <a:ext cx="8923" cy="22308"/>
            </a:xfrm>
            <a:custGeom>
              <a:avLst/>
              <a:gdLst>
                <a:gd name="T0" fmla="*/ 2 w 5"/>
                <a:gd name="T1" fmla="*/ 14 h 14"/>
                <a:gd name="T2" fmla="*/ 4 w 5"/>
                <a:gd name="T3" fmla="*/ 0 h 14"/>
                <a:gd name="T4" fmla="*/ 2 w 5"/>
                <a:gd name="T5" fmla="*/ 14 h 14"/>
              </a:gdLst>
              <a:ahLst/>
              <a:cxnLst>
                <a:cxn ang="0">
                  <a:pos x="T0" y="T1"/>
                </a:cxn>
                <a:cxn ang="0">
                  <a:pos x="T2" y="T3"/>
                </a:cxn>
                <a:cxn ang="0">
                  <a:pos x="T4" y="T5"/>
                </a:cxn>
              </a:cxnLst>
              <a:rect l="0" t="0" r="r" b="b"/>
              <a:pathLst>
                <a:path w="5" h="14">
                  <a:moveTo>
                    <a:pt x="2" y="14"/>
                  </a:moveTo>
                  <a:cubicBezTo>
                    <a:pt x="0" y="7"/>
                    <a:pt x="1" y="1"/>
                    <a:pt x="4" y="0"/>
                  </a:cubicBezTo>
                  <a:cubicBezTo>
                    <a:pt x="5" y="10"/>
                    <a:pt x="4" y="13"/>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77" name="Freeform 1264">
              <a:extLst>
                <a:ext uri="{FF2B5EF4-FFF2-40B4-BE49-F238E27FC236}">
                  <a16:creationId xmlns:a16="http://schemas.microsoft.com/office/drawing/2014/main" id="{2EF153DF-60A1-288B-C44C-B411777ADCE3}"/>
                </a:ext>
              </a:extLst>
            </p:cNvPr>
            <p:cNvSpPr>
              <a:spLocks/>
            </p:cNvSpPr>
            <p:nvPr/>
          </p:nvSpPr>
          <p:spPr bwMode="auto">
            <a:xfrm>
              <a:off x="8526474" y="-223221"/>
              <a:ext cx="6693" cy="22308"/>
            </a:xfrm>
            <a:custGeom>
              <a:avLst/>
              <a:gdLst>
                <a:gd name="T0" fmla="*/ 3 w 5"/>
                <a:gd name="T1" fmla="*/ 0 h 14"/>
                <a:gd name="T2" fmla="*/ 2 w 5"/>
                <a:gd name="T3" fmla="*/ 14 h 14"/>
                <a:gd name="T4" fmla="*/ 3 w 5"/>
                <a:gd name="T5" fmla="*/ 0 h 14"/>
              </a:gdLst>
              <a:ahLst/>
              <a:cxnLst>
                <a:cxn ang="0">
                  <a:pos x="T0" y="T1"/>
                </a:cxn>
                <a:cxn ang="0">
                  <a:pos x="T2" y="T3"/>
                </a:cxn>
                <a:cxn ang="0">
                  <a:pos x="T4" y="T5"/>
                </a:cxn>
              </a:cxnLst>
              <a:rect l="0" t="0" r="r" b="b"/>
              <a:pathLst>
                <a:path w="5" h="14">
                  <a:moveTo>
                    <a:pt x="3" y="0"/>
                  </a:moveTo>
                  <a:cubicBezTo>
                    <a:pt x="3" y="5"/>
                    <a:pt x="5" y="10"/>
                    <a:pt x="2" y="14"/>
                  </a:cubicBezTo>
                  <a:cubicBezTo>
                    <a:pt x="2" y="9"/>
                    <a:pt x="0" y="4"/>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sp>
        <p:nvSpPr>
          <p:cNvPr id="178" name="TextBox 177">
            <a:extLst>
              <a:ext uri="{FF2B5EF4-FFF2-40B4-BE49-F238E27FC236}">
                <a16:creationId xmlns:a16="http://schemas.microsoft.com/office/drawing/2014/main" id="{4BFE580E-2188-CDE4-9A3E-E763A31FBB59}"/>
              </a:ext>
            </a:extLst>
          </p:cNvPr>
          <p:cNvSpPr txBox="1"/>
          <p:nvPr/>
        </p:nvSpPr>
        <p:spPr>
          <a:xfrm>
            <a:off x="4871324" y="4367200"/>
            <a:ext cx="2897959" cy="646331"/>
          </a:xfrm>
          <a:prstGeom prst="rect">
            <a:avLst/>
          </a:prstGeom>
          <a:noFill/>
        </p:spPr>
        <p:txBody>
          <a:bodyPr wrap="square">
            <a:spAutoFit/>
          </a:bodyPr>
          <a:lstStyle/>
          <a:p>
            <a:pPr fontAlgn="auto">
              <a:spcBef>
                <a:spcPts val="0"/>
              </a:spcBef>
              <a:spcAft>
                <a:spcPts val="0"/>
              </a:spcAft>
            </a:pPr>
            <a:r>
              <a:rPr lang="en-US">
                <a:solidFill>
                  <a:prstClr val="black"/>
                </a:solidFill>
                <a:latin typeface="Calibri"/>
              </a:rPr>
              <a:t>Expand footprint, enhance capabilities and resources</a:t>
            </a:r>
          </a:p>
        </p:txBody>
      </p:sp>
      <p:grpSp>
        <p:nvGrpSpPr>
          <p:cNvPr id="179" name="Gruppieren 671">
            <a:extLst>
              <a:ext uri="{FF2B5EF4-FFF2-40B4-BE49-F238E27FC236}">
                <a16:creationId xmlns:a16="http://schemas.microsoft.com/office/drawing/2014/main" id="{1BC71C26-6178-07DA-2C29-B88868F05416}"/>
              </a:ext>
            </a:extLst>
          </p:cNvPr>
          <p:cNvGrpSpPr/>
          <p:nvPr/>
        </p:nvGrpSpPr>
        <p:grpSpPr>
          <a:xfrm>
            <a:off x="5844018" y="3575593"/>
            <a:ext cx="751108" cy="791607"/>
            <a:chOff x="4227816" y="3171982"/>
            <a:chExt cx="455075" cy="479612"/>
          </a:xfrm>
          <a:solidFill>
            <a:srgbClr val="70AD47"/>
          </a:solidFill>
        </p:grpSpPr>
        <p:sp>
          <p:nvSpPr>
            <p:cNvPr id="180" name="Freeform 1074">
              <a:extLst>
                <a:ext uri="{FF2B5EF4-FFF2-40B4-BE49-F238E27FC236}">
                  <a16:creationId xmlns:a16="http://schemas.microsoft.com/office/drawing/2014/main" id="{1ED83471-3761-CA01-3CD5-AB860DA80172}"/>
                </a:ext>
              </a:extLst>
            </p:cNvPr>
            <p:cNvSpPr>
              <a:spLocks/>
            </p:cNvSpPr>
            <p:nvPr/>
          </p:nvSpPr>
          <p:spPr bwMode="auto">
            <a:xfrm>
              <a:off x="4412969" y="3321443"/>
              <a:ext cx="269922" cy="330151"/>
            </a:xfrm>
            <a:custGeom>
              <a:avLst/>
              <a:gdLst>
                <a:gd name="T0" fmla="*/ 52 w 169"/>
                <a:gd name="T1" fmla="*/ 207 h 207"/>
                <a:gd name="T2" fmla="*/ 0 w 169"/>
                <a:gd name="T3" fmla="*/ 207 h 207"/>
                <a:gd name="T4" fmla="*/ 2 w 169"/>
                <a:gd name="T5" fmla="*/ 185 h 207"/>
                <a:gd name="T6" fmla="*/ 13 w 169"/>
                <a:gd name="T7" fmla="*/ 129 h 207"/>
                <a:gd name="T8" fmla="*/ 78 w 169"/>
                <a:gd name="T9" fmla="*/ 42 h 207"/>
                <a:gd name="T10" fmla="*/ 104 w 169"/>
                <a:gd name="T11" fmla="*/ 27 h 207"/>
                <a:gd name="T12" fmla="*/ 93 w 169"/>
                <a:gd name="T13" fmla="*/ 0 h 207"/>
                <a:gd name="T14" fmla="*/ 169 w 169"/>
                <a:gd name="T15" fmla="*/ 30 h 207"/>
                <a:gd name="T16" fmla="*/ 135 w 169"/>
                <a:gd name="T17" fmla="*/ 104 h 207"/>
                <a:gd name="T18" fmla="*/ 123 w 169"/>
                <a:gd name="T19" fmla="*/ 76 h 207"/>
                <a:gd name="T20" fmla="*/ 104 w 169"/>
                <a:gd name="T21" fmla="*/ 89 h 207"/>
                <a:gd name="T22" fmla="*/ 57 w 169"/>
                <a:gd name="T23" fmla="*/ 167 h 207"/>
                <a:gd name="T24" fmla="*/ 52 w 169"/>
                <a:gd name="T25"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207">
                  <a:moveTo>
                    <a:pt x="52" y="207"/>
                  </a:moveTo>
                  <a:cubicBezTo>
                    <a:pt x="35" y="207"/>
                    <a:pt x="18" y="207"/>
                    <a:pt x="0" y="207"/>
                  </a:cubicBezTo>
                  <a:cubicBezTo>
                    <a:pt x="0" y="199"/>
                    <a:pt x="1" y="192"/>
                    <a:pt x="2" y="185"/>
                  </a:cubicBezTo>
                  <a:cubicBezTo>
                    <a:pt x="4" y="166"/>
                    <a:pt x="7" y="147"/>
                    <a:pt x="13" y="129"/>
                  </a:cubicBezTo>
                  <a:cubicBezTo>
                    <a:pt x="25" y="92"/>
                    <a:pt x="46" y="63"/>
                    <a:pt x="78" y="42"/>
                  </a:cubicBezTo>
                  <a:cubicBezTo>
                    <a:pt x="86" y="37"/>
                    <a:pt x="95" y="32"/>
                    <a:pt x="104" y="27"/>
                  </a:cubicBezTo>
                  <a:cubicBezTo>
                    <a:pt x="100" y="19"/>
                    <a:pt x="97" y="10"/>
                    <a:pt x="93" y="0"/>
                  </a:cubicBezTo>
                  <a:cubicBezTo>
                    <a:pt x="118" y="10"/>
                    <a:pt x="143" y="20"/>
                    <a:pt x="169" y="30"/>
                  </a:cubicBezTo>
                  <a:cubicBezTo>
                    <a:pt x="157" y="55"/>
                    <a:pt x="146" y="79"/>
                    <a:pt x="135" y="104"/>
                  </a:cubicBezTo>
                  <a:cubicBezTo>
                    <a:pt x="131" y="95"/>
                    <a:pt x="127" y="86"/>
                    <a:pt x="123" y="76"/>
                  </a:cubicBezTo>
                  <a:cubicBezTo>
                    <a:pt x="117" y="81"/>
                    <a:pt x="110" y="84"/>
                    <a:pt x="104" y="89"/>
                  </a:cubicBezTo>
                  <a:cubicBezTo>
                    <a:pt x="77" y="108"/>
                    <a:pt x="63" y="135"/>
                    <a:pt x="57" y="167"/>
                  </a:cubicBezTo>
                  <a:cubicBezTo>
                    <a:pt x="55" y="180"/>
                    <a:pt x="54" y="193"/>
                    <a:pt x="52"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81" name="Freeform 1075">
              <a:extLst>
                <a:ext uri="{FF2B5EF4-FFF2-40B4-BE49-F238E27FC236}">
                  <a16:creationId xmlns:a16="http://schemas.microsoft.com/office/drawing/2014/main" id="{4D31C848-ED4B-2DF3-0A95-92C817B7AE9C}"/>
                </a:ext>
              </a:extLst>
            </p:cNvPr>
            <p:cNvSpPr>
              <a:spLocks/>
            </p:cNvSpPr>
            <p:nvPr/>
          </p:nvSpPr>
          <p:spPr bwMode="auto">
            <a:xfrm>
              <a:off x="4227816" y="3321443"/>
              <a:ext cx="205229" cy="220844"/>
            </a:xfrm>
            <a:custGeom>
              <a:avLst/>
              <a:gdLst>
                <a:gd name="T0" fmla="*/ 46 w 129"/>
                <a:gd name="T1" fmla="*/ 76 h 138"/>
                <a:gd name="T2" fmla="*/ 34 w 129"/>
                <a:gd name="T3" fmla="*/ 103 h 138"/>
                <a:gd name="T4" fmla="*/ 0 w 129"/>
                <a:gd name="T5" fmla="*/ 28 h 138"/>
                <a:gd name="T6" fmla="*/ 77 w 129"/>
                <a:gd name="T7" fmla="*/ 0 h 138"/>
                <a:gd name="T8" fmla="*/ 66 w 129"/>
                <a:gd name="T9" fmla="*/ 27 h 138"/>
                <a:gd name="T10" fmla="*/ 83 w 129"/>
                <a:gd name="T11" fmla="*/ 37 h 138"/>
                <a:gd name="T12" fmla="*/ 127 w 129"/>
                <a:gd name="T13" fmla="*/ 75 h 138"/>
                <a:gd name="T14" fmla="*/ 128 w 129"/>
                <a:gd name="T15" fmla="*/ 79 h 138"/>
                <a:gd name="T16" fmla="*/ 104 w 129"/>
                <a:gd name="T17" fmla="*/ 136 h 138"/>
                <a:gd name="T18" fmla="*/ 103 w 129"/>
                <a:gd name="T19" fmla="*/ 138 h 138"/>
                <a:gd name="T20" fmla="*/ 46 w 129"/>
                <a:gd name="T21" fmla="*/ 7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38">
                  <a:moveTo>
                    <a:pt x="46" y="76"/>
                  </a:moveTo>
                  <a:cubicBezTo>
                    <a:pt x="42" y="85"/>
                    <a:pt x="38" y="94"/>
                    <a:pt x="34" y="103"/>
                  </a:cubicBezTo>
                  <a:cubicBezTo>
                    <a:pt x="23" y="78"/>
                    <a:pt x="11" y="53"/>
                    <a:pt x="0" y="28"/>
                  </a:cubicBezTo>
                  <a:cubicBezTo>
                    <a:pt x="25" y="19"/>
                    <a:pt x="51" y="9"/>
                    <a:pt x="77" y="0"/>
                  </a:cubicBezTo>
                  <a:cubicBezTo>
                    <a:pt x="73" y="9"/>
                    <a:pt x="69" y="18"/>
                    <a:pt x="66" y="27"/>
                  </a:cubicBezTo>
                  <a:cubicBezTo>
                    <a:pt x="71" y="30"/>
                    <a:pt x="77" y="33"/>
                    <a:pt x="83" y="37"/>
                  </a:cubicBezTo>
                  <a:cubicBezTo>
                    <a:pt x="100" y="47"/>
                    <a:pt x="115" y="60"/>
                    <a:pt x="127" y="75"/>
                  </a:cubicBezTo>
                  <a:cubicBezTo>
                    <a:pt x="128" y="76"/>
                    <a:pt x="129" y="77"/>
                    <a:pt x="128" y="79"/>
                  </a:cubicBezTo>
                  <a:cubicBezTo>
                    <a:pt x="117" y="97"/>
                    <a:pt x="109" y="116"/>
                    <a:pt x="104" y="136"/>
                  </a:cubicBezTo>
                  <a:cubicBezTo>
                    <a:pt x="104" y="136"/>
                    <a:pt x="104" y="137"/>
                    <a:pt x="103" y="138"/>
                  </a:cubicBezTo>
                  <a:cubicBezTo>
                    <a:pt x="92" y="110"/>
                    <a:pt x="72" y="90"/>
                    <a:pt x="4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82" name="Freeform 1076">
              <a:extLst>
                <a:ext uri="{FF2B5EF4-FFF2-40B4-BE49-F238E27FC236}">
                  <a16:creationId xmlns:a16="http://schemas.microsoft.com/office/drawing/2014/main" id="{883318C9-0A26-8084-E8C9-F0F90364D960}"/>
                </a:ext>
              </a:extLst>
            </p:cNvPr>
            <p:cNvSpPr>
              <a:spLocks/>
            </p:cNvSpPr>
            <p:nvPr/>
          </p:nvSpPr>
          <p:spPr bwMode="auto">
            <a:xfrm>
              <a:off x="4366123" y="3171982"/>
              <a:ext cx="178460" cy="243151"/>
            </a:xfrm>
            <a:custGeom>
              <a:avLst/>
              <a:gdLst>
                <a:gd name="T0" fmla="*/ 30 w 112"/>
                <a:gd name="T1" fmla="*/ 61 h 152"/>
                <a:gd name="T2" fmla="*/ 0 w 112"/>
                <a:gd name="T3" fmla="*/ 61 h 152"/>
                <a:gd name="T4" fmla="*/ 57 w 112"/>
                <a:gd name="T5" fmla="*/ 0 h 152"/>
                <a:gd name="T6" fmla="*/ 112 w 112"/>
                <a:gd name="T7" fmla="*/ 61 h 152"/>
                <a:gd name="T8" fmla="*/ 82 w 112"/>
                <a:gd name="T9" fmla="*/ 61 h 152"/>
                <a:gd name="T10" fmla="*/ 82 w 112"/>
                <a:gd name="T11" fmla="*/ 66 h 152"/>
                <a:gd name="T12" fmla="*/ 82 w 112"/>
                <a:gd name="T13" fmla="*/ 124 h 152"/>
                <a:gd name="T14" fmla="*/ 81 w 112"/>
                <a:gd name="T15" fmla="*/ 129 h 152"/>
                <a:gd name="T16" fmla="*/ 57 w 112"/>
                <a:gd name="T17" fmla="*/ 152 h 152"/>
                <a:gd name="T18" fmla="*/ 57 w 112"/>
                <a:gd name="T19" fmla="*/ 152 h 152"/>
                <a:gd name="T20" fmla="*/ 37 w 112"/>
                <a:gd name="T21" fmla="*/ 133 h 152"/>
                <a:gd name="T22" fmla="*/ 30 w 112"/>
                <a:gd name="T23" fmla="*/ 118 h 152"/>
                <a:gd name="T24" fmla="*/ 30 w 112"/>
                <a:gd name="T25" fmla="*/ 66 h 152"/>
                <a:gd name="T26" fmla="*/ 30 w 112"/>
                <a:gd name="T27" fmla="*/ 6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52">
                  <a:moveTo>
                    <a:pt x="30" y="61"/>
                  </a:moveTo>
                  <a:cubicBezTo>
                    <a:pt x="20" y="61"/>
                    <a:pt x="11" y="61"/>
                    <a:pt x="0" y="61"/>
                  </a:cubicBezTo>
                  <a:cubicBezTo>
                    <a:pt x="20" y="41"/>
                    <a:pt x="38" y="21"/>
                    <a:pt x="57" y="0"/>
                  </a:cubicBezTo>
                  <a:cubicBezTo>
                    <a:pt x="76" y="21"/>
                    <a:pt x="94" y="41"/>
                    <a:pt x="112" y="61"/>
                  </a:cubicBezTo>
                  <a:cubicBezTo>
                    <a:pt x="102" y="61"/>
                    <a:pt x="92" y="61"/>
                    <a:pt x="82" y="61"/>
                  </a:cubicBezTo>
                  <a:cubicBezTo>
                    <a:pt x="82" y="63"/>
                    <a:pt x="82" y="64"/>
                    <a:pt x="82" y="66"/>
                  </a:cubicBezTo>
                  <a:cubicBezTo>
                    <a:pt x="82" y="85"/>
                    <a:pt x="83" y="105"/>
                    <a:pt x="82" y="124"/>
                  </a:cubicBezTo>
                  <a:cubicBezTo>
                    <a:pt x="82" y="126"/>
                    <a:pt x="82" y="128"/>
                    <a:pt x="81" y="129"/>
                  </a:cubicBezTo>
                  <a:cubicBezTo>
                    <a:pt x="73" y="136"/>
                    <a:pt x="65" y="144"/>
                    <a:pt x="57" y="152"/>
                  </a:cubicBezTo>
                  <a:cubicBezTo>
                    <a:pt x="57" y="152"/>
                    <a:pt x="56" y="152"/>
                    <a:pt x="57" y="152"/>
                  </a:cubicBezTo>
                  <a:cubicBezTo>
                    <a:pt x="50" y="146"/>
                    <a:pt x="44" y="139"/>
                    <a:pt x="37" y="133"/>
                  </a:cubicBezTo>
                  <a:cubicBezTo>
                    <a:pt x="31" y="129"/>
                    <a:pt x="30" y="125"/>
                    <a:pt x="30" y="118"/>
                  </a:cubicBezTo>
                  <a:cubicBezTo>
                    <a:pt x="30" y="101"/>
                    <a:pt x="30" y="83"/>
                    <a:pt x="30" y="66"/>
                  </a:cubicBezTo>
                  <a:cubicBezTo>
                    <a:pt x="30" y="64"/>
                    <a:pt x="30" y="63"/>
                    <a:pt x="3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sp>
        <p:nvSpPr>
          <p:cNvPr id="183" name="TextBox 182">
            <a:extLst>
              <a:ext uri="{FF2B5EF4-FFF2-40B4-BE49-F238E27FC236}">
                <a16:creationId xmlns:a16="http://schemas.microsoft.com/office/drawing/2014/main" id="{69A12A7D-CCAD-F173-53F2-9B34DEC67502}"/>
              </a:ext>
            </a:extLst>
          </p:cNvPr>
          <p:cNvSpPr txBox="1"/>
          <p:nvPr/>
        </p:nvSpPr>
        <p:spPr>
          <a:xfrm>
            <a:off x="7728918" y="4367199"/>
            <a:ext cx="3723197" cy="923330"/>
          </a:xfrm>
          <a:prstGeom prst="rect">
            <a:avLst/>
          </a:prstGeom>
          <a:noFill/>
        </p:spPr>
        <p:txBody>
          <a:bodyPr wrap="square">
            <a:spAutoFit/>
          </a:bodyPr>
          <a:lstStyle/>
          <a:p>
            <a:pPr fontAlgn="auto">
              <a:spcBef>
                <a:spcPts val="0"/>
              </a:spcBef>
              <a:spcAft>
                <a:spcPts val="0"/>
              </a:spcAft>
            </a:pPr>
            <a:r>
              <a:rPr lang="en-US">
                <a:solidFill>
                  <a:prstClr val="black"/>
                </a:solidFill>
                <a:latin typeface="Calibri"/>
              </a:rPr>
              <a:t>Support evolving needs, introduce proven solutions to new clients</a:t>
            </a:r>
          </a:p>
          <a:p>
            <a:pPr fontAlgn="auto">
              <a:spcBef>
                <a:spcPts val="0"/>
              </a:spcBef>
              <a:spcAft>
                <a:spcPts val="0"/>
              </a:spcAft>
            </a:pPr>
            <a:endParaRPr lang="en-US">
              <a:solidFill>
                <a:prstClr val="black"/>
              </a:solidFill>
              <a:latin typeface="Calibri"/>
            </a:endParaRPr>
          </a:p>
        </p:txBody>
      </p:sp>
      <p:grpSp>
        <p:nvGrpSpPr>
          <p:cNvPr id="184" name="Gruppieren 332">
            <a:extLst>
              <a:ext uri="{FF2B5EF4-FFF2-40B4-BE49-F238E27FC236}">
                <a16:creationId xmlns:a16="http://schemas.microsoft.com/office/drawing/2014/main" id="{1C73BF8F-5D6C-ACDA-C032-CD554BBFB198}"/>
              </a:ext>
            </a:extLst>
          </p:cNvPr>
          <p:cNvGrpSpPr/>
          <p:nvPr/>
        </p:nvGrpSpPr>
        <p:grpSpPr>
          <a:xfrm>
            <a:off x="9142729" y="3622375"/>
            <a:ext cx="872931" cy="846250"/>
            <a:chOff x="98696" y="3961668"/>
            <a:chExt cx="510841" cy="495227"/>
          </a:xfrm>
          <a:solidFill>
            <a:srgbClr val="ED7D31"/>
          </a:solidFill>
        </p:grpSpPr>
        <p:sp>
          <p:nvSpPr>
            <p:cNvPr id="185" name="Freeform 1091">
              <a:extLst>
                <a:ext uri="{FF2B5EF4-FFF2-40B4-BE49-F238E27FC236}">
                  <a16:creationId xmlns:a16="http://schemas.microsoft.com/office/drawing/2014/main" id="{813753AD-27C4-FCDE-EE3B-DA17FE668BF5}"/>
                </a:ext>
              </a:extLst>
            </p:cNvPr>
            <p:cNvSpPr>
              <a:spLocks/>
            </p:cNvSpPr>
            <p:nvPr/>
          </p:nvSpPr>
          <p:spPr bwMode="auto">
            <a:xfrm>
              <a:off x="98696" y="3961668"/>
              <a:ext cx="497458" cy="495227"/>
            </a:xfrm>
            <a:custGeom>
              <a:avLst/>
              <a:gdLst>
                <a:gd name="T0" fmla="*/ 290 w 313"/>
                <a:gd name="T1" fmla="*/ 104 h 311"/>
                <a:gd name="T2" fmla="*/ 227 w 313"/>
                <a:gd name="T3" fmla="*/ 278 h 311"/>
                <a:gd name="T4" fmla="*/ 48 w 313"/>
                <a:gd name="T5" fmla="*/ 243 h 311"/>
                <a:gd name="T6" fmla="*/ 59 w 313"/>
                <a:gd name="T7" fmla="*/ 54 h 311"/>
                <a:gd name="T8" fmla="*/ 245 w 313"/>
                <a:gd name="T9" fmla="*/ 43 h 311"/>
                <a:gd name="T10" fmla="*/ 242 w 313"/>
                <a:gd name="T11" fmla="*/ 46 h 311"/>
                <a:gd name="T12" fmla="*/ 224 w 313"/>
                <a:gd name="T13" fmla="*/ 61 h 311"/>
                <a:gd name="T14" fmla="*/ 217 w 313"/>
                <a:gd name="T15" fmla="*/ 61 h 311"/>
                <a:gd name="T16" fmla="*/ 144 w 313"/>
                <a:gd name="T17" fmla="*/ 45 h 311"/>
                <a:gd name="T18" fmla="*/ 53 w 313"/>
                <a:gd name="T19" fmla="*/ 119 h 311"/>
                <a:gd name="T20" fmla="*/ 81 w 313"/>
                <a:gd name="T21" fmla="*/ 234 h 311"/>
                <a:gd name="T22" fmla="*/ 190 w 313"/>
                <a:gd name="T23" fmla="*/ 260 h 311"/>
                <a:gd name="T24" fmla="*/ 265 w 313"/>
                <a:gd name="T25" fmla="*/ 182 h 311"/>
                <a:gd name="T26" fmla="*/ 267 w 313"/>
                <a:gd name="T27" fmla="*/ 137 h 311"/>
                <a:gd name="T28" fmla="*/ 269 w 313"/>
                <a:gd name="T29" fmla="*/ 131 h 311"/>
                <a:gd name="T30" fmla="*/ 290 w 313"/>
                <a:gd name="T31" fmla="*/ 1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3" h="311">
                  <a:moveTo>
                    <a:pt x="290" y="104"/>
                  </a:moveTo>
                  <a:cubicBezTo>
                    <a:pt x="313" y="163"/>
                    <a:pt x="294" y="240"/>
                    <a:pt x="227" y="278"/>
                  </a:cubicBezTo>
                  <a:cubicBezTo>
                    <a:pt x="167" y="311"/>
                    <a:pt x="92" y="298"/>
                    <a:pt x="48" y="243"/>
                  </a:cubicBezTo>
                  <a:cubicBezTo>
                    <a:pt x="0" y="184"/>
                    <a:pt x="8" y="103"/>
                    <a:pt x="59" y="54"/>
                  </a:cubicBezTo>
                  <a:cubicBezTo>
                    <a:pt x="113" y="0"/>
                    <a:pt x="194" y="2"/>
                    <a:pt x="245" y="43"/>
                  </a:cubicBezTo>
                  <a:cubicBezTo>
                    <a:pt x="244" y="44"/>
                    <a:pt x="243" y="45"/>
                    <a:pt x="242" y="46"/>
                  </a:cubicBezTo>
                  <a:cubicBezTo>
                    <a:pt x="236" y="51"/>
                    <a:pt x="230" y="56"/>
                    <a:pt x="224" y="61"/>
                  </a:cubicBezTo>
                  <a:cubicBezTo>
                    <a:pt x="221" y="63"/>
                    <a:pt x="220" y="63"/>
                    <a:pt x="217" y="61"/>
                  </a:cubicBezTo>
                  <a:cubicBezTo>
                    <a:pt x="195" y="47"/>
                    <a:pt x="170" y="41"/>
                    <a:pt x="144" y="45"/>
                  </a:cubicBezTo>
                  <a:cubicBezTo>
                    <a:pt x="99" y="51"/>
                    <a:pt x="68" y="76"/>
                    <a:pt x="53" y="119"/>
                  </a:cubicBezTo>
                  <a:cubicBezTo>
                    <a:pt x="38" y="162"/>
                    <a:pt x="48" y="202"/>
                    <a:pt x="81" y="234"/>
                  </a:cubicBezTo>
                  <a:cubicBezTo>
                    <a:pt x="112" y="264"/>
                    <a:pt x="149" y="272"/>
                    <a:pt x="190" y="260"/>
                  </a:cubicBezTo>
                  <a:cubicBezTo>
                    <a:pt x="229" y="249"/>
                    <a:pt x="254" y="221"/>
                    <a:pt x="265" y="182"/>
                  </a:cubicBezTo>
                  <a:cubicBezTo>
                    <a:pt x="269" y="167"/>
                    <a:pt x="269" y="152"/>
                    <a:pt x="267" y="137"/>
                  </a:cubicBezTo>
                  <a:cubicBezTo>
                    <a:pt x="267" y="135"/>
                    <a:pt x="268" y="132"/>
                    <a:pt x="269" y="131"/>
                  </a:cubicBezTo>
                  <a:cubicBezTo>
                    <a:pt x="275" y="122"/>
                    <a:pt x="282" y="113"/>
                    <a:pt x="29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86" name="Freeform 1092">
              <a:extLst>
                <a:ext uri="{FF2B5EF4-FFF2-40B4-BE49-F238E27FC236}">
                  <a16:creationId xmlns:a16="http://schemas.microsoft.com/office/drawing/2014/main" id="{95992D8E-6C0E-34AC-E8F6-6A360871C279}"/>
                </a:ext>
              </a:extLst>
            </p:cNvPr>
            <p:cNvSpPr>
              <a:spLocks/>
            </p:cNvSpPr>
            <p:nvPr/>
          </p:nvSpPr>
          <p:spPr bwMode="auto">
            <a:xfrm>
              <a:off x="221386" y="3999591"/>
              <a:ext cx="388151" cy="336843"/>
            </a:xfrm>
            <a:custGeom>
              <a:avLst/>
              <a:gdLst>
                <a:gd name="T0" fmla="*/ 0 w 245"/>
                <a:gd name="T1" fmla="*/ 106 h 211"/>
                <a:gd name="T2" fmla="*/ 20 w 245"/>
                <a:gd name="T3" fmla="*/ 88 h 211"/>
                <a:gd name="T4" fmla="*/ 24 w 245"/>
                <a:gd name="T5" fmla="*/ 88 h 211"/>
                <a:gd name="T6" fmla="*/ 83 w 245"/>
                <a:gd name="T7" fmla="*/ 123 h 211"/>
                <a:gd name="T8" fmla="*/ 89 w 245"/>
                <a:gd name="T9" fmla="*/ 128 h 211"/>
                <a:gd name="T10" fmla="*/ 239 w 245"/>
                <a:gd name="T11" fmla="*/ 0 h 211"/>
                <a:gd name="T12" fmla="*/ 244 w 245"/>
                <a:gd name="T13" fmla="*/ 13 h 211"/>
                <a:gd name="T14" fmla="*/ 243 w 245"/>
                <a:gd name="T15" fmla="*/ 17 h 211"/>
                <a:gd name="T16" fmla="*/ 200 w 245"/>
                <a:gd name="T17" fmla="*/ 60 h 211"/>
                <a:gd name="T18" fmla="*/ 133 w 245"/>
                <a:gd name="T19" fmla="*/ 153 h 211"/>
                <a:gd name="T20" fmla="*/ 99 w 245"/>
                <a:gd name="T21" fmla="*/ 211 h 211"/>
                <a:gd name="T22" fmla="*/ 0 w 245"/>
                <a:gd name="T23"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11">
                  <a:moveTo>
                    <a:pt x="0" y="106"/>
                  </a:moveTo>
                  <a:cubicBezTo>
                    <a:pt x="7" y="100"/>
                    <a:pt x="13" y="94"/>
                    <a:pt x="20" y="88"/>
                  </a:cubicBezTo>
                  <a:cubicBezTo>
                    <a:pt x="21" y="88"/>
                    <a:pt x="23" y="88"/>
                    <a:pt x="24" y="88"/>
                  </a:cubicBezTo>
                  <a:cubicBezTo>
                    <a:pt x="45" y="98"/>
                    <a:pt x="65" y="110"/>
                    <a:pt x="83" y="123"/>
                  </a:cubicBezTo>
                  <a:cubicBezTo>
                    <a:pt x="85" y="125"/>
                    <a:pt x="87" y="126"/>
                    <a:pt x="89" y="128"/>
                  </a:cubicBezTo>
                  <a:cubicBezTo>
                    <a:pt x="132" y="77"/>
                    <a:pt x="181" y="33"/>
                    <a:pt x="239" y="0"/>
                  </a:cubicBezTo>
                  <a:cubicBezTo>
                    <a:pt x="240" y="4"/>
                    <a:pt x="243" y="9"/>
                    <a:pt x="244" y="13"/>
                  </a:cubicBezTo>
                  <a:cubicBezTo>
                    <a:pt x="245" y="14"/>
                    <a:pt x="244" y="16"/>
                    <a:pt x="243" y="17"/>
                  </a:cubicBezTo>
                  <a:cubicBezTo>
                    <a:pt x="228" y="32"/>
                    <a:pt x="214" y="45"/>
                    <a:pt x="200" y="60"/>
                  </a:cubicBezTo>
                  <a:cubicBezTo>
                    <a:pt x="174" y="89"/>
                    <a:pt x="153" y="120"/>
                    <a:pt x="133" y="153"/>
                  </a:cubicBezTo>
                  <a:cubicBezTo>
                    <a:pt x="122" y="172"/>
                    <a:pt x="110" y="191"/>
                    <a:pt x="99" y="211"/>
                  </a:cubicBezTo>
                  <a:cubicBezTo>
                    <a:pt x="68" y="174"/>
                    <a:pt x="36" y="139"/>
                    <a:pt x="0"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cxnSp>
        <p:nvCxnSpPr>
          <p:cNvPr id="187" name="Straight Connector 186">
            <a:extLst>
              <a:ext uri="{FF2B5EF4-FFF2-40B4-BE49-F238E27FC236}">
                <a16:creationId xmlns:a16="http://schemas.microsoft.com/office/drawing/2014/main" id="{0B029244-1B4A-06B7-D7A6-7F7D7CF14F9A}"/>
              </a:ext>
            </a:extLst>
          </p:cNvPr>
          <p:cNvCxnSpPr>
            <a:cxnSpLocks/>
          </p:cNvCxnSpPr>
          <p:nvPr/>
        </p:nvCxnSpPr>
        <p:spPr>
          <a:xfrm>
            <a:off x="2155906" y="2700545"/>
            <a:ext cx="0" cy="2992024"/>
          </a:xfrm>
          <a:prstGeom prst="line">
            <a:avLst/>
          </a:prstGeom>
          <a:noFill/>
          <a:ln w="76200" cap="flat" cmpd="sng" algn="ctr">
            <a:solidFill>
              <a:srgbClr val="70AD47"/>
            </a:solidFill>
            <a:prstDash val="solid"/>
            <a:miter lim="800000"/>
          </a:ln>
          <a:effectLst/>
        </p:spPr>
      </p:cxnSp>
      <p:cxnSp>
        <p:nvCxnSpPr>
          <p:cNvPr id="188" name="Straight Connector 187">
            <a:extLst>
              <a:ext uri="{FF2B5EF4-FFF2-40B4-BE49-F238E27FC236}">
                <a16:creationId xmlns:a16="http://schemas.microsoft.com/office/drawing/2014/main" id="{64E5228D-B820-D15C-48E2-49442DD947EA}"/>
              </a:ext>
            </a:extLst>
          </p:cNvPr>
          <p:cNvCxnSpPr/>
          <p:nvPr/>
        </p:nvCxnSpPr>
        <p:spPr>
          <a:xfrm>
            <a:off x="1751383" y="3429000"/>
            <a:ext cx="402673" cy="0"/>
          </a:xfrm>
          <a:prstGeom prst="line">
            <a:avLst/>
          </a:prstGeom>
          <a:noFill/>
          <a:ln w="76200" cap="flat" cmpd="sng" algn="ctr">
            <a:solidFill>
              <a:srgbClr val="70AD47"/>
            </a:solidFill>
            <a:prstDash val="solid"/>
            <a:miter lim="800000"/>
          </a:ln>
          <a:effectLst/>
        </p:spPr>
      </p:cxnSp>
      <p:cxnSp>
        <p:nvCxnSpPr>
          <p:cNvPr id="189" name="Straight Connector 188">
            <a:extLst>
              <a:ext uri="{FF2B5EF4-FFF2-40B4-BE49-F238E27FC236}">
                <a16:creationId xmlns:a16="http://schemas.microsoft.com/office/drawing/2014/main" id="{F282BA73-2EA7-35D8-FCC4-813F440E084E}"/>
              </a:ext>
            </a:extLst>
          </p:cNvPr>
          <p:cNvCxnSpPr>
            <a:cxnSpLocks/>
          </p:cNvCxnSpPr>
          <p:nvPr/>
        </p:nvCxnSpPr>
        <p:spPr>
          <a:xfrm>
            <a:off x="2187771" y="2728565"/>
            <a:ext cx="201337" cy="0"/>
          </a:xfrm>
          <a:prstGeom prst="line">
            <a:avLst/>
          </a:prstGeom>
          <a:noFill/>
          <a:ln w="76200" cap="flat" cmpd="sng" algn="ctr">
            <a:solidFill>
              <a:srgbClr val="70AD47"/>
            </a:solidFill>
            <a:prstDash val="solid"/>
            <a:miter lim="800000"/>
          </a:ln>
          <a:effectLst/>
        </p:spPr>
      </p:cxnSp>
      <p:cxnSp>
        <p:nvCxnSpPr>
          <p:cNvPr id="190" name="Straight Connector 189">
            <a:extLst>
              <a:ext uri="{FF2B5EF4-FFF2-40B4-BE49-F238E27FC236}">
                <a16:creationId xmlns:a16="http://schemas.microsoft.com/office/drawing/2014/main" id="{D5A382E3-4F91-57F6-058A-99490E833DB8}"/>
              </a:ext>
            </a:extLst>
          </p:cNvPr>
          <p:cNvCxnSpPr>
            <a:cxnSpLocks/>
          </p:cNvCxnSpPr>
          <p:nvPr/>
        </p:nvCxnSpPr>
        <p:spPr>
          <a:xfrm>
            <a:off x="2189564" y="4130912"/>
            <a:ext cx="201337" cy="0"/>
          </a:xfrm>
          <a:prstGeom prst="line">
            <a:avLst/>
          </a:prstGeom>
          <a:noFill/>
          <a:ln w="76200" cap="flat" cmpd="sng" algn="ctr">
            <a:solidFill>
              <a:srgbClr val="70AD47"/>
            </a:solidFill>
            <a:prstDash val="solid"/>
            <a:miter lim="800000"/>
          </a:ln>
          <a:effectLst/>
        </p:spPr>
      </p:cxnSp>
      <p:cxnSp>
        <p:nvCxnSpPr>
          <p:cNvPr id="191" name="Straight Connector 190">
            <a:extLst>
              <a:ext uri="{FF2B5EF4-FFF2-40B4-BE49-F238E27FC236}">
                <a16:creationId xmlns:a16="http://schemas.microsoft.com/office/drawing/2014/main" id="{D9DA3F97-3C92-6AC5-7685-E21514D879CC}"/>
              </a:ext>
            </a:extLst>
          </p:cNvPr>
          <p:cNvCxnSpPr>
            <a:cxnSpLocks/>
          </p:cNvCxnSpPr>
          <p:nvPr/>
        </p:nvCxnSpPr>
        <p:spPr>
          <a:xfrm>
            <a:off x="2154056" y="5660295"/>
            <a:ext cx="201337" cy="0"/>
          </a:xfrm>
          <a:prstGeom prst="line">
            <a:avLst/>
          </a:prstGeom>
          <a:noFill/>
          <a:ln w="76200" cap="flat" cmpd="sng" algn="ctr">
            <a:solidFill>
              <a:srgbClr val="70AD47"/>
            </a:solidFill>
            <a:prstDash val="solid"/>
            <a:miter lim="800000"/>
          </a:ln>
          <a:effectLst/>
        </p:spPr>
      </p:cxnSp>
      <p:sp>
        <p:nvSpPr>
          <p:cNvPr id="192" name="TextBox 191">
            <a:extLst>
              <a:ext uri="{FF2B5EF4-FFF2-40B4-BE49-F238E27FC236}">
                <a16:creationId xmlns:a16="http://schemas.microsoft.com/office/drawing/2014/main" id="{B7E3ADE3-FC54-94E0-3DB6-F2B43FFE3A43}"/>
              </a:ext>
            </a:extLst>
          </p:cNvPr>
          <p:cNvSpPr txBox="1"/>
          <p:nvPr/>
        </p:nvSpPr>
        <p:spPr>
          <a:xfrm>
            <a:off x="2419805" y="5692715"/>
            <a:ext cx="2574502" cy="646331"/>
          </a:xfrm>
          <a:prstGeom prst="rect">
            <a:avLst/>
          </a:prstGeom>
          <a:noFill/>
        </p:spPr>
        <p:txBody>
          <a:bodyPr wrap="square">
            <a:spAutoFit/>
          </a:bodyPr>
          <a:lstStyle/>
          <a:p>
            <a:pPr fontAlgn="auto">
              <a:spcBef>
                <a:spcPts val="0"/>
              </a:spcBef>
              <a:spcAft>
                <a:spcPts val="0"/>
              </a:spcAft>
            </a:pPr>
            <a:r>
              <a:rPr lang="en-US">
                <a:solidFill>
                  <a:prstClr val="black"/>
                </a:solidFill>
                <a:latin typeface="Calibri"/>
              </a:rPr>
              <a:t>New work with new customers, new agencies</a:t>
            </a:r>
          </a:p>
        </p:txBody>
      </p:sp>
      <p:grpSp>
        <p:nvGrpSpPr>
          <p:cNvPr id="193" name="Group 192">
            <a:extLst>
              <a:ext uri="{FF2B5EF4-FFF2-40B4-BE49-F238E27FC236}">
                <a16:creationId xmlns:a16="http://schemas.microsoft.com/office/drawing/2014/main" id="{90E8075B-F77D-3840-B6B4-18A547D133A9}"/>
              </a:ext>
            </a:extLst>
          </p:cNvPr>
          <p:cNvGrpSpPr/>
          <p:nvPr/>
        </p:nvGrpSpPr>
        <p:grpSpPr>
          <a:xfrm>
            <a:off x="2778000" y="4984525"/>
            <a:ext cx="1195186" cy="734643"/>
            <a:chOff x="1693667" y="2579337"/>
            <a:chExt cx="2289176" cy="1407084"/>
          </a:xfrm>
        </p:grpSpPr>
        <p:sp>
          <p:nvSpPr>
            <p:cNvPr id="194" name="Freeform 5">
              <a:extLst>
                <a:ext uri="{FF2B5EF4-FFF2-40B4-BE49-F238E27FC236}">
                  <a16:creationId xmlns:a16="http://schemas.microsoft.com/office/drawing/2014/main" id="{F85E95DA-72E8-D70A-AB74-9F5D6C711542}"/>
                </a:ext>
              </a:extLst>
            </p:cNvPr>
            <p:cNvSpPr>
              <a:spLocks/>
            </p:cNvSpPr>
            <p:nvPr/>
          </p:nvSpPr>
          <p:spPr bwMode="gray">
            <a:xfrm>
              <a:off x="2239102" y="2579337"/>
              <a:ext cx="1224402" cy="1407084"/>
            </a:xfrm>
            <a:custGeom>
              <a:avLst/>
              <a:gdLst>
                <a:gd name="T0" fmla="*/ 175 w 237"/>
                <a:gd name="T1" fmla="*/ 191 h 271"/>
                <a:gd name="T2" fmla="*/ 130 w 237"/>
                <a:gd name="T3" fmla="*/ 145 h 271"/>
                <a:gd name="T4" fmla="*/ 145 w 237"/>
                <a:gd name="T5" fmla="*/ 110 h 271"/>
                <a:gd name="T6" fmla="*/ 157 w 237"/>
                <a:gd name="T7" fmla="*/ 86 h 271"/>
                <a:gd name="T8" fmla="*/ 153 w 237"/>
                <a:gd name="T9" fmla="*/ 73 h 271"/>
                <a:gd name="T10" fmla="*/ 156 w 237"/>
                <a:gd name="T11" fmla="*/ 49 h 271"/>
                <a:gd name="T12" fmla="*/ 101 w 237"/>
                <a:gd name="T13" fmla="*/ 0 h 271"/>
                <a:gd name="T14" fmla="*/ 46 w 237"/>
                <a:gd name="T15" fmla="*/ 49 h 271"/>
                <a:gd name="T16" fmla="*/ 50 w 237"/>
                <a:gd name="T17" fmla="*/ 73 h 271"/>
                <a:gd name="T18" fmla="*/ 46 w 237"/>
                <a:gd name="T19" fmla="*/ 86 h 271"/>
                <a:gd name="T20" fmla="*/ 58 w 237"/>
                <a:gd name="T21" fmla="*/ 110 h 271"/>
                <a:gd name="T22" fmla="*/ 73 w 237"/>
                <a:gd name="T23" fmla="*/ 145 h 271"/>
                <a:gd name="T24" fmla="*/ 28 w 237"/>
                <a:gd name="T25" fmla="*/ 191 h 271"/>
                <a:gd name="T26" fmla="*/ 0 w 237"/>
                <a:gd name="T27" fmla="*/ 215 h 271"/>
                <a:gd name="T28" fmla="*/ 0 w 237"/>
                <a:gd name="T29" fmla="*/ 271 h 271"/>
                <a:gd name="T30" fmla="*/ 237 w 237"/>
                <a:gd name="T31" fmla="*/ 271 h 271"/>
                <a:gd name="T32" fmla="*/ 237 w 237"/>
                <a:gd name="T33" fmla="*/ 229 h 271"/>
                <a:gd name="T34" fmla="*/ 175 w 237"/>
                <a:gd name="T35" fmla="*/ 1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271">
                  <a:moveTo>
                    <a:pt x="175" y="191"/>
                  </a:moveTo>
                  <a:cubicBezTo>
                    <a:pt x="141" y="178"/>
                    <a:pt x="130" y="167"/>
                    <a:pt x="130" y="145"/>
                  </a:cubicBezTo>
                  <a:cubicBezTo>
                    <a:pt x="130" y="130"/>
                    <a:pt x="140" y="135"/>
                    <a:pt x="145" y="110"/>
                  </a:cubicBezTo>
                  <a:cubicBezTo>
                    <a:pt x="146" y="99"/>
                    <a:pt x="156" y="110"/>
                    <a:pt x="157" y="86"/>
                  </a:cubicBezTo>
                  <a:cubicBezTo>
                    <a:pt x="157" y="76"/>
                    <a:pt x="153" y="73"/>
                    <a:pt x="153" y="73"/>
                  </a:cubicBezTo>
                  <a:cubicBezTo>
                    <a:pt x="153" y="73"/>
                    <a:pt x="155" y="60"/>
                    <a:pt x="156" y="49"/>
                  </a:cubicBezTo>
                  <a:cubicBezTo>
                    <a:pt x="157" y="35"/>
                    <a:pt x="149" y="0"/>
                    <a:pt x="101" y="0"/>
                  </a:cubicBezTo>
                  <a:cubicBezTo>
                    <a:pt x="54" y="0"/>
                    <a:pt x="46" y="35"/>
                    <a:pt x="46" y="49"/>
                  </a:cubicBezTo>
                  <a:cubicBezTo>
                    <a:pt x="48" y="60"/>
                    <a:pt x="50" y="73"/>
                    <a:pt x="50" y="73"/>
                  </a:cubicBezTo>
                  <a:cubicBezTo>
                    <a:pt x="50" y="73"/>
                    <a:pt x="46" y="76"/>
                    <a:pt x="46" y="86"/>
                  </a:cubicBezTo>
                  <a:cubicBezTo>
                    <a:pt x="47" y="110"/>
                    <a:pt x="56" y="99"/>
                    <a:pt x="58" y="110"/>
                  </a:cubicBezTo>
                  <a:cubicBezTo>
                    <a:pt x="62" y="135"/>
                    <a:pt x="73" y="130"/>
                    <a:pt x="73" y="145"/>
                  </a:cubicBezTo>
                  <a:cubicBezTo>
                    <a:pt x="73" y="167"/>
                    <a:pt x="62" y="178"/>
                    <a:pt x="28" y="191"/>
                  </a:cubicBezTo>
                  <a:cubicBezTo>
                    <a:pt x="18" y="194"/>
                    <a:pt x="0" y="201"/>
                    <a:pt x="0" y="215"/>
                  </a:cubicBezTo>
                  <a:cubicBezTo>
                    <a:pt x="0" y="271"/>
                    <a:pt x="0" y="271"/>
                    <a:pt x="0" y="271"/>
                  </a:cubicBezTo>
                  <a:cubicBezTo>
                    <a:pt x="237" y="271"/>
                    <a:pt x="237" y="271"/>
                    <a:pt x="237" y="271"/>
                  </a:cubicBezTo>
                  <a:cubicBezTo>
                    <a:pt x="237" y="271"/>
                    <a:pt x="237" y="238"/>
                    <a:pt x="237" y="229"/>
                  </a:cubicBezTo>
                  <a:cubicBezTo>
                    <a:pt x="237" y="216"/>
                    <a:pt x="209" y="204"/>
                    <a:pt x="175" y="191"/>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95" name="Freeform 6">
              <a:extLst>
                <a:ext uri="{FF2B5EF4-FFF2-40B4-BE49-F238E27FC236}">
                  <a16:creationId xmlns:a16="http://schemas.microsoft.com/office/drawing/2014/main" id="{F1218D99-4690-5884-370F-F3DE75D48CAD}"/>
                </a:ext>
              </a:extLst>
            </p:cNvPr>
            <p:cNvSpPr>
              <a:spLocks/>
            </p:cNvSpPr>
            <p:nvPr/>
          </p:nvSpPr>
          <p:spPr bwMode="gray">
            <a:xfrm>
              <a:off x="3221668" y="2781591"/>
              <a:ext cx="761175" cy="1204830"/>
            </a:xfrm>
            <a:custGeom>
              <a:avLst/>
              <a:gdLst>
                <a:gd name="T0" fmla="*/ 97 w 147"/>
                <a:gd name="T1" fmla="*/ 143 h 232"/>
                <a:gd name="T2" fmla="*/ 64 w 147"/>
                <a:gd name="T3" fmla="*/ 109 h 232"/>
                <a:gd name="T4" fmla="*/ 75 w 147"/>
                <a:gd name="T5" fmla="*/ 82 h 232"/>
                <a:gd name="T6" fmla="*/ 84 w 147"/>
                <a:gd name="T7" fmla="*/ 64 h 232"/>
                <a:gd name="T8" fmla="*/ 81 w 147"/>
                <a:gd name="T9" fmla="*/ 55 h 232"/>
                <a:gd name="T10" fmla="*/ 84 w 147"/>
                <a:gd name="T11" fmla="*/ 37 h 232"/>
                <a:gd name="T12" fmla="*/ 42 w 147"/>
                <a:gd name="T13" fmla="*/ 0 h 232"/>
                <a:gd name="T14" fmla="*/ 1 w 147"/>
                <a:gd name="T15" fmla="*/ 37 h 232"/>
                <a:gd name="T16" fmla="*/ 4 w 147"/>
                <a:gd name="T17" fmla="*/ 55 h 232"/>
                <a:gd name="T18" fmla="*/ 0 w 147"/>
                <a:gd name="T19" fmla="*/ 64 h 232"/>
                <a:gd name="T20" fmla="*/ 10 w 147"/>
                <a:gd name="T21" fmla="*/ 82 h 232"/>
                <a:gd name="T22" fmla="*/ 21 w 147"/>
                <a:gd name="T23" fmla="*/ 109 h 232"/>
                <a:gd name="T24" fmla="*/ 7 w 147"/>
                <a:gd name="T25" fmla="*/ 134 h 232"/>
                <a:gd name="T26" fmla="*/ 70 w 147"/>
                <a:gd name="T27" fmla="*/ 187 h 232"/>
                <a:gd name="T28" fmla="*/ 70 w 147"/>
                <a:gd name="T29" fmla="*/ 232 h 232"/>
                <a:gd name="T30" fmla="*/ 147 w 147"/>
                <a:gd name="T31" fmla="*/ 232 h 232"/>
                <a:gd name="T32" fmla="*/ 142 w 147"/>
                <a:gd name="T33" fmla="*/ 168 h 232"/>
                <a:gd name="T34" fmla="*/ 97 w 147"/>
                <a:gd name="T35" fmla="*/ 1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32">
                  <a:moveTo>
                    <a:pt x="97" y="143"/>
                  </a:moveTo>
                  <a:cubicBezTo>
                    <a:pt x="72" y="133"/>
                    <a:pt x="64" y="126"/>
                    <a:pt x="64" y="109"/>
                  </a:cubicBezTo>
                  <a:cubicBezTo>
                    <a:pt x="64" y="98"/>
                    <a:pt x="72" y="101"/>
                    <a:pt x="75" y="82"/>
                  </a:cubicBezTo>
                  <a:cubicBezTo>
                    <a:pt x="76" y="74"/>
                    <a:pt x="84" y="82"/>
                    <a:pt x="84" y="64"/>
                  </a:cubicBezTo>
                  <a:cubicBezTo>
                    <a:pt x="84" y="57"/>
                    <a:pt x="81" y="55"/>
                    <a:pt x="81" y="55"/>
                  </a:cubicBezTo>
                  <a:cubicBezTo>
                    <a:pt x="81" y="55"/>
                    <a:pt x="83" y="44"/>
                    <a:pt x="84" y="37"/>
                  </a:cubicBezTo>
                  <a:cubicBezTo>
                    <a:pt x="84" y="27"/>
                    <a:pt x="78" y="0"/>
                    <a:pt x="42" y="0"/>
                  </a:cubicBezTo>
                  <a:cubicBezTo>
                    <a:pt x="8" y="0"/>
                    <a:pt x="0" y="27"/>
                    <a:pt x="1" y="37"/>
                  </a:cubicBezTo>
                  <a:cubicBezTo>
                    <a:pt x="2" y="44"/>
                    <a:pt x="4" y="55"/>
                    <a:pt x="4" y="55"/>
                  </a:cubicBezTo>
                  <a:cubicBezTo>
                    <a:pt x="4" y="55"/>
                    <a:pt x="0" y="57"/>
                    <a:pt x="0" y="64"/>
                  </a:cubicBezTo>
                  <a:cubicBezTo>
                    <a:pt x="2" y="82"/>
                    <a:pt x="8" y="74"/>
                    <a:pt x="10" y="82"/>
                  </a:cubicBezTo>
                  <a:cubicBezTo>
                    <a:pt x="13" y="101"/>
                    <a:pt x="21" y="98"/>
                    <a:pt x="21" y="109"/>
                  </a:cubicBezTo>
                  <a:cubicBezTo>
                    <a:pt x="21" y="120"/>
                    <a:pt x="17" y="128"/>
                    <a:pt x="7" y="134"/>
                  </a:cubicBezTo>
                  <a:cubicBezTo>
                    <a:pt x="62" y="159"/>
                    <a:pt x="70" y="164"/>
                    <a:pt x="70" y="187"/>
                  </a:cubicBezTo>
                  <a:cubicBezTo>
                    <a:pt x="70" y="232"/>
                    <a:pt x="70" y="232"/>
                    <a:pt x="70" y="232"/>
                  </a:cubicBezTo>
                  <a:cubicBezTo>
                    <a:pt x="147" y="232"/>
                    <a:pt x="147" y="232"/>
                    <a:pt x="147" y="232"/>
                  </a:cubicBezTo>
                  <a:cubicBezTo>
                    <a:pt x="147" y="232"/>
                    <a:pt x="146" y="174"/>
                    <a:pt x="142" y="168"/>
                  </a:cubicBezTo>
                  <a:cubicBezTo>
                    <a:pt x="137" y="159"/>
                    <a:pt x="123" y="153"/>
                    <a:pt x="97" y="143"/>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96" name="Freeform 7">
              <a:extLst>
                <a:ext uri="{FF2B5EF4-FFF2-40B4-BE49-F238E27FC236}">
                  <a16:creationId xmlns:a16="http://schemas.microsoft.com/office/drawing/2014/main" id="{13A03481-E4D1-BF49-9699-143D38364FEF}"/>
                </a:ext>
              </a:extLst>
            </p:cNvPr>
            <p:cNvSpPr>
              <a:spLocks/>
            </p:cNvSpPr>
            <p:nvPr/>
          </p:nvSpPr>
          <p:spPr bwMode="gray">
            <a:xfrm>
              <a:off x="1693667" y="2781591"/>
              <a:ext cx="754650" cy="1204830"/>
            </a:xfrm>
            <a:custGeom>
              <a:avLst/>
              <a:gdLst>
                <a:gd name="T0" fmla="*/ 50 w 146"/>
                <a:gd name="T1" fmla="*/ 143 h 232"/>
                <a:gd name="T2" fmla="*/ 83 w 146"/>
                <a:gd name="T3" fmla="*/ 109 h 232"/>
                <a:gd name="T4" fmla="*/ 72 w 146"/>
                <a:gd name="T5" fmla="*/ 82 h 232"/>
                <a:gd name="T6" fmla="*/ 62 w 146"/>
                <a:gd name="T7" fmla="*/ 64 h 232"/>
                <a:gd name="T8" fmla="*/ 66 w 146"/>
                <a:gd name="T9" fmla="*/ 55 h 232"/>
                <a:gd name="T10" fmla="*/ 63 w 146"/>
                <a:gd name="T11" fmla="*/ 37 h 232"/>
                <a:gd name="T12" fmla="*/ 104 w 146"/>
                <a:gd name="T13" fmla="*/ 0 h 232"/>
                <a:gd name="T14" fmla="*/ 146 w 146"/>
                <a:gd name="T15" fmla="*/ 37 h 232"/>
                <a:gd name="T16" fmla="*/ 142 w 146"/>
                <a:gd name="T17" fmla="*/ 55 h 232"/>
                <a:gd name="T18" fmla="*/ 146 w 146"/>
                <a:gd name="T19" fmla="*/ 64 h 232"/>
                <a:gd name="T20" fmla="*/ 137 w 146"/>
                <a:gd name="T21" fmla="*/ 82 h 232"/>
                <a:gd name="T22" fmla="*/ 126 w 146"/>
                <a:gd name="T23" fmla="*/ 109 h 232"/>
                <a:gd name="T24" fmla="*/ 140 w 146"/>
                <a:gd name="T25" fmla="*/ 134 h 232"/>
                <a:gd name="T26" fmla="*/ 77 w 146"/>
                <a:gd name="T27" fmla="*/ 187 h 232"/>
                <a:gd name="T28" fmla="*/ 77 w 146"/>
                <a:gd name="T29" fmla="*/ 232 h 232"/>
                <a:gd name="T30" fmla="*/ 0 w 146"/>
                <a:gd name="T31" fmla="*/ 232 h 232"/>
                <a:gd name="T32" fmla="*/ 5 w 146"/>
                <a:gd name="T33" fmla="*/ 168 h 232"/>
                <a:gd name="T34" fmla="*/ 50 w 146"/>
                <a:gd name="T35" fmla="*/ 1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232">
                  <a:moveTo>
                    <a:pt x="50" y="143"/>
                  </a:moveTo>
                  <a:cubicBezTo>
                    <a:pt x="75" y="133"/>
                    <a:pt x="83" y="126"/>
                    <a:pt x="83" y="109"/>
                  </a:cubicBezTo>
                  <a:cubicBezTo>
                    <a:pt x="83" y="98"/>
                    <a:pt x="75" y="101"/>
                    <a:pt x="72" y="82"/>
                  </a:cubicBezTo>
                  <a:cubicBezTo>
                    <a:pt x="70" y="74"/>
                    <a:pt x="63" y="82"/>
                    <a:pt x="62" y="64"/>
                  </a:cubicBezTo>
                  <a:cubicBezTo>
                    <a:pt x="62" y="57"/>
                    <a:pt x="66" y="55"/>
                    <a:pt x="66" y="55"/>
                  </a:cubicBezTo>
                  <a:cubicBezTo>
                    <a:pt x="66" y="55"/>
                    <a:pt x="64" y="44"/>
                    <a:pt x="63" y="37"/>
                  </a:cubicBezTo>
                  <a:cubicBezTo>
                    <a:pt x="62" y="27"/>
                    <a:pt x="69" y="0"/>
                    <a:pt x="104" y="0"/>
                  </a:cubicBezTo>
                  <a:cubicBezTo>
                    <a:pt x="139" y="0"/>
                    <a:pt x="146" y="27"/>
                    <a:pt x="146" y="37"/>
                  </a:cubicBezTo>
                  <a:cubicBezTo>
                    <a:pt x="145" y="44"/>
                    <a:pt x="142" y="55"/>
                    <a:pt x="142" y="55"/>
                  </a:cubicBezTo>
                  <a:cubicBezTo>
                    <a:pt x="142" y="55"/>
                    <a:pt x="146" y="57"/>
                    <a:pt x="146" y="64"/>
                  </a:cubicBezTo>
                  <a:cubicBezTo>
                    <a:pt x="145" y="82"/>
                    <a:pt x="138" y="74"/>
                    <a:pt x="137" y="82"/>
                  </a:cubicBezTo>
                  <a:cubicBezTo>
                    <a:pt x="134" y="101"/>
                    <a:pt x="126" y="98"/>
                    <a:pt x="126" y="109"/>
                  </a:cubicBezTo>
                  <a:cubicBezTo>
                    <a:pt x="126" y="120"/>
                    <a:pt x="130" y="128"/>
                    <a:pt x="140" y="134"/>
                  </a:cubicBezTo>
                  <a:cubicBezTo>
                    <a:pt x="85" y="159"/>
                    <a:pt x="77" y="164"/>
                    <a:pt x="77" y="187"/>
                  </a:cubicBezTo>
                  <a:cubicBezTo>
                    <a:pt x="77" y="232"/>
                    <a:pt x="77" y="232"/>
                    <a:pt x="77" y="232"/>
                  </a:cubicBezTo>
                  <a:cubicBezTo>
                    <a:pt x="0" y="232"/>
                    <a:pt x="0" y="232"/>
                    <a:pt x="0" y="232"/>
                  </a:cubicBezTo>
                  <a:cubicBezTo>
                    <a:pt x="0" y="232"/>
                    <a:pt x="1" y="174"/>
                    <a:pt x="5" y="168"/>
                  </a:cubicBezTo>
                  <a:cubicBezTo>
                    <a:pt x="10" y="159"/>
                    <a:pt x="24" y="153"/>
                    <a:pt x="50" y="143"/>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sp>
        <p:nvSpPr>
          <p:cNvPr id="197" name="TextBox 196">
            <a:extLst>
              <a:ext uri="{FF2B5EF4-FFF2-40B4-BE49-F238E27FC236}">
                <a16:creationId xmlns:a16="http://schemas.microsoft.com/office/drawing/2014/main" id="{90209BE1-A22E-9A5C-DFFB-0BEC02F90AD8}"/>
              </a:ext>
            </a:extLst>
          </p:cNvPr>
          <p:cNvSpPr txBox="1"/>
          <p:nvPr/>
        </p:nvSpPr>
        <p:spPr>
          <a:xfrm>
            <a:off x="4858744" y="5660295"/>
            <a:ext cx="2835500" cy="646331"/>
          </a:xfrm>
          <a:prstGeom prst="rect">
            <a:avLst/>
          </a:prstGeom>
          <a:noFill/>
        </p:spPr>
        <p:txBody>
          <a:bodyPr wrap="square">
            <a:spAutoFit/>
          </a:bodyPr>
          <a:lstStyle/>
          <a:p>
            <a:pPr fontAlgn="auto">
              <a:spcBef>
                <a:spcPts val="0"/>
              </a:spcBef>
              <a:spcAft>
                <a:spcPts val="0"/>
              </a:spcAft>
            </a:pPr>
            <a:r>
              <a:rPr lang="en-US">
                <a:solidFill>
                  <a:prstClr val="black"/>
                </a:solidFill>
                <a:latin typeface="Calibri"/>
              </a:rPr>
              <a:t>Diversify to reduce reliance on existing markets</a:t>
            </a:r>
          </a:p>
        </p:txBody>
      </p:sp>
      <p:sp>
        <p:nvSpPr>
          <p:cNvPr id="198" name="TextBox 197">
            <a:extLst>
              <a:ext uri="{FF2B5EF4-FFF2-40B4-BE49-F238E27FC236}">
                <a16:creationId xmlns:a16="http://schemas.microsoft.com/office/drawing/2014/main" id="{8A8F21F0-2804-96AF-859E-BCE776826237}"/>
              </a:ext>
            </a:extLst>
          </p:cNvPr>
          <p:cNvSpPr txBox="1"/>
          <p:nvPr/>
        </p:nvSpPr>
        <p:spPr>
          <a:xfrm>
            <a:off x="7694243" y="5614127"/>
            <a:ext cx="3650429" cy="646331"/>
          </a:xfrm>
          <a:prstGeom prst="rect">
            <a:avLst/>
          </a:prstGeom>
          <a:noFill/>
        </p:spPr>
        <p:txBody>
          <a:bodyPr wrap="square">
            <a:spAutoFit/>
          </a:bodyPr>
          <a:lstStyle/>
          <a:p>
            <a:pPr fontAlgn="auto">
              <a:spcBef>
                <a:spcPts val="0"/>
              </a:spcBef>
              <a:spcAft>
                <a:spcPts val="0"/>
              </a:spcAft>
            </a:pPr>
            <a:r>
              <a:rPr lang="en-US">
                <a:solidFill>
                  <a:prstClr val="black"/>
                </a:solidFill>
                <a:latin typeface="Calibri"/>
              </a:rPr>
              <a:t>Tailor innovative solutions to new market segments</a:t>
            </a:r>
          </a:p>
        </p:txBody>
      </p:sp>
      <p:sp>
        <p:nvSpPr>
          <p:cNvPr id="199" name="Freeform 11">
            <a:extLst>
              <a:ext uri="{FF2B5EF4-FFF2-40B4-BE49-F238E27FC236}">
                <a16:creationId xmlns:a16="http://schemas.microsoft.com/office/drawing/2014/main" id="{262231FF-EC5D-B672-23AB-250E0FA5C763}"/>
              </a:ext>
            </a:extLst>
          </p:cNvPr>
          <p:cNvSpPr>
            <a:spLocks noEditPoints="1"/>
          </p:cNvSpPr>
          <p:nvPr/>
        </p:nvSpPr>
        <p:spPr bwMode="auto">
          <a:xfrm>
            <a:off x="5937215" y="5059699"/>
            <a:ext cx="600596" cy="600596"/>
          </a:xfrm>
          <a:custGeom>
            <a:avLst/>
            <a:gdLst>
              <a:gd name="T0" fmla="*/ 181 w 181"/>
              <a:gd name="T1" fmla="*/ 0 h 181"/>
              <a:gd name="T2" fmla="*/ 181 w 181"/>
              <a:gd name="T3" fmla="*/ 67 h 181"/>
              <a:gd name="T4" fmla="*/ 157 w 181"/>
              <a:gd name="T5" fmla="*/ 43 h 181"/>
              <a:gd name="T6" fmla="*/ 119 w 181"/>
              <a:gd name="T7" fmla="*/ 80 h 181"/>
              <a:gd name="T8" fmla="*/ 100 w 181"/>
              <a:gd name="T9" fmla="*/ 62 h 181"/>
              <a:gd name="T10" fmla="*/ 138 w 181"/>
              <a:gd name="T11" fmla="*/ 24 h 181"/>
              <a:gd name="T12" fmla="*/ 113 w 181"/>
              <a:gd name="T13" fmla="*/ 0 h 181"/>
              <a:gd name="T14" fmla="*/ 181 w 181"/>
              <a:gd name="T15" fmla="*/ 0 h 181"/>
              <a:gd name="T16" fmla="*/ 44 w 181"/>
              <a:gd name="T17" fmla="*/ 24 h 181"/>
              <a:gd name="T18" fmla="*/ 81 w 181"/>
              <a:gd name="T19" fmla="*/ 62 h 181"/>
              <a:gd name="T20" fmla="*/ 62 w 181"/>
              <a:gd name="T21" fmla="*/ 80 h 181"/>
              <a:gd name="T22" fmla="*/ 25 w 181"/>
              <a:gd name="T23" fmla="*/ 43 h 181"/>
              <a:gd name="T24" fmla="*/ 0 w 181"/>
              <a:gd name="T25" fmla="*/ 67 h 181"/>
              <a:gd name="T26" fmla="*/ 0 w 181"/>
              <a:gd name="T27" fmla="*/ 0 h 181"/>
              <a:gd name="T28" fmla="*/ 68 w 181"/>
              <a:gd name="T29" fmla="*/ 0 h 181"/>
              <a:gd name="T30" fmla="*/ 44 w 181"/>
              <a:gd name="T31" fmla="*/ 24 h 181"/>
              <a:gd name="T32" fmla="*/ 157 w 181"/>
              <a:gd name="T33" fmla="*/ 137 h 181"/>
              <a:gd name="T34" fmla="*/ 181 w 181"/>
              <a:gd name="T35" fmla="*/ 113 h 181"/>
              <a:gd name="T36" fmla="*/ 181 w 181"/>
              <a:gd name="T37" fmla="*/ 181 h 181"/>
              <a:gd name="T38" fmla="*/ 113 w 181"/>
              <a:gd name="T39" fmla="*/ 181 h 181"/>
              <a:gd name="T40" fmla="*/ 138 w 181"/>
              <a:gd name="T41" fmla="*/ 157 h 181"/>
              <a:gd name="T42" fmla="*/ 100 w 181"/>
              <a:gd name="T43" fmla="*/ 119 h 181"/>
              <a:gd name="T44" fmla="*/ 119 w 181"/>
              <a:gd name="T45" fmla="*/ 100 h 181"/>
              <a:gd name="T46" fmla="*/ 157 w 181"/>
              <a:gd name="T47" fmla="*/ 137 h 181"/>
              <a:gd name="T48" fmla="*/ 81 w 181"/>
              <a:gd name="T49" fmla="*/ 119 h 181"/>
              <a:gd name="T50" fmla="*/ 44 w 181"/>
              <a:gd name="T51" fmla="*/ 157 h 181"/>
              <a:gd name="T52" fmla="*/ 68 w 181"/>
              <a:gd name="T53" fmla="*/ 181 h 181"/>
              <a:gd name="T54" fmla="*/ 0 w 181"/>
              <a:gd name="T55" fmla="*/ 181 h 181"/>
              <a:gd name="T56" fmla="*/ 0 w 181"/>
              <a:gd name="T57" fmla="*/ 113 h 181"/>
              <a:gd name="T58" fmla="*/ 25 w 181"/>
              <a:gd name="T59" fmla="*/ 137 h 181"/>
              <a:gd name="T60" fmla="*/ 62 w 181"/>
              <a:gd name="T61" fmla="*/ 100 h 181"/>
              <a:gd name="T62" fmla="*/ 81 w 181"/>
              <a:gd name="T63" fmla="*/ 11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 h="181">
                <a:moveTo>
                  <a:pt x="181" y="0"/>
                </a:moveTo>
                <a:lnTo>
                  <a:pt x="181" y="67"/>
                </a:lnTo>
                <a:lnTo>
                  <a:pt x="157" y="43"/>
                </a:lnTo>
                <a:lnTo>
                  <a:pt x="119" y="80"/>
                </a:lnTo>
                <a:lnTo>
                  <a:pt x="100" y="62"/>
                </a:lnTo>
                <a:lnTo>
                  <a:pt x="138" y="24"/>
                </a:lnTo>
                <a:lnTo>
                  <a:pt x="113" y="0"/>
                </a:lnTo>
                <a:lnTo>
                  <a:pt x="181" y="0"/>
                </a:lnTo>
                <a:close/>
                <a:moveTo>
                  <a:pt x="44" y="24"/>
                </a:moveTo>
                <a:lnTo>
                  <a:pt x="81" y="62"/>
                </a:lnTo>
                <a:lnTo>
                  <a:pt x="62" y="80"/>
                </a:lnTo>
                <a:lnTo>
                  <a:pt x="25" y="43"/>
                </a:lnTo>
                <a:lnTo>
                  <a:pt x="0" y="67"/>
                </a:lnTo>
                <a:lnTo>
                  <a:pt x="0" y="0"/>
                </a:lnTo>
                <a:lnTo>
                  <a:pt x="68" y="0"/>
                </a:lnTo>
                <a:lnTo>
                  <a:pt x="44" y="24"/>
                </a:lnTo>
                <a:close/>
                <a:moveTo>
                  <a:pt x="157" y="137"/>
                </a:moveTo>
                <a:lnTo>
                  <a:pt x="181" y="113"/>
                </a:lnTo>
                <a:lnTo>
                  <a:pt x="181" y="181"/>
                </a:lnTo>
                <a:lnTo>
                  <a:pt x="113" y="181"/>
                </a:lnTo>
                <a:lnTo>
                  <a:pt x="138" y="157"/>
                </a:lnTo>
                <a:lnTo>
                  <a:pt x="100" y="119"/>
                </a:lnTo>
                <a:lnTo>
                  <a:pt x="119" y="100"/>
                </a:lnTo>
                <a:lnTo>
                  <a:pt x="157" y="137"/>
                </a:lnTo>
                <a:close/>
                <a:moveTo>
                  <a:pt x="81" y="119"/>
                </a:moveTo>
                <a:lnTo>
                  <a:pt x="44" y="157"/>
                </a:lnTo>
                <a:lnTo>
                  <a:pt x="68" y="181"/>
                </a:lnTo>
                <a:lnTo>
                  <a:pt x="0" y="181"/>
                </a:lnTo>
                <a:lnTo>
                  <a:pt x="0" y="113"/>
                </a:lnTo>
                <a:lnTo>
                  <a:pt x="25" y="137"/>
                </a:lnTo>
                <a:lnTo>
                  <a:pt x="62" y="100"/>
                </a:lnTo>
                <a:lnTo>
                  <a:pt x="81" y="119"/>
                </a:ln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200" name="Oval 199">
            <a:extLst>
              <a:ext uri="{FF2B5EF4-FFF2-40B4-BE49-F238E27FC236}">
                <a16:creationId xmlns:a16="http://schemas.microsoft.com/office/drawing/2014/main" id="{0A3DEC3A-26A6-2E26-9550-D6587F56C5F5}"/>
              </a:ext>
            </a:extLst>
          </p:cNvPr>
          <p:cNvSpPr/>
          <p:nvPr/>
        </p:nvSpPr>
        <p:spPr>
          <a:xfrm>
            <a:off x="110104" y="3270322"/>
            <a:ext cx="455570" cy="457200"/>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1</a:t>
            </a:r>
          </a:p>
        </p:txBody>
      </p:sp>
      <p:sp>
        <p:nvSpPr>
          <p:cNvPr id="201" name="Oval 200">
            <a:extLst>
              <a:ext uri="{FF2B5EF4-FFF2-40B4-BE49-F238E27FC236}">
                <a16:creationId xmlns:a16="http://schemas.microsoft.com/office/drawing/2014/main" id="{D86B38E6-BF1D-535E-A7EA-99E5FAB4C9D4}"/>
              </a:ext>
            </a:extLst>
          </p:cNvPr>
          <p:cNvSpPr/>
          <p:nvPr/>
        </p:nvSpPr>
        <p:spPr>
          <a:xfrm>
            <a:off x="102512" y="5228666"/>
            <a:ext cx="455570" cy="457200"/>
          </a:xfrm>
          <a:prstGeom prst="ellipse">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2</a:t>
            </a:r>
          </a:p>
        </p:txBody>
      </p:sp>
      <p:grpSp>
        <p:nvGrpSpPr>
          <p:cNvPr id="202" name="Gruppieren 262">
            <a:extLst>
              <a:ext uri="{FF2B5EF4-FFF2-40B4-BE49-F238E27FC236}">
                <a16:creationId xmlns:a16="http://schemas.microsoft.com/office/drawing/2014/main" id="{AD2D0122-D463-F6E6-93CB-1A2A496AAEE2}"/>
              </a:ext>
            </a:extLst>
          </p:cNvPr>
          <p:cNvGrpSpPr/>
          <p:nvPr/>
        </p:nvGrpSpPr>
        <p:grpSpPr>
          <a:xfrm>
            <a:off x="9238581" y="4971555"/>
            <a:ext cx="699337" cy="688740"/>
            <a:chOff x="8013700" y="1709738"/>
            <a:chExt cx="314325" cy="309562"/>
          </a:xfrm>
          <a:solidFill>
            <a:srgbClr val="ED7D31"/>
          </a:solidFill>
        </p:grpSpPr>
        <p:sp>
          <p:nvSpPr>
            <p:cNvPr id="203" name="Freeform 1354">
              <a:extLst>
                <a:ext uri="{FF2B5EF4-FFF2-40B4-BE49-F238E27FC236}">
                  <a16:creationId xmlns:a16="http://schemas.microsoft.com/office/drawing/2014/main" id="{07D9C04B-F436-93A2-2167-A1FE5F1E9DF0}"/>
                </a:ext>
              </a:extLst>
            </p:cNvPr>
            <p:cNvSpPr>
              <a:spLocks/>
            </p:cNvSpPr>
            <p:nvPr/>
          </p:nvSpPr>
          <p:spPr bwMode="auto">
            <a:xfrm>
              <a:off x="8016875" y="1828800"/>
              <a:ext cx="200025" cy="190500"/>
            </a:xfrm>
            <a:custGeom>
              <a:avLst/>
              <a:gdLst>
                <a:gd name="T0" fmla="*/ 176 w 176"/>
                <a:gd name="T1" fmla="*/ 84 h 168"/>
                <a:gd name="T2" fmla="*/ 176 w 176"/>
                <a:gd name="T3" fmla="*/ 114 h 168"/>
                <a:gd name="T4" fmla="*/ 157 w 176"/>
                <a:gd name="T5" fmla="*/ 144 h 168"/>
                <a:gd name="T6" fmla="*/ 137 w 176"/>
                <a:gd name="T7" fmla="*/ 166 h 168"/>
                <a:gd name="T8" fmla="*/ 132 w 176"/>
                <a:gd name="T9" fmla="*/ 168 h 168"/>
                <a:gd name="T10" fmla="*/ 35 w 176"/>
                <a:gd name="T11" fmla="*/ 126 h 168"/>
                <a:gd name="T12" fmla="*/ 1 w 176"/>
                <a:gd name="T13" fmla="*/ 59 h 168"/>
                <a:gd name="T14" fmla="*/ 1 w 176"/>
                <a:gd name="T15" fmla="*/ 54 h 168"/>
                <a:gd name="T16" fmla="*/ 44 w 176"/>
                <a:gd name="T17" fmla="*/ 5 h 168"/>
                <a:gd name="T18" fmla="*/ 48 w 176"/>
                <a:gd name="T19" fmla="*/ 5 h 168"/>
                <a:gd name="T20" fmla="*/ 71 w 176"/>
                <a:gd name="T21" fmla="*/ 2 h 168"/>
                <a:gd name="T22" fmla="*/ 75 w 176"/>
                <a:gd name="T23" fmla="*/ 1 h 168"/>
                <a:gd name="T24" fmla="*/ 176 w 176"/>
                <a:gd name="T25" fmla="*/ 8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168">
                  <a:moveTo>
                    <a:pt x="176" y="84"/>
                  </a:moveTo>
                  <a:cubicBezTo>
                    <a:pt x="168" y="93"/>
                    <a:pt x="168" y="105"/>
                    <a:pt x="176" y="114"/>
                  </a:cubicBezTo>
                  <a:cubicBezTo>
                    <a:pt x="171" y="125"/>
                    <a:pt x="165" y="135"/>
                    <a:pt x="157" y="144"/>
                  </a:cubicBezTo>
                  <a:cubicBezTo>
                    <a:pt x="151" y="152"/>
                    <a:pt x="144" y="159"/>
                    <a:pt x="137" y="166"/>
                  </a:cubicBezTo>
                  <a:cubicBezTo>
                    <a:pt x="136" y="167"/>
                    <a:pt x="134" y="168"/>
                    <a:pt x="132" y="168"/>
                  </a:cubicBezTo>
                  <a:cubicBezTo>
                    <a:pt x="94" y="167"/>
                    <a:pt x="62" y="153"/>
                    <a:pt x="35" y="126"/>
                  </a:cubicBezTo>
                  <a:cubicBezTo>
                    <a:pt x="17" y="107"/>
                    <a:pt x="6" y="85"/>
                    <a:pt x="1" y="59"/>
                  </a:cubicBezTo>
                  <a:cubicBezTo>
                    <a:pt x="0" y="58"/>
                    <a:pt x="1" y="55"/>
                    <a:pt x="1" y="54"/>
                  </a:cubicBezTo>
                  <a:cubicBezTo>
                    <a:pt x="13" y="35"/>
                    <a:pt x="27" y="19"/>
                    <a:pt x="44" y="5"/>
                  </a:cubicBezTo>
                  <a:cubicBezTo>
                    <a:pt x="46" y="4"/>
                    <a:pt x="47" y="4"/>
                    <a:pt x="48" y="5"/>
                  </a:cubicBezTo>
                  <a:cubicBezTo>
                    <a:pt x="56" y="9"/>
                    <a:pt x="64" y="8"/>
                    <a:pt x="71" y="2"/>
                  </a:cubicBezTo>
                  <a:cubicBezTo>
                    <a:pt x="72" y="1"/>
                    <a:pt x="73" y="0"/>
                    <a:pt x="75" y="1"/>
                  </a:cubicBezTo>
                  <a:cubicBezTo>
                    <a:pt x="118" y="16"/>
                    <a:pt x="153" y="45"/>
                    <a:pt x="17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204" name="Freeform 1355">
              <a:extLst>
                <a:ext uri="{FF2B5EF4-FFF2-40B4-BE49-F238E27FC236}">
                  <a16:creationId xmlns:a16="http://schemas.microsoft.com/office/drawing/2014/main" id="{62263114-93D5-CD71-F777-0458E5BD5317}"/>
                </a:ext>
              </a:extLst>
            </p:cNvPr>
            <p:cNvSpPr>
              <a:spLocks/>
            </p:cNvSpPr>
            <p:nvPr/>
          </p:nvSpPr>
          <p:spPr bwMode="auto">
            <a:xfrm>
              <a:off x="8248650" y="1795463"/>
              <a:ext cx="79375" cy="196850"/>
            </a:xfrm>
            <a:custGeom>
              <a:avLst/>
              <a:gdLst>
                <a:gd name="T0" fmla="*/ 9 w 70"/>
                <a:gd name="T1" fmla="*/ 174 h 174"/>
                <a:gd name="T2" fmla="*/ 1 w 70"/>
                <a:gd name="T3" fmla="*/ 145 h 174"/>
                <a:gd name="T4" fmla="*/ 1 w 70"/>
                <a:gd name="T5" fmla="*/ 142 h 174"/>
                <a:gd name="T6" fmla="*/ 1 w 70"/>
                <a:gd name="T7" fmla="*/ 114 h 174"/>
                <a:gd name="T8" fmla="*/ 0 w 70"/>
                <a:gd name="T9" fmla="*/ 110 h 174"/>
                <a:gd name="T10" fmla="*/ 6 w 70"/>
                <a:gd name="T11" fmla="*/ 72 h 174"/>
                <a:gd name="T12" fmla="*/ 0 w 70"/>
                <a:gd name="T13" fmla="*/ 8 h 174"/>
                <a:gd name="T14" fmla="*/ 6 w 70"/>
                <a:gd name="T15" fmla="*/ 1 h 174"/>
                <a:gd name="T16" fmla="*/ 9 w 70"/>
                <a:gd name="T17" fmla="*/ 1 h 174"/>
                <a:gd name="T18" fmla="*/ 61 w 70"/>
                <a:gd name="T19" fmla="*/ 24 h 174"/>
                <a:gd name="T20" fmla="*/ 63 w 70"/>
                <a:gd name="T21" fmla="*/ 26 h 174"/>
                <a:gd name="T22" fmla="*/ 58 w 70"/>
                <a:gd name="T23" fmla="*/ 110 h 174"/>
                <a:gd name="T24" fmla="*/ 11 w 70"/>
                <a:gd name="T25" fmla="*/ 172 h 174"/>
                <a:gd name="T26" fmla="*/ 9 w 70"/>
                <a:gd name="T2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74">
                  <a:moveTo>
                    <a:pt x="9" y="174"/>
                  </a:moveTo>
                  <a:cubicBezTo>
                    <a:pt x="6" y="164"/>
                    <a:pt x="3" y="154"/>
                    <a:pt x="1" y="145"/>
                  </a:cubicBezTo>
                  <a:cubicBezTo>
                    <a:pt x="0" y="144"/>
                    <a:pt x="1" y="143"/>
                    <a:pt x="1" y="142"/>
                  </a:cubicBezTo>
                  <a:cubicBezTo>
                    <a:pt x="9" y="132"/>
                    <a:pt x="9" y="122"/>
                    <a:pt x="1" y="114"/>
                  </a:cubicBezTo>
                  <a:cubicBezTo>
                    <a:pt x="0" y="113"/>
                    <a:pt x="0" y="111"/>
                    <a:pt x="0" y="110"/>
                  </a:cubicBezTo>
                  <a:cubicBezTo>
                    <a:pt x="2" y="97"/>
                    <a:pt x="5" y="84"/>
                    <a:pt x="6" y="72"/>
                  </a:cubicBezTo>
                  <a:cubicBezTo>
                    <a:pt x="8" y="50"/>
                    <a:pt x="5" y="29"/>
                    <a:pt x="0" y="8"/>
                  </a:cubicBezTo>
                  <a:cubicBezTo>
                    <a:pt x="2" y="5"/>
                    <a:pt x="4" y="3"/>
                    <a:pt x="6" y="1"/>
                  </a:cubicBezTo>
                  <a:cubicBezTo>
                    <a:pt x="7" y="1"/>
                    <a:pt x="8" y="0"/>
                    <a:pt x="9" y="1"/>
                  </a:cubicBezTo>
                  <a:cubicBezTo>
                    <a:pt x="27" y="6"/>
                    <a:pt x="45" y="13"/>
                    <a:pt x="61" y="24"/>
                  </a:cubicBezTo>
                  <a:cubicBezTo>
                    <a:pt x="62" y="24"/>
                    <a:pt x="62" y="25"/>
                    <a:pt x="63" y="26"/>
                  </a:cubicBezTo>
                  <a:cubicBezTo>
                    <a:pt x="70" y="55"/>
                    <a:pt x="69" y="83"/>
                    <a:pt x="58" y="110"/>
                  </a:cubicBezTo>
                  <a:cubicBezTo>
                    <a:pt x="49" y="135"/>
                    <a:pt x="33" y="156"/>
                    <a:pt x="11" y="172"/>
                  </a:cubicBezTo>
                  <a:cubicBezTo>
                    <a:pt x="10" y="172"/>
                    <a:pt x="9" y="173"/>
                    <a:pt x="9"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205" name="Freeform 1356">
              <a:extLst>
                <a:ext uri="{FF2B5EF4-FFF2-40B4-BE49-F238E27FC236}">
                  <a16:creationId xmlns:a16="http://schemas.microsoft.com/office/drawing/2014/main" id="{6FC46CC4-976F-755F-1D73-ADE099108400}"/>
                </a:ext>
              </a:extLst>
            </p:cNvPr>
            <p:cNvSpPr>
              <a:spLocks/>
            </p:cNvSpPr>
            <p:nvPr/>
          </p:nvSpPr>
          <p:spPr bwMode="auto">
            <a:xfrm>
              <a:off x="8027988" y="1709738"/>
              <a:ext cx="190500" cy="95250"/>
            </a:xfrm>
            <a:custGeom>
              <a:avLst/>
              <a:gdLst>
                <a:gd name="T0" fmla="*/ 0 w 168"/>
                <a:gd name="T1" fmla="*/ 82 h 84"/>
                <a:gd name="T2" fmla="*/ 10 w 168"/>
                <a:gd name="T3" fmla="*/ 63 h 84"/>
                <a:gd name="T4" fmla="*/ 101 w 168"/>
                <a:gd name="T5" fmla="*/ 2 h 84"/>
                <a:gd name="T6" fmla="*/ 131 w 168"/>
                <a:gd name="T7" fmla="*/ 0 h 84"/>
                <a:gd name="T8" fmla="*/ 135 w 168"/>
                <a:gd name="T9" fmla="*/ 1 h 84"/>
                <a:gd name="T10" fmla="*/ 167 w 168"/>
                <a:gd name="T11" fmla="*/ 46 h 84"/>
                <a:gd name="T12" fmla="*/ 166 w 168"/>
                <a:gd name="T13" fmla="*/ 51 h 84"/>
                <a:gd name="T14" fmla="*/ 166 w 168"/>
                <a:gd name="T15" fmla="*/ 51 h 84"/>
                <a:gd name="T16" fmla="*/ 154 w 168"/>
                <a:gd name="T17" fmla="*/ 56 h 84"/>
                <a:gd name="T18" fmla="*/ 67 w 168"/>
                <a:gd name="T19" fmla="*/ 75 h 84"/>
                <a:gd name="T20" fmla="*/ 59 w 168"/>
                <a:gd name="T21" fmla="*/ 75 h 84"/>
                <a:gd name="T22" fmla="*/ 33 w 168"/>
                <a:gd name="T23" fmla="*/ 81 h 84"/>
                <a:gd name="T24" fmla="*/ 27 w 168"/>
                <a:gd name="T25" fmla="*/ 83 h 84"/>
                <a:gd name="T26" fmla="*/ 0 w 168"/>
                <a:gd name="T27" fmla="*/ 8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84">
                  <a:moveTo>
                    <a:pt x="0" y="82"/>
                  </a:moveTo>
                  <a:cubicBezTo>
                    <a:pt x="3" y="75"/>
                    <a:pt x="6" y="69"/>
                    <a:pt x="10" y="63"/>
                  </a:cubicBezTo>
                  <a:cubicBezTo>
                    <a:pt x="32" y="30"/>
                    <a:pt x="62" y="9"/>
                    <a:pt x="101" y="2"/>
                  </a:cubicBezTo>
                  <a:cubicBezTo>
                    <a:pt x="111" y="0"/>
                    <a:pt x="121" y="0"/>
                    <a:pt x="131" y="0"/>
                  </a:cubicBezTo>
                  <a:cubicBezTo>
                    <a:pt x="132" y="0"/>
                    <a:pt x="134" y="1"/>
                    <a:pt x="135" y="1"/>
                  </a:cubicBezTo>
                  <a:cubicBezTo>
                    <a:pt x="147" y="15"/>
                    <a:pt x="158" y="30"/>
                    <a:pt x="167" y="46"/>
                  </a:cubicBezTo>
                  <a:cubicBezTo>
                    <a:pt x="168" y="48"/>
                    <a:pt x="168" y="49"/>
                    <a:pt x="166" y="51"/>
                  </a:cubicBezTo>
                  <a:cubicBezTo>
                    <a:pt x="166" y="51"/>
                    <a:pt x="166" y="51"/>
                    <a:pt x="166" y="51"/>
                  </a:cubicBezTo>
                  <a:cubicBezTo>
                    <a:pt x="163" y="56"/>
                    <a:pt x="159" y="56"/>
                    <a:pt x="154" y="56"/>
                  </a:cubicBezTo>
                  <a:cubicBezTo>
                    <a:pt x="124" y="55"/>
                    <a:pt x="95" y="62"/>
                    <a:pt x="67" y="75"/>
                  </a:cubicBezTo>
                  <a:cubicBezTo>
                    <a:pt x="64" y="76"/>
                    <a:pt x="62" y="77"/>
                    <a:pt x="59" y="75"/>
                  </a:cubicBezTo>
                  <a:cubicBezTo>
                    <a:pt x="51" y="69"/>
                    <a:pt x="38" y="72"/>
                    <a:pt x="33" y="81"/>
                  </a:cubicBezTo>
                  <a:cubicBezTo>
                    <a:pt x="31" y="83"/>
                    <a:pt x="30" y="84"/>
                    <a:pt x="27" y="83"/>
                  </a:cubicBezTo>
                  <a:cubicBezTo>
                    <a:pt x="19" y="83"/>
                    <a:pt x="10" y="82"/>
                    <a:pt x="0"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206" name="Freeform 1357">
              <a:extLst>
                <a:ext uri="{FF2B5EF4-FFF2-40B4-BE49-F238E27FC236}">
                  <a16:creationId xmlns:a16="http://schemas.microsoft.com/office/drawing/2014/main" id="{A736B2CF-57D3-EF6A-AFDE-65F0D7735239}"/>
                </a:ext>
              </a:extLst>
            </p:cNvPr>
            <p:cNvSpPr>
              <a:spLocks/>
            </p:cNvSpPr>
            <p:nvPr/>
          </p:nvSpPr>
          <p:spPr bwMode="auto">
            <a:xfrm>
              <a:off x="8105775" y="1787525"/>
              <a:ext cx="134938" cy="130175"/>
            </a:xfrm>
            <a:custGeom>
              <a:avLst/>
              <a:gdLst>
                <a:gd name="T0" fmla="*/ 119 w 119"/>
                <a:gd name="T1" fmla="*/ 65 h 115"/>
                <a:gd name="T2" fmla="*/ 113 w 119"/>
                <a:gd name="T3" fmla="*/ 113 h 115"/>
                <a:gd name="T4" fmla="*/ 111 w 119"/>
                <a:gd name="T5" fmla="*/ 115 h 115"/>
                <a:gd name="T6" fmla="*/ 109 w 119"/>
                <a:gd name="T7" fmla="*/ 113 h 115"/>
                <a:gd name="T8" fmla="*/ 58 w 119"/>
                <a:gd name="T9" fmla="*/ 56 h 115"/>
                <a:gd name="T10" fmla="*/ 3 w 119"/>
                <a:gd name="T11" fmla="*/ 26 h 115"/>
                <a:gd name="T12" fmla="*/ 0 w 119"/>
                <a:gd name="T13" fmla="*/ 23 h 115"/>
                <a:gd name="T14" fmla="*/ 3 w 119"/>
                <a:gd name="T15" fmla="*/ 19 h 115"/>
                <a:gd name="T16" fmla="*/ 91 w 119"/>
                <a:gd name="T17" fmla="*/ 1 h 115"/>
                <a:gd name="T18" fmla="*/ 94 w 119"/>
                <a:gd name="T19" fmla="*/ 3 h 115"/>
                <a:gd name="T20" fmla="*/ 110 w 119"/>
                <a:gd name="T21" fmla="*/ 16 h 115"/>
                <a:gd name="T22" fmla="*/ 113 w 119"/>
                <a:gd name="T23" fmla="*/ 19 h 115"/>
                <a:gd name="T24" fmla="*/ 119 w 119"/>
                <a:gd name="T25" fmla="*/ 6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5">
                  <a:moveTo>
                    <a:pt x="119" y="65"/>
                  </a:moveTo>
                  <a:cubicBezTo>
                    <a:pt x="119" y="81"/>
                    <a:pt x="117" y="97"/>
                    <a:pt x="113" y="113"/>
                  </a:cubicBezTo>
                  <a:cubicBezTo>
                    <a:pt x="113" y="114"/>
                    <a:pt x="112" y="114"/>
                    <a:pt x="111" y="115"/>
                  </a:cubicBezTo>
                  <a:cubicBezTo>
                    <a:pt x="110" y="115"/>
                    <a:pt x="109" y="114"/>
                    <a:pt x="109" y="113"/>
                  </a:cubicBezTo>
                  <a:cubicBezTo>
                    <a:pt x="95" y="91"/>
                    <a:pt x="79" y="72"/>
                    <a:pt x="58" y="56"/>
                  </a:cubicBezTo>
                  <a:cubicBezTo>
                    <a:pt x="41" y="43"/>
                    <a:pt x="23" y="33"/>
                    <a:pt x="3" y="26"/>
                  </a:cubicBezTo>
                  <a:cubicBezTo>
                    <a:pt x="2" y="25"/>
                    <a:pt x="0" y="25"/>
                    <a:pt x="0" y="23"/>
                  </a:cubicBezTo>
                  <a:cubicBezTo>
                    <a:pt x="0" y="20"/>
                    <a:pt x="1" y="20"/>
                    <a:pt x="3" y="19"/>
                  </a:cubicBezTo>
                  <a:cubicBezTo>
                    <a:pt x="31" y="6"/>
                    <a:pt x="60" y="0"/>
                    <a:pt x="91" y="1"/>
                  </a:cubicBezTo>
                  <a:cubicBezTo>
                    <a:pt x="92" y="1"/>
                    <a:pt x="93" y="1"/>
                    <a:pt x="94" y="3"/>
                  </a:cubicBezTo>
                  <a:cubicBezTo>
                    <a:pt x="97" y="10"/>
                    <a:pt x="103" y="14"/>
                    <a:pt x="110" y="16"/>
                  </a:cubicBezTo>
                  <a:cubicBezTo>
                    <a:pt x="112" y="16"/>
                    <a:pt x="113" y="17"/>
                    <a:pt x="113" y="19"/>
                  </a:cubicBezTo>
                  <a:cubicBezTo>
                    <a:pt x="117" y="34"/>
                    <a:pt x="119" y="50"/>
                    <a:pt x="11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207" name="Freeform 1358">
              <a:extLst>
                <a:ext uri="{FF2B5EF4-FFF2-40B4-BE49-F238E27FC236}">
                  <a16:creationId xmlns:a16="http://schemas.microsoft.com/office/drawing/2014/main" id="{94081156-CB25-57B3-AFB4-E77284C46344}"/>
                </a:ext>
              </a:extLst>
            </p:cNvPr>
            <p:cNvSpPr>
              <a:spLocks/>
            </p:cNvSpPr>
            <p:nvPr/>
          </p:nvSpPr>
          <p:spPr bwMode="auto">
            <a:xfrm>
              <a:off x="8202613" y="1714500"/>
              <a:ext cx="106363" cy="85725"/>
            </a:xfrm>
            <a:custGeom>
              <a:avLst/>
              <a:gdLst>
                <a:gd name="T0" fmla="*/ 0 w 95"/>
                <a:gd name="T1" fmla="*/ 0 h 76"/>
                <a:gd name="T2" fmla="*/ 95 w 95"/>
                <a:gd name="T3" fmla="*/ 76 h 76"/>
                <a:gd name="T4" fmla="*/ 91 w 95"/>
                <a:gd name="T5" fmla="*/ 74 h 76"/>
                <a:gd name="T6" fmla="*/ 52 w 95"/>
                <a:gd name="T7" fmla="*/ 59 h 76"/>
                <a:gd name="T8" fmla="*/ 49 w 95"/>
                <a:gd name="T9" fmla="*/ 57 h 76"/>
                <a:gd name="T10" fmla="*/ 29 w 95"/>
                <a:gd name="T11" fmla="*/ 42 h 76"/>
                <a:gd name="T12" fmla="*/ 26 w 95"/>
                <a:gd name="T13" fmla="*/ 40 h 76"/>
                <a:gd name="T14" fmla="*/ 1 w 95"/>
                <a:gd name="T15" fmla="*/ 1 h 76"/>
                <a:gd name="T16" fmla="*/ 0 w 9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76">
                  <a:moveTo>
                    <a:pt x="0" y="0"/>
                  </a:moveTo>
                  <a:cubicBezTo>
                    <a:pt x="44" y="10"/>
                    <a:pt x="76" y="36"/>
                    <a:pt x="95" y="76"/>
                  </a:cubicBezTo>
                  <a:cubicBezTo>
                    <a:pt x="94" y="76"/>
                    <a:pt x="93" y="75"/>
                    <a:pt x="91" y="74"/>
                  </a:cubicBezTo>
                  <a:cubicBezTo>
                    <a:pt x="79" y="68"/>
                    <a:pt x="66" y="63"/>
                    <a:pt x="52" y="59"/>
                  </a:cubicBezTo>
                  <a:cubicBezTo>
                    <a:pt x="51" y="59"/>
                    <a:pt x="49" y="58"/>
                    <a:pt x="49" y="57"/>
                  </a:cubicBezTo>
                  <a:cubicBezTo>
                    <a:pt x="45" y="48"/>
                    <a:pt x="38" y="44"/>
                    <a:pt x="29" y="42"/>
                  </a:cubicBezTo>
                  <a:cubicBezTo>
                    <a:pt x="28" y="42"/>
                    <a:pt x="27" y="41"/>
                    <a:pt x="26" y="40"/>
                  </a:cubicBezTo>
                  <a:cubicBezTo>
                    <a:pt x="19" y="26"/>
                    <a:pt x="11" y="13"/>
                    <a:pt x="1"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208" name="Freeform 1359">
              <a:extLst>
                <a:ext uri="{FF2B5EF4-FFF2-40B4-BE49-F238E27FC236}">
                  <a16:creationId xmlns:a16="http://schemas.microsoft.com/office/drawing/2014/main" id="{E25C75C6-FEBB-D100-9A35-DF5438FBB7B7}"/>
                </a:ext>
              </a:extLst>
            </p:cNvPr>
            <p:cNvSpPr>
              <a:spLocks/>
            </p:cNvSpPr>
            <p:nvPr/>
          </p:nvSpPr>
          <p:spPr bwMode="auto">
            <a:xfrm>
              <a:off x="8194675" y="1963738"/>
              <a:ext cx="49213" cy="53975"/>
            </a:xfrm>
            <a:custGeom>
              <a:avLst/>
              <a:gdLst>
                <a:gd name="T0" fmla="*/ 0 w 44"/>
                <a:gd name="T1" fmla="*/ 47 h 47"/>
                <a:gd name="T2" fmla="*/ 10 w 44"/>
                <a:gd name="T3" fmla="*/ 35 h 47"/>
                <a:gd name="T4" fmla="*/ 32 w 44"/>
                <a:gd name="T5" fmla="*/ 2 h 47"/>
                <a:gd name="T6" fmla="*/ 35 w 44"/>
                <a:gd name="T7" fmla="*/ 0 h 47"/>
                <a:gd name="T8" fmla="*/ 37 w 44"/>
                <a:gd name="T9" fmla="*/ 3 h 47"/>
                <a:gd name="T10" fmla="*/ 44 w 44"/>
                <a:gd name="T11" fmla="*/ 32 h 47"/>
                <a:gd name="T12" fmla="*/ 0 w 4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44" h="47">
                  <a:moveTo>
                    <a:pt x="0" y="47"/>
                  </a:moveTo>
                  <a:cubicBezTo>
                    <a:pt x="4" y="43"/>
                    <a:pt x="7" y="39"/>
                    <a:pt x="10" y="35"/>
                  </a:cubicBezTo>
                  <a:cubicBezTo>
                    <a:pt x="18" y="25"/>
                    <a:pt x="25" y="13"/>
                    <a:pt x="32" y="2"/>
                  </a:cubicBezTo>
                  <a:cubicBezTo>
                    <a:pt x="33" y="1"/>
                    <a:pt x="34" y="1"/>
                    <a:pt x="35" y="0"/>
                  </a:cubicBezTo>
                  <a:cubicBezTo>
                    <a:pt x="35" y="1"/>
                    <a:pt x="36" y="2"/>
                    <a:pt x="37" y="3"/>
                  </a:cubicBezTo>
                  <a:cubicBezTo>
                    <a:pt x="39" y="13"/>
                    <a:pt x="42" y="23"/>
                    <a:pt x="44" y="32"/>
                  </a:cubicBezTo>
                  <a:cubicBezTo>
                    <a:pt x="30" y="40"/>
                    <a:pt x="16" y="45"/>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209" name="Freeform 1360">
              <a:extLst>
                <a:ext uri="{FF2B5EF4-FFF2-40B4-BE49-F238E27FC236}">
                  <a16:creationId xmlns:a16="http://schemas.microsoft.com/office/drawing/2014/main" id="{FB3FC2BE-E7CE-84A7-0230-9451CDD6810B}"/>
                </a:ext>
              </a:extLst>
            </p:cNvPr>
            <p:cNvSpPr>
              <a:spLocks/>
            </p:cNvSpPr>
            <p:nvPr/>
          </p:nvSpPr>
          <p:spPr bwMode="auto">
            <a:xfrm>
              <a:off x="8013700" y="1817688"/>
              <a:ext cx="47625" cy="50800"/>
            </a:xfrm>
            <a:custGeom>
              <a:avLst/>
              <a:gdLst>
                <a:gd name="T0" fmla="*/ 0 w 42"/>
                <a:gd name="T1" fmla="*/ 44 h 44"/>
                <a:gd name="T2" fmla="*/ 3 w 42"/>
                <a:gd name="T3" fmla="*/ 20 h 44"/>
                <a:gd name="T4" fmla="*/ 6 w 42"/>
                <a:gd name="T5" fmla="*/ 3 h 44"/>
                <a:gd name="T6" fmla="*/ 8 w 42"/>
                <a:gd name="T7" fmla="*/ 1 h 44"/>
                <a:gd name="T8" fmla="*/ 40 w 42"/>
                <a:gd name="T9" fmla="*/ 2 h 44"/>
                <a:gd name="T10" fmla="*/ 42 w 42"/>
                <a:gd name="T11" fmla="*/ 3 h 44"/>
                <a:gd name="T12" fmla="*/ 2 w 42"/>
                <a:gd name="T13" fmla="*/ 44 h 44"/>
                <a:gd name="T14" fmla="*/ 0 w 4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4">
                  <a:moveTo>
                    <a:pt x="0" y="44"/>
                  </a:moveTo>
                  <a:cubicBezTo>
                    <a:pt x="1" y="36"/>
                    <a:pt x="1" y="28"/>
                    <a:pt x="3" y="20"/>
                  </a:cubicBezTo>
                  <a:cubicBezTo>
                    <a:pt x="3" y="14"/>
                    <a:pt x="5" y="8"/>
                    <a:pt x="6" y="3"/>
                  </a:cubicBezTo>
                  <a:cubicBezTo>
                    <a:pt x="7" y="2"/>
                    <a:pt x="8" y="0"/>
                    <a:pt x="8" y="1"/>
                  </a:cubicBezTo>
                  <a:cubicBezTo>
                    <a:pt x="19" y="1"/>
                    <a:pt x="30" y="1"/>
                    <a:pt x="40" y="2"/>
                  </a:cubicBezTo>
                  <a:cubicBezTo>
                    <a:pt x="41" y="2"/>
                    <a:pt x="41" y="2"/>
                    <a:pt x="42" y="3"/>
                  </a:cubicBezTo>
                  <a:cubicBezTo>
                    <a:pt x="26" y="15"/>
                    <a:pt x="13" y="29"/>
                    <a:pt x="2" y="44"/>
                  </a:cubicBezTo>
                  <a:cubicBezTo>
                    <a:pt x="1" y="44"/>
                    <a:pt x="1" y="44"/>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spTree>
    <p:extLst>
      <p:ext uri="{BB962C8B-B14F-4D97-AF65-F5344CB8AC3E}">
        <p14:creationId xmlns:p14="http://schemas.microsoft.com/office/powerpoint/2010/main" val="36912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anim calcmode="lin" valueType="num">
                                      <p:cBhvr>
                                        <p:cTn id="8" dur="1000" fill="hold"/>
                                        <p:tgtEl>
                                          <p:spTgt spid="150"/>
                                        </p:tgtEl>
                                        <p:attrNameLst>
                                          <p:attrName>ppt_x</p:attrName>
                                        </p:attrNameLst>
                                      </p:cBhvr>
                                      <p:tavLst>
                                        <p:tav tm="0">
                                          <p:val>
                                            <p:strVal val="#ppt_x"/>
                                          </p:val>
                                        </p:tav>
                                        <p:tav tm="100000">
                                          <p:val>
                                            <p:strVal val="#ppt_x"/>
                                          </p:val>
                                        </p:tav>
                                      </p:tavLst>
                                    </p:anim>
                                    <p:anim calcmode="lin" valueType="num">
                                      <p:cBhvr>
                                        <p:cTn id="9" dur="1000" fill="hold"/>
                                        <p:tgtEl>
                                          <p:spTgt spid="1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1000"/>
                                        <p:tgtEl>
                                          <p:spTgt spid="200"/>
                                        </p:tgtEl>
                                      </p:cBhvr>
                                    </p:animEffect>
                                    <p:anim calcmode="lin" valueType="num">
                                      <p:cBhvr>
                                        <p:cTn id="13" dur="1000" fill="hold"/>
                                        <p:tgtEl>
                                          <p:spTgt spid="200"/>
                                        </p:tgtEl>
                                        <p:attrNameLst>
                                          <p:attrName>ppt_x</p:attrName>
                                        </p:attrNameLst>
                                      </p:cBhvr>
                                      <p:tavLst>
                                        <p:tav tm="0">
                                          <p:val>
                                            <p:strVal val="#ppt_x"/>
                                          </p:val>
                                        </p:tav>
                                        <p:tav tm="100000">
                                          <p:val>
                                            <p:strVal val="#ppt_x"/>
                                          </p:val>
                                        </p:tav>
                                      </p:tavLst>
                                    </p:anim>
                                    <p:anim calcmode="lin" valueType="num">
                                      <p:cBhvr>
                                        <p:cTn id="14" dur="1000" fill="hold"/>
                                        <p:tgtEl>
                                          <p:spTgt spid="2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1"/>
                                        </p:tgtEl>
                                        <p:attrNameLst>
                                          <p:attrName>style.visibility</p:attrName>
                                        </p:attrNameLst>
                                      </p:cBhvr>
                                      <p:to>
                                        <p:strVal val="visible"/>
                                      </p:to>
                                    </p:set>
                                    <p:animEffect transition="in" filter="fade">
                                      <p:cBhvr>
                                        <p:cTn id="17" dur="1000"/>
                                        <p:tgtEl>
                                          <p:spTgt spid="141"/>
                                        </p:tgtEl>
                                      </p:cBhvr>
                                    </p:animEffect>
                                    <p:anim calcmode="lin" valueType="num">
                                      <p:cBhvr>
                                        <p:cTn id="18" dur="1000" fill="hold"/>
                                        <p:tgtEl>
                                          <p:spTgt spid="141"/>
                                        </p:tgtEl>
                                        <p:attrNameLst>
                                          <p:attrName>ppt_x</p:attrName>
                                        </p:attrNameLst>
                                      </p:cBhvr>
                                      <p:tavLst>
                                        <p:tav tm="0">
                                          <p:val>
                                            <p:strVal val="#ppt_x"/>
                                          </p:val>
                                        </p:tav>
                                        <p:tav tm="100000">
                                          <p:val>
                                            <p:strVal val="#ppt_x"/>
                                          </p:val>
                                        </p:tav>
                                      </p:tavLst>
                                    </p:anim>
                                    <p:anim calcmode="lin" valueType="num">
                                      <p:cBhvr>
                                        <p:cTn id="19" dur="1000" fill="hold"/>
                                        <p:tgtEl>
                                          <p:spTgt spid="14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fade">
                                      <p:cBhvr>
                                        <p:cTn id="22" dur="1000"/>
                                        <p:tgtEl>
                                          <p:spTgt spid="143"/>
                                        </p:tgtEl>
                                      </p:cBhvr>
                                    </p:animEffect>
                                    <p:anim calcmode="lin" valueType="num">
                                      <p:cBhvr>
                                        <p:cTn id="23" dur="1000" fill="hold"/>
                                        <p:tgtEl>
                                          <p:spTgt spid="143"/>
                                        </p:tgtEl>
                                        <p:attrNameLst>
                                          <p:attrName>ppt_x</p:attrName>
                                        </p:attrNameLst>
                                      </p:cBhvr>
                                      <p:tavLst>
                                        <p:tav tm="0">
                                          <p:val>
                                            <p:strVal val="#ppt_x"/>
                                          </p:val>
                                        </p:tav>
                                        <p:tav tm="100000">
                                          <p:val>
                                            <p:strVal val="#ppt_x"/>
                                          </p:val>
                                        </p:tav>
                                      </p:tavLst>
                                    </p:anim>
                                    <p:anim calcmode="lin" valueType="num">
                                      <p:cBhvr>
                                        <p:cTn id="24" dur="1000" fill="hold"/>
                                        <p:tgtEl>
                                          <p:spTgt spid="1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1"/>
                                        </p:tgtEl>
                                        <p:attrNameLst>
                                          <p:attrName>style.visibility</p:attrName>
                                        </p:attrNameLst>
                                      </p:cBhvr>
                                      <p:to>
                                        <p:strVal val="visible"/>
                                      </p:to>
                                    </p:set>
                                    <p:animEffect transition="in" filter="fade">
                                      <p:cBhvr>
                                        <p:cTn id="27" dur="1000"/>
                                        <p:tgtEl>
                                          <p:spTgt spid="201"/>
                                        </p:tgtEl>
                                      </p:cBhvr>
                                    </p:animEffect>
                                    <p:anim calcmode="lin" valueType="num">
                                      <p:cBhvr>
                                        <p:cTn id="28" dur="1000" fill="hold"/>
                                        <p:tgtEl>
                                          <p:spTgt spid="201"/>
                                        </p:tgtEl>
                                        <p:attrNameLst>
                                          <p:attrName>ppt_x</p:attrName>
                                        </p:attrNameLst>
                                      </p:cBhvr>
                                      <p:tavLst>
                                        <p:tav tm="0">
                                          <p:val>
                                            <p:strVal val="#ppt_x"/>
                                          </p:val>
                                        </p:tav>
                                        <p:tav tm="100000">
                                          <p:val>
                                            <p:strVal val="#ppt_x"/>
                                          </p:val>
                                        </p:tav>
                                      </p:tavLst>
                                    </p:anim>
                                    <p:anim calcmode="lin" valueType="num">
                                      <p:cBhvr>
                                        <p:cTn id="29" dur="1000" fill="hold"/>
                                        <p:tgtEl>
                                          <p:spTgt spid="20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2"/>
                                        </p:tgtEl>
                                        <p:attrNameLst>
                                          <p:attrName>style.visibility</p:attrName>
                                        </p:attrNameLst>
                                      </p:cBhvr>
                                      <p:to>
                                        <p:strVal val="visible"/>
                                      </p:to>
                                    </p:set>
                                    <p:animEffect transition="in" filter="fade">
                                      <p:cBhvr>
                                        <p:cTn id="32" dur="1000"/>
                                        <p:tgtEl>
                                          <p:spTgt spid="142"/>
                                        </p:tgtEl>
                                      </p:cBhvr>
                                    </p:animEffect>
                                    <p:anim calcmode="lin" valueType="num">
                                      <p:cBhvr>
                                        <p:cTn id="33" dur="1000" fill="hold"/>
                                        <p:tgtEl>
                                          <p:spTgt spid="142"/>
                                        </p:tgtEl>
                                        <p:attrNameLst>
                                          <p:attrName>ppt_x</p:attrName>
                                        </p:attrNameLst>
                                      </p:cBhvr>
                                      <p:tavLst>
                                        <p:tav tm="0">
                                          <p:val>
                                            <p:strVal val="#ppt_x"/>
                                          </p:val>
                                        </p:tav>
                                        <p:tav tm="100000">
                                          <p:val>
                                            <p:strVal val="#ppt_x"/>
                                          </p:val>
                                        </p:tav>
                                      </p:tavLst>
                                    </p:anim>
                                    <p:anim calcmode="lin" valueType="num">
                                      <p:cBhvr>
                                        <p:cTn id="34" dur="1000" fill="hold"/>
                                        <p:tgtEl>
                                          <p:spTgt spid="14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4"/>
                                        </p:tgtEl>
                                        <p:attrNameLst>
                                          <p:attrName>style.visibility</p:attrName>
                                        </p:attrNameLst>
                                      </p:cBhvr>
                                      <p:to>
                                        <p:strVal val="visible"/>
                                      </p:to>
                                    </p:set>
                                    <p:animEffect transition="in" filter="fade">
                                      <p:cBhvr>
                                        <p:cTn id="37" dur="1000"/>
                                        <p:tgtEl>
                                          <p:spTgt spid="144"/>
                                        </p:tgtEl>
                                      </p:cBhvr>
                                    </p:animEffect>
                                    <p:anim calcmode="lin" valueType="num">
                                      <p:cBhvr>
                                        <p:cTn id="38" dur="1000" fill="hold"/>
                                        <p:tgtEl>
                                          <p:spTgt spid="144"/>
                                        </p:tgtEl>
                                        <p:attrNameLst>
                                          <p:attrName>ppt_x</p:attrName>
                                        </p:attrNameLst>
                                      </p:cBhvr>
                                      <p:tavLst>
                                        <p:tav tm="0">
                                          <p:val>
                                            <p:strVal val="#ppt_x"/>
                                          </p:val>
                                        </p:tav>
                                        <p:tav tm="100000">
                                          <p:val>
                                            <p:strVal val="#ppt_x"/>
                                          </p:val>
                                        </p:tav>
                                      </p:tavLst>
                                    </p:anim>
                                    <p:anim calcmode="lin" valueType="num">
                                      <p:cBhvr>
                                        <p:cTn id="39"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45"/>
                                        </p:tgtEl>
                                        <p:attrNameLst>
                                          <p:attrName>style.visibility</p:attrName>
                                        </p:attrNameLst>
                                      </p:cBhvr>
                                      <p:to>
                                        <p:strVal val="visible"/>
                                      </p:to>
                                    </p:set>
                                    <p:animEffect transition="in" filter="fade">
                                      <p:cBhvr>
                                        <p:cTn id="44" dur="1000"/>
                                        <p:tgtEl>
                                          <p:spTgt spid="145"/>
                                        </p:tgtEl>
                                      </p:cBhvr>
                                    </p:animEffect>
                                    <p:anim calcmode="lin" valueType="num">
                                      <p:cBhvr>
                                        <p:cTn id="45" dur="1000" fill="hold"/>
                                        <p:tgtEl>
                                          <p:spTgt spid="145"/>
                                        </p:tgtEl>
                                        <p:attrNameLst>
                                          <p:attrName>ppt_x</p:attrName>
                                        </p:attrNameLst>
                                      </p:cBhvr>
                                      <p:tavLst>
                                        <p:tav tm="0">
                                          <p:val>
                                            <p:strVal val="#ppt_x"/>
                                          </p:val>
                                        </p:tav>
                                        <p:tav tm="100000">
                                          <p:val>
                                            <p:strVal val="#ppt_x"/>
                                          </p:val>
                                        </p:tav>
                                      </p:tavLst>
                                    </p:anim>
                                    <p:anim calcmode="lin" valueType="num">
                                      <p:cBhvr>
                                        <p:cTn id="46" dur="1000" fill="hold"/>
                                        <p:tgtEl>
                                          <p:spTgt spid="14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8"/>
                                        </p:tgtEl>
                                        <p:attrNameLst>
                                          <p:attrName>style.visibility</p:attrName>
                                        </p:attrNameLst>
                                      </p:cBhvr>
                                      <p:to>
                                        <p:strVal val="visible"/>
                                      </p:to>
                                    </p:set>
                                    <p:animEffect transition="in" filter="fade">
                                      <p:cBhvr>
                                        <p:cTn id="49" dur="1000"/>
                                        <p:tgtEl>
                                          <p:spTgt spid="148"/>
                                        </p:tgtEl>
                                      </p:cBhvr>
                                    </p:animEffect>
                                    <p:anim calcmode="lin" valueType="num">
                                      <p:cBhvr>
                                        <p:cTn id="50" dur="1000" fill="hold"/>
                                        <p:tgtEl>
                                          <p:spTgt spid="148"/>
                                        </p:tgtEl>
                                        <p:attrNameLst>
                                          <p:attrName>ppt_x</p:attrName>
                                        </p:attrNameLst>
                                      </p:cBhvr>
                                      <p:tavLst>
                                        <p:tav tm="0">
                                          <p:val>
                                            <p:strVal val="#ppt_x"/>
                                          </p:val>
                                        </p:tav>
                                        <p:tav tm="100000">
                                          <p:val>
                                            <p:strVal val="#ppt_x"/>
                                          </p:val>
                                        </p:tav>
                                      </p:tavLst>
                                    </p:anim>
                                    <p:anim calcmode="lin" valueType="num">
                                      <p:cBhvr>
                                        <p:cTn id="51" dur="1000" fill="hold"/>
                                        <p:tgtEl>
                                          <p:spTgt spid="14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49"/>
                                        </p:tgtEl>
                                        <p:attrNameLst>
                                          <p:attrName>style.visibility</p:attrName>
                                        </p:attrNameLst>
                                      </p:cBhvr>
                                      <p:to>
                                        <p:strVal val="visible"/>
                                      </p:to>
                                    </p:set>
                                    <p:animEffect transition="in" filter="fade">
                                      <p:cBhvr>
                                        <p:cTn id="54" dur="1000"/>
                                        <p:tgtEl>
                                          <p:spTgt spid="149"/>
                                        </p:tgtEl>
                                      </p:cBhvr>
                                    </p:animEffect>
                                    <p:anim calcmode="lin" valueType="num">
                                      <p:cBhvr>
                                        <p:cTn id="55" dur="1000" fill="hold"/>
                                        <p:tgtEl>
                                          <p:spTgt spid="149"/>
                                        </p:tgtEl>
                                        <p:attrNameLst>
                                          <p:attrName>ppt_x</p:attrName>
                                        </p:attrNameLst>
                                      </p:cBhvr>
                                      <p:tavLst>
                                        <p:tav tm="0">
                                          <p:val>
                                            <p:strVal val="#ppt_x"/>
                                          </p:val>
                                        </p:tav>
                                        <p:tav tm="100000">
                                          <p:val>
                                            <p:strVal val="#ppt_x"/>
                                          </p:val>
                                        </p:tav>
                                      </p:tavLst>
                                    </p:anim>
                                    <p:anim calcmode="lin" valueType="num">
                                      <p:cBhvr>
                                        <p:cTn id="56" dur="1000" fill="hold"/>
                                        <p:tgtEl>
                                          <p:spTgt spid="14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5"/>
                                        </p:tgtEl>
                                        <p:attrNameLst>
                                          <p:attrName>style.visibility</p:attrName>
                                        </p:attrNameLst>
                                      </p:cBhvr>
                                      <p:to>
                                        <p:strVal val="visible"/>
                                      </p:to>
                                    </p:set>
                                    <p:animEffect transition="in" filter="fade">
                                      <p:cBhvr>
                                        <p:cTn id="59" dur="1000"/>
                                        <p:tgtEl>
                                          <p:spTgt spid="155"/>
                                        </p:tgtEl>
                                      </p:cBhvr>
                                    </p:animEffect>
                                    <p:anim calcmode="lin" valueType="num">
                                      <p:cBhvr>
                                        <p:cTn id="60" dur="1000" fill="hold"/>
                                        <p:tgtEl>
                                          <p:spTgt spid="155"/>
                                        </p:tgtEl>
                                        <p:attrNameLst>
                                          <p:attrName>ppt_x</p:attrName>
                                        </p:attrNameLst>
                                      </p:cBhvr>
                                      <p:tavLst>
                                        <p:tav tm="0">
                                          <p:val>
                                            <p:strVal val="#ppt_x"/>
                                          </p:val>
                                        </p:tav>
                                        <p:tav tm="100000">
                                          <p:val>
                                            <p:strVal val="#ppt_x"/>
                                          </p:val>
                                        </p:tav>
                                      </p:tavLst>
                                    </p:anim>
                                    <p:anim calcmode="lin" valueType="num">
                                      <p:cBhvr>
                                        <p:cTn id="61" dur="1000" fill="hold"/>
                                        <p:tgtEl>
                                          <p:spTgt spid="15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1000"/>
                                        <p:tgtEl>
                                          <p:spTgt spid="156"/>
                                        </p:tgtEl>
                                      </p:cBhvr>
                                    </p:animEffect>
                                    <p:anim calcmode="lin" valueType="num">
                                      <p:cBhvr>
                                        <p:cTn id="65" dur="1000" fill="hold"/>
                                        <p:tgtEl>
                                          <p:spTgt spid="156"/>
                                        </p:tgtEl>
                                        <p:attrNameLst>
                                          <p:attrName>ppt_x</p:attrName>
                                        </p:attrNameLst>
                                      </p:cBhvr>
                                      <p:tavLst>
                                        <p:tav tm="0">
                                          <p:val>
                                            <p:strVal val="#ppt_x"/>
                                          </p:val>
                                        </p:tav>
                                        <p:tav tm="100000">
                                          <p:val>
                                            <p:strVal val="#ppt_x"/>
                                          </p:val>
                                        </p:tav>
                                      </p:tavLst>
                                    </p:anim>
                                    <p:anim calcmode="lin" valueType="num">
                                      <p:cBhvr>
                                        <p:cTn id="66" dur="1000" fill="hold"/>
                                        <p:tgtEl>
                                          <p:spTgt spid="15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7"/>
                                        </p:tgtEl>
                                        <p:attrNameLst>
                                          <p:attrName>style.visibility</p:attrName>
                                        </p:attrNameLst>
                                      </p:cBhvr>
                                      <p:to>
                                        <p:strVal val="visible"/>
                                      </p:to>
                                    </p:set>
                                    <p:animEffect transition="in" filter="fade">
                                      <p:cBhvr>
                                        <p:cTn id="69" dur="1000"/>
                                        <p:tgtEl>
                                          <p:spTgt spid="187"/>
                                        </p:tgtEl>
                                      </p:cBhvr>
                                    </p:animEffect>
                                    <p:anim calcmode="lin" valueType="num">
                                      <p:cBhvr>
                                        <p:cTn id="70" dur="1000" fill="hold"/>
                                        <p:tgtEl>
                                          <p:spTgt spid="187"/>
                                        </p:tgtEl>
                                        <p:attrNameLst>
                                          <p:attrName>ppt_x</p:attrName>
                                        </p:attrNameLst>
                                      </p:cBhvr>
                                      <p:tavLst>
                                        <p:tav tm="0">
                                          <p:val>
                                            <p:strVal val="#ppt_x"/>
                                          </p:val>
                                        </p:tav>
                                        <p:tav tm="100000">
                                          <p:val>
                                            <p:strVal val="#ppt_x"/>
                                          </p:val>
                                        </p:tav>
                                      </p:tavLst>
                                    </p:anim>
                                    <p:anim calcmode="lin" valueType="num">
                                      <p:cBhvr>
                                        <p:cTn id="71" dur="1000" fill="hold"/>
                                        <p:tgtEl>
                                          <p:spTgt spid="18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88"/>
                                        </p:tgtEl>
                                        <p:attrNameLst>
                                          <p:attrName>style.visibility</p:attrName>
                                        </p:attrNameLst>
                                      </p:cBhvr>
                                      <p:to>
                                        <p:strVal val="visible"/>
                                      </p:to>
                                    </p:set>
                                    <p:animEffect transition="in" filter="fade">
                                      <p:cBhvr>
                                        <p:cTn id="74" dur="1000"/>
                                        <p:tgtEl>
                                          <p:spTgt spid="188"/>
                                        </p:tgtEl>
                                      </p:cBhvr>
                                    </p:animEffect>
                                    <p:anim calcmode="lin" valueType="num">
                                      <p:cBhvr>
                                        <p:cTn id="75" dur="1000" fill="hold"/>
                                        <p:tgtEl>
                                          <p:spTgt spid="188"/>
                                        </p:tgtEl>
                                        <p:attrNameLst>
                                          <p:attrName>ppt_x</p:attrName>
                                        </p:attrNameLst>
                                      </p:cBhvr>
                                      <p:tavLst>
                                        <p:tav tm="0">
                                          <p:val>
                                            <p:strVal val="#ppt_x"/>
                                          </p:val>
                                        </p:tav>
                                        <p:tav tm="100000">
                                          <p:val>
                                            <p:strVal val="#ppt_x"/>
                                          </p:val>
                                        </p:tav>
                                      </p:tavLst>
                                    </p:anim>
                                    <p:anim calcmode="lin" valueType="num">
                                      <p:cBhvr>
                                        <p:cTn id="76" dur="1000" fill="hold"/>
                                        <p:tgtEl>
                                          <p:spTgt spid="18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9"/>
                                        </p:tgtEl>
                                        <p:attrNameLst>
                                          <p:attrName>style.visibility</p:attrName>
                                        </p:attrNameLst>
                                      </p:cBhvr>
                                      <p:to>
                                        <p:strVal val="visible"/>
                                      </p:to>
                                    </p:set>
                                    <p:animEffect transition="in" filter="fade">
                                      <p:cBhvr>
                                        <p:cTn id="79" dur="1000"/>
                                        <p:tgtEl>
                                          <p:spTgt spid="189"/>
                                        </p:tgtEl>
                                      </p:cBhvr>
                                    </p:animEffect>
                                    <p:anim calcmode="lin" valueType="num">
                                      <p:cBhvr>
                                        <p:cTn id="80" dur="1000" fill="hold"/>
                                        <p:tgtEl>
                                          <p:spTgt spid="189"/>
                                        </p:tgtEl>
                                        <p:attrNameLst>
                                          <p:attrName>ppt_x</p:attrName>
                                        </p:attrNameLst>
                                      </p:cBhvr>
                                      <p:tavLst>
                                        <p:tav tm="0">
                                          <p:val>
                                            <p:strVal val="#ppt_x"/>
                                          </p:val>
                                        </p:tav>
                                        <p:tav tm="100000">
                                          <p:val>
                                            <p:strVal val="#ppt_x"/>
                                          </p:val>
                                        </p:tav>
                                      </p:tavLst>
                                    </p:anim>
                                    <p:anim calcmode="lin" valueType="num">
                                      <p:cBhvr>
                                        <p:cTn id="81" dur="1000" fill="hold"/>
                                        <p:tgtEl>
                                          <p:spTgt spid="189"/>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90"/>
                                        </p:tgtEl>
                                        <p:attrNameLst>
                                          <p:attrName>style.visibility</p:attrName>
                                        </p:attrNameLst>
                                      </p:cBhvr>
                                      <p:to>
                                        <p:strVal val="visible"/>
                                      </p:to>
                                    </p:set>
                                    <p:animEffect transition="in" filter="fade">
                                      <p:cBhvr>
                                        <p:cTn id="84" dur="1000"/>
                                        <p:tgtEl>
                                          <p:spTgt spid="190"/>
                                        </p:tgtEl>
                                      </p:cBhvr>
                                    </p:animEffect>
                                    <p:anim calcmode="lin" valueType="num">
                                      <p:cBhvr>
                                        <p:cTn id="85" dur="1000" fill="hold"/>
                                        <p:tgtEl>
                                          <p:spTgt spid="190"/>
                                        </p:tgtEl>
                                        <p:attrNameLst>
                                          <p:attrName>ppt_x</p:attrName>
                                        </p:attrNameLst>
                                      </p:cBhvr>
                                      <p:tavLst>
                                        <p:tav tm="0">
                                          <p:val>
                                            <p:strVal val="#ppt_x"/>
                                          </p:val>
                                        </p:tav>
                                        <p:tav tm="100000">
                                          <p:val>
                                            <p:strVal val="#ppt_x"/>
                                          </p:val>
                                        </p:tav>
                                      </p:tavLst>
                                    </p:anim>
                                    <p:anim calcmode="lin" valueType="num">
                                      <p:cBhvr>
                                        <p:cTn id="86" dur="1000" fill="hold"/>
                                        <p:tgtEl>
                                          <p:spTgt spid="190"/>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91"/>
                                        </p:tgtEl>
                                        <p:attrNameLst>
                                          <p:attrName>style.visibility</p:attrName>
                                        </p:attrNameLst>
                                      </p:cBhvr>
                                      <p:to>
                                        <p:strVal val="visible"/>
                                      </p:to>
                                    </p:set>
                                    <p:animEffect transition="in" filter="fade">
                                      <p:cBhvr>
                                        <p:cTn id="89" dur="1000"/>
                                        <p:tgtEl>
                                          <p:spTgt spid="191"/>
                                        </p:tgtEl>
                                      </p:cBhvr>
                                    </p:animEffect>
                                    <p:anim calcmode="lin" valueType="num">
                                      <p:cBhvr>
                                        <p:cTn id="90" dur="1000" fill="hold"/>
                                        <p:tgtEl>
                                          <p:spTgt spid="191"/>
                                        </p:tgtEl>
                                        <p:attrNameLst>
                                          <p:attrName>ppt_x</p:attrName>
                                        </p:attrNameLst>
                                      </p:cBhvr>
                                      <p:tavLst>
                                        <p:tav tm="0">
                                          <p:val>
                                            <p:strVal val="#ppt_x"/>
                                          </p:val>
                                        </p:tav>
                                        <p:tav tm="100000">
                                          <p:val>
                                            <p:strVal val="#ppt_x"/>
                                          </p:val>
                                        </p:tav>
                                      </p:tavLst>
                                    </p:anim>
                                    <p:anim calcmode="lin" valueType="num">
                                      <p:cBhvr>
                                        <p:cTn id="91" dur="1000" fill="hold"/>
                                        <p:tgtEl>
                                          <p:spTgt spid="19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92"/>
                                        </p:tgtEl>
                                        <p:attrNameLst>
                                          <p:attrName>style.visibility</p:attrName>
                                        </p:attrNameLst>
                                      </p:cBhvr>
                                      <p:to>
                                        <p:strVal val="visible"/>
                                      </p:to>
                                    </p:set>
                                    <p:animEffect transition="in" filter="fade">
                                      <p:cBhvr>
                                        <p:cTn id="94" dur="1000"/>
                                        <p:tgtEl>
                                          <p:spTgt spid="192"/>
                                        </p:tgtEl>
                                      </p:cBhvr>
                                    </p:animEffect>
                                    <p:anim calcmode="lin" valueType="num">
                                      <p:cBhvr>
                                        <p:cTn id="95" dur="1000" fill="hold"/>
                                        <p:tgtEl>
                                          <p:spTgt spid="192"/>
                                        </p:tgtEl>
                                        <p:attrNameLst>
                                          <p:attrName>ppt_x</p:attrName>
                                        </p:attrNameLst>
                                      </p:cBhvr>
                                      <p:tavLst>
                                        <p:tav tm="0">
                                          <p:val>
                                            <p:strVal val="#ppt_x"/>
                                          </p:val>
                                        </p:tav>
                                        <p:tav tm="100000">
                                          <p:val>
                                            <p:strVal val="#ppt_x"/>
                                          </p:val>
                                        </p:tav>
                                      </p:tavLst>
                                    </p:anim>
                                    <p:anim calcmode="lin" valueType="num">
                                      <p:cBhvr>
                                        <p:cTn id="96" dur="1000" fill="hold"/>
                                        <p:tgtEl>
                                          <p:spTgt spid="192"/>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193"/>
                                        </p:tgtEl>
                                        <p:attrNameLst>
                                          <p:attrName>style.visibility</p:attrName>
                                        </p:attrNameLst>
                                      </p:cBhvr>
                                      <p:to>
                                        <p:strVal val="visible"/>
                                      </p:to>
                                    </p:set>
                                    <p:animEffect transition="in" filter="fade">
                                      <p:cBhvr>
                                        <p:cTn id="99" dur="1000"/>
                                        <p:tgtEl>
                                          <p:spTgt spid="193"/>
                                        </p:tgtEl>
                                      </p:cBhvr>
                                    </p:animEffect>
                                    <p:anim calcmode="lin" valueType="num">
                                      <p:cBhvr>
                                        <p:cTn id="100" dur="1000" fill="hold"/>
                                        <p:tgtEl>
                                          <p:spTgt spid="193"/>
                                        </p:tgtEl>
                                        <p:attrNameLst>
                                          <p:attrName>ppt_x</p:attrName>
                                        </p:attrNameLst>
                                      </p:cBhvr>
                                      <p:tavLst>
                                        <p:tav tm="0">
                                          <p:val>
                                            <p:strVal val="#ppt_x"/>
                                          </p:val>
                                        </p:tav>
                                        <p:tav tm="100000">
                                          <p:val>
                                            <p:strVal val="#ppt_x"/>
                                          </p:val>
                                        </p:tav>
                                      </p:tavLst>
                                    </p:anim>
                                    <p:anim calcmode="lin" valueType="num">
                                      <p:cBhvr>
                                        <p:cTn id="101" dur="1000" fill="hold"/>
                                        <p:tgtEl>
                                          <p:spTgt spid="193"/>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51"/>
                                        </p:tgtEl>
                                        <p:attrNameLst>
                                          <p:attrName>style.visibility</p:attrName>
                                        </p:attrNameLst>
                                      </p:cBhvr>
                                      <p:to>
                                        <p:strVal val="visible"/>
                                      </p:to>
                                    </p:set>
                                    <p:animEffect transition="in" filter="fade">
                                      <p:cBhvr>
                                        <p:cTn id="106" dur="1000"/>
                                        <p:tgtEl>
                                          <p:spTgt spid="151"/>
                                        </p:tgtEl>
                                      </p:cBhvr>
                                    </p:animEffect>
                                    <p:anim calcmode="lin" valueType="num">
                                      <p:cBhvr>
                                        <p:cTn id="107" dur="1000" fill="hold"/>
                                        <p:tgtEl>
                                          <p:spTgt spid="151"/>
                                        </p:tgtEl>
                                        <p:attrNameLst>
                                          <p:attrName>ppt_x</p:attrName>
                                        </p:attrNameLst>
                                      </p:cBhvr>
                                      <p:tavLst>
                                        <p:tav tm="0">
                                          <p:val>
                                            <p:strVal val="#ppt_x"/>
                                          </p:val>
                                        </p:tav>
                                        <p:tav tm="100000">
                                          <p:val>
                                            <p:strVal val="#ppt_x"/>
                                          </p:val>
                                        </p:tav>
                                      </p:tavLst>
                                    </p:anim>
                                    <p:anim calcmode="lin" valueType="num">
                                      <p:cBhvr>
                                        <p:cTn id="108" dur="1000" fill="hold"/>
                                        <p:tgtEl>
                                          <p:spTgt spid="151"/>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153"/>
                                        </p:tgtEl>
                                        <p:attrNameLst>
                                          <p:attrName>style.visibility</p:attrName>
                                        </p:attrNameLst>
                                      </p:cBhvr>
                                      <p:to>
                                        <p:strVal val="visible"/>
                                      </p:to>
                                    </p:set>
                                    <p:animEffect transition="in" filter="fade">
                                      <p:cBhvr>
                                        <p:cTn id="111" dur="1000"/>
                                        <p:tgtEl>
                                          <p:spTgt spid="153"/>
                                        </p:tgtEl>
                                      </p:cBhvr>
                                    </p:animEffect>
                                    <p:anim calcmode="lin" valueType="num">
                                      <p:cBhvr>
                                        <p:cTn id="112" dur="1000" fill="hold"/>
                                        <p:tgtEl>
                                          <p:spTgt spid="153"/>
                                        </p:tgtEl>
                                        <p:attrNameLst>
                                          <p:attrName>ppt_x</p:attrName>
                                        </p:attrNameLst>
                                      </p:cBhvr>
                                      <p:tavLst>
                                        <p:tav tm="0">
                                          <p:val>
                                            <p:strVal val="#ppt_x"/>
                                          </p:val>
                                        </p:tav>
                                        <p:tav tm="100000">
                                          <p:val>
                                            <p:strVal val="#ppt_x"/>
                                          </p:val>
                                        </p:tav>
                                      </p:tavLst>
                                    </p:anim>
                                    <p:anim calcmode="lin" valueType="num">
                                      <p:cBhvr>
                                        <p:cTn id="113" dur="1000" fill="hold"/>
                                        <p:tgtEl>
                                          <p:spTgt spid="153"/>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60"/>
                                        </p:tgtEl>
                                        <p:attrNameLst>
                                          <p:attrName>style.visibility</p:attrName>
                                        </p:attrNameLst>
                                      </p:cBhvr>
                                      <p:to>
                                        <p:strVal val="visible"/>
                                      </p:to>
                                    </p:set>
                                    <p:animEffect transition="in" filter="fade">
                                      <p:cBhvr>
                                        <p:cTn id="116" dur="1000"/>
                                        <p:tgtEl>
                                          <p:spTgt spid="160"/>
                                        </p:tgtEl>
                                      </p:cBhvr>
                                    </p:animEffect>
                                    <p:anim calcmode="lin" valueType="num">
                                      <p:cBhvr>
                                        <p:cTn id="117" dur="1000" fill="hold"/>
                                        <p:tgtEl>
                                          <p:spTgt spid="160"/>
                                        </p:tgtEl>
                                        <p:attrNameLst>
                                          <p:attrName>ppt_x</p:attrName>
                                        </p:attrNameLst>
                                      </p:cBhvr>
                                      <p:tavLst>
                                        <p:tav tm="0">
                                          <p:val>
                                            <p:strVal val="#ppt_x"/>
                                          </p:val>
                                        </p:tav>
                                        <p:tav tm="100000">
                                          <p:val>
                                            <p:strVal val="#ppt_x"/>
                                          </p:val>
                                        </p:tav>
                                      </p:tavLst>
                                    </p:anim>
                                    <p:anim calcmode="lin" valueType="num">
                                      <p:cBhvr>
                                        <p:cTn id="118" dur="1000" fill="hold"/>
                                        <p:tgtEl>
                                          <p:spTgt spid="160"/>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164"/>
                                        </p:tgtEl>
                                        <p:attrNameLst>
                                          <p:attrName>style.visibility</p:attrName>
                                        </p:attrNameLst>
                                      </p:cBhvr>
                                      <p:to>
                                        <p:strVal val="visible"/>
                                      </p:to>
                                    </p:set>
                                    <p:animEffect transition="in" filter="fade">
                                      <p:cBhvr>
                                        <p:cTn id="121" dur="1000"/>
                                        <p:tgtEl>
                                          <p:spTgt spid="164"/>
                                        </p:tgtEl>
                                      </p:cBhvr>
                                    </p:animEffect>
                                    <p:anim calcmode="lin" valueType="num">
                                      <p:cBhvr>
                                        <p:cTn id="122" dur="1000" fill="hold"/>
                                        <p:tgtEl>
                                          <p:spTgt spid="164"/>
                                        </p:tgtEl>
                                        <p:attrNameLst>
                                          <p:attrName>ppt_x</p:attrName>
                                        </p:attrNameLst>
                                      </p:cBhvr>
                                      <p:tavLst>
                                        <p:tav tm="0">
                                          <p:val>
                                            <p:strVal val="#ppt_x"/>
                                          </p:val>
                                        </p:tav>
                                        <p:tav tm="100000">
                                          <p:val>
                                            <p:strVal val="#ppt_x"/>
                                          </p:val>
                                        </p:tav>
                                      </p:tavLst>
                                    </p:anim>
                                    <p:anim calcmode="lin" valueType="num">
                                      <p:cBhvr>
                                        <p:cTn id="123" dur="1000" fill="hold"/>
                                        <p:tgtEl>
                                          <p:spTgt spid="164"/>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78"/>
                                        </p:tgtEl>
                                        <p:attrNameLst>
                                          <p:attrName>style.visibility</p:attrName>
                                        </p:attrNameLst>
                                      </p:cBhvr>
                                      <p:to>
                                        <p:strVal val="visible"/>
                                      </p:to>
                                    </p:set>
                                    <p:animEffect transition="in" filter="fade">
                                      <p:cBhvr>
                                        <p:cTn id="126" dur="1000"/>
                                        <p:tgtEl>
                                          <p:spTgt spid="178"/>
                                        </p:tgtEl>
                                      </p:cBhvr>
                                    </p:animEffect>
                                    <p:anim calcmode="lin" valueType="num">
                                      <p:cBhvr>
                                        <p:cTn id="127" dur="1000" fill="hold"/>
                                        <p:tgtEl>
                                          <p:spTgt spid="178"/>
                                        </p:tgtEl>
                                        <p:attrNameLst>
                                          <p:attrName>ppt_x</p:attrName>
                                        </p:attrNameLst>
                                      </p:cBhvr>
                                      <p:tavLst>
                                        <p:tav tm="0">
                                          <p:val>
                                            <p:strVal val="#ppt_x"/>
                                          </p:val>
                                        </p:tav>
                                        <p:tav tm="100000">
                                          <p:val>
                                            <p:strVal val="#ppt_x"/>
                                          </p:val>
                                        </p:tav>
                                      </p:tavLst>
                                    </p:anim>
                                    <p:anim calcmode="lin" valueType="num">
                                      <p:cBhvr>
                                        <p:cTn id="128" dur="1000" fill="hold"/>
                                        <p:tgtEl>
                                          <p:spTgt spid="178"/>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179"/>
                                        </p:tgtEl>
                                        <p:attrNameLst>
                                          <p:attrName>style.visibility</p:attrName>
                                        </p:attrNameLst>
                                      </p:cBhvr>
                                      <p:to>
                                        <p:strVal val="visible"/>
                                      </p:to>
                                    </p:set>
                                    <p:animEffect transition="in" filter="fade">
                                      <p:cBhvr>
                                        <p:cTn id="131" dur="1000"/>
                                        <p:tgtEl>
                                          <p:spTgt spid="179"/>
                                        </p:tgtEl>
                                      </p:cBhvr>
                                    </p:animEffect>
                                    <p:anim calcmode="lin" valueType="num">
                                      <p:cBhvr>
                                        <p:cTn id="132" dur="1000" fill="hold"/>
                                        <p:tgtEl>
                                          <p:spTgt spid="179"/>
                                        </p:tgtEl>
                                        <p:attrNameLst>
                                          <p:attrName>ppt_x</p:attrName>
                                        </p:attrNameLst>
                                      </p:cBhvr>
                                      <p:tavLst>
                                        <p:tav tm="0">
                                          <p:val>
                                            <p:strVal val="#ppt_x"/>
                                          </p:val>
                                        </p:tav>
                                        <p:tav tm="100000">
                                          <p:val>
                                            <p:strVal val="#ppt_x"/>
                                          </p:val>
                                        </p:tav>
                                      </p:tavLst>
                                    </p:anim>
                                    <p:anim calcmode="lin" valueType="num">
                                      <p:cBhvr>
                                        <p:cTn id="133" dur="1000" fill="hold"/>
                                        <p:tgtEl>
                                          <p:spTgt spid="179"/>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197"/>
                                        </p:tgtEl>
                                        <p:attrNameLst>
                                          <p:attrName>style.visibility</p:attrName>
                                        </p:attrNameLst>
                                      </p:cBhvr>
                                      <p:to>
                                        <p:strVal val="visible"/>
                                      </p:to>
                                    </p:set>
                                    <p:animEffect transition="in" filter="fade">
                                      <p:cBhvr>
                                        <p:cTn id="136" dur="1000"/>
                                        <p:tgtEl>
                                          <p:spTgt spid="197"/>
                                        </p:tgtEl>
                                      </p:cBhvr>
                                    </p:animEffect>
                                    <p:anim calcmode="lin" valueType="num">
                                      <p:cBhvr>
                                        <p:cTn id="137" dur="1000" fill="hold"/>
                                        <p:tgtEl>
                                          <p:spTgt spid="197"/>
                                        </p:tgtEl>
                                        <p:attrNameLst>
                                          <p:attrName>ppt_x</p:attrName>
                                        </p:attrNameLst>
                                      </p:cBhvr>
                                      <p:tavLst>
                                        <p:tav tm="0">
                                          <p:val>
                                            <p:strVal val="#ppt_x"/>
                                          </p:val>
                                        </p:tav>
                                        <p:tav tm="100000">
                                          <p:val>
                                            <p:strVal val="#ppt_x"/>
                                          </p:val>
                                        </p:tav>
                                      </p:tavLst>
                                    </p:anim>
                                    <p:anim calcmode="lin" valueType="num">
                                      <p:cBhvr>
                                        <p:cTn id="138" dur="1000" fill="hold"/>
                                        <p:tgtEl>
                                          <p:spTgt spid="197"/>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199"/>
                                        </p:tgtEl>
                                        <p:attrNameLst>
                                          <p:attrName>style.visibility</p:attrName>
                                        </p:attrNameLst>
                                      </p:cBhvr>
                                      <p:to>
                                        <p:strVal val="visible"/>
                                      </p:to>
                                    </p:set>
                                    <p:animEffect transition="in" filter="fade">
                                      <p:cBhvr>
                                        <p:cTn id="141" dur="1000"/>
                                        <p:tgtEl>
                                          <p:spTgt spid="199"/>
                                        </p:tgtEl>
                                      </p:cBhvr>
                                    </p:animEffect>
                                    <p:anim calcmode="lin" valueType="num">
                                      <p:cBhvr>
                                        <p:cTn id="142" dur="1000" fill="hold"/>
                                        <p:tgtEl>
                                          <p:spTgt spid="199"/>
                                        </p:tgtEl>
                                        <p:attrNameLst>
                                          <p:attrName>ppt_x</p:attrName>
                                        </p:attrNameLst>
                                      </p:cBhvr>
                                      <p:tavLst>
                                        <p:tav tm="0">
                                          <p:val>
                                            <p:strVal val="#ppt_x"/>
                                          </p:val>
                                        </p:tav>
                                        <p:tav tm="100000">
                                          <p:val>
                                            <p:strVal val="#ppt_x"/>
                                          </p:val>
                                        </p:tav>
                                      </p:tavLst>
                                    </p:anim>
                                    <p:anim calcmode="lin" valueType="num">
                                      <p:cBhvr>
                                        <p:cTn id="143"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52"/>
                                        </p:tgtEl>
                                        <p:attrNameLst>
                                          <p:attrName>style.visibility</p:attrName>
                                        </p:attrNameLst>
                                      </p:cBhvr>
                                      <p:to>
                                        <p:strVal val="visible"/>
                                      </p:to>
                                    </p:set>
                                    <p:animEffect transition="in" filter="fade">
                                      <p:cBhvr>
                                        <p:cTn id="148" dur="1000"/>
                                        <p:tgtEl>
                                          <p:spTgt spid="152"/>
                                        </p:tgtEl>
                                      </p:cBhvr>
                                    </p:animEffect>
                                    <p:anim calcmode="lin" valueType="num">
                                      <p:cBhvr>
                                        <p:cTn id="149" dur="1000" fill="hold"/>
                                        <p:tgtEl>
                                          <p:spTgt spid="152"/>
                                        </p:tgtEl>
                                        <p:attrNameLst>
                                          <p:attrName>ppt_x</p:attrName>
                                        </p:attrNameLst>
                                      </p:cBhvr>
                                      <p:tavLst>
                                        <p:tav tm="0">
                                          <p:val>
                                            <p:strVal val="#ppt_x"/>
                                          </p:val>
                                        </p:tav>
                                        <p:tav tm="100000">
                                          <p:val>
                                            <p:strVal val="#ppt_x"/>
                                          </p:val>
                                        </p:tav>
                                      </p:tavLst>
                                    </p:anim>
                                    <p:anim calcmode="lin" valueType="num">
                                      <p:cBhvr>
                                        <p:cTn id="150" dur="1000" fill="hold"/>
                                        <p:tgtEl>
                                          <p:spTgt spid="152"/>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154"/>
                                        </p:tgtEl>
                                        <p:attrNameLst>
                                          <p:attrName>style.visibility</p:attrName>
                                        </p:attrNameLst>
                                      </p:cBhvr>
                                      <p:to>
                                        <p:strVal val="visible"/>
                                      </p:to>
                                    </p:set>
                                    <p:animEffect transition="in" filter="fade">
                                      <p:cBhvr>
                                        <p:cTn id="153" dur="1000"/>
                                        <p:tgtEl>
                                          <p:spTgt spid="154"/>
                                        </p:tgtEl>
                                      </p:cBhvr>
                                    </p:animEffect>
                                    <p:anim calcmode="lin" valueType="num">
                                      <p:cBhvr>
                                        <p:cTn id="154" dur="1000" fill="hold"/>
                                        <p:tgtEl>
                                          <p:spTgt spid="154"/>
                                        </p:tgtEl>
                                        <p:attrNameLst>
                                          <p:attrName>ppt_x</p:attrName>
                                        </p:attrNameLst>
                                      </p:cBhvr>
                                      <p:tavLst>
                                        <p:tav tm="0">
                                          <p:val>
                                            <p:strVal val="#ppt_x"/>
                                          </p:val>
                                        </p:tav>
                                        <p:tav tm="100000">
                                          <p:val>
                                            <p:strVal val="#ppt_x"/>
                                          </p:val>
                                        </p:tav>
                                      </p:tavLst>
                                    </p:anim>
                                    <p:anim calcmode="lin" valueType="num">
                                      <p:cBhvr>
                                        <p:cTn id="155" dur="1000" fill="hold"/>
                                        <p:tgtEl>
                                          <p:spTgt spid="154"/>
                                        </p:tgtEl>
                                        <p:attrNameLst>
                                          <p:attrName>ppt_y</p:attrName>
                                        </p:attrNameLst>
                                      </p:cBhvr>
                                      <p:tavLst>
                                        <p:tav tm="0">
                                          <p:val>
                                            <p:strVal val="#ppt_y+.1"/>
                                          </p:val>
                                        </p:tav>
                                        <p:tav tm="100000">
                                          <p:val>
                                            <p:strVal val="#ppt_y"/>
                                          </p:val>
                                        </p:tav>
                                      </p:tavLst>
                                    </p:anim>
                                  </p:childTnLst>
                                </p:cTn>
                              </p:par>
                              <p:par>
                                <p:cTn id="156" presetID="42" presetClass="entr" presetSubtype="0" fill="hold" nodeType="withEffect">
                                  <p:stCondLst>
                                    <p:cond delay="0"/>
                                  </p:stCondLst>
                                  <p:childTnLst>
                                    <p:set>
                                      <p:cBhvr>
                                        <p:cTn id="157" dur="1" fill="hold">
                                          <p:stCondLst>
                                            <p:cond delay="0"/>
                                          </p:stCondLst>
                                        </p:cTn>
                                        <p:tgtEl>
                                          <p:spTgt spid="168"/>
                                        </p:tgtEl>
                                        <p:attrNameLst>
                                          <p:attrName>style.visibility</p:attrName>
                                        </p:attrNameLst>
                                      </p:cBhvr>
                                      <p:to>
                                        <p:strVal val="visible"/>
                                      </p:to>
                                    </p:set>
                                    <p:animEffect transition="in" filter="fade">
                                      <p:cBhvr>
                                        <p:cTn id="158" dur="1000"/>
                                        <p:tgtEl>
                                          <p:spTgt spid="168"/>
                                        </p:tgtEl>
                                      </p:cBhvr>
                                    </p:animEffect>
                                    <p:anim calcmode="lin" valueType="num">
                                      <p:cBhvr>
                                        <p:cTn id="159" dur="1000" fill="hold"/>
                                        <p:tgtEl>
                                          <p:spTgt spid="168"/>
                                        </p:tgtEl>
                                        <p:attrNameLst>
                                          <p:attrName>ppt_x</p:attrName>
                                        </p:attrNameLst>
                                      </p:cBhvr>
                                      <p:tavLst>
                                        <p:tav tm="0">
                                          <p:val>
                                            <p:strVal val="#ppt_x"/>
                                          </p:val>
                                        </p:tav>
                                        <p:tav tm="100000">
                                          <p:val>
                                            <p:strVal val="#ppt_x"/>
                                          </p:val>
                                        </p:tav>
                                      </p:tavLst>
                                    </p:anim>
                                    <p:anim calcmode="lin" valueType="num">
                                      <p:cBhvr>
                                        <p:cTn id="160" dur="1000" fill="hold"/>
                                        <p:tgtEl>
                                          <p:spTgt spid="168"/>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183"/>
                                        </p:tgtEl>
                                        <p:attrNameLst>
                                          <p:attrName>style.visibility</p:attrName>
                                        </p:attrNameLst>
                                      </p:cBhvr>
                                      <p:to>
                                        <p:strVal val="visible"/>
                                      </p:to>
                                    </p:set>
                                    <p:animEffect transition="in" filter="fade">
                                      <p:cBhvr>
                                        <p:cTn id="163" dur="1000"/>
                                        <p:tgtEl>
                                          <p:spTgt spid="183"/>
                                        </p:tgtEl>
                                      </p:cBhvr>
                                    </p:animEffect>
                                    <p:anim calcmode="lin" valueType="num">
                                      <p:cBhvr>
                                        <p:cTn id="164" dur="1000" fill="hold"/>
                                        <p:tgtEl>
                                          <p:spTgt spid="183"/>
                                        </p:tgtEl>
                                        <p:attrNameLst>
                                          <p:attrName>ppt_x</p:attrName>
                                        </p:attrNameLst>
                                      </p:cBhvr>
                                      <p:tavLst>
                                        <p:tav tm="0">
                                          <p:val>
                                            <p:strVal val="#ppt_x"/>
                                          </p:val>
                                        </p:tav>
                                        <p:tav tm="100000">
                                          <p:val>
                                            <p:strVal val="#ppt_x"/>
                                          </p:val>
                                        </p:tav>
                                      </p:tavLst>
                                    </p:anim>
                                    <p:anim calcmode="lin" valueType="num">
                                      <p:cBhvr>
                                        <p:cTn id="165" dur="1000" fill="hold"/>
                                        <p:tgtEl>
                                          <p:spTgt spid="183"/>
                                        </p:tgtEl>
                                        <p:attrNameLst>
                                          <p:attrName>ppt_y</p:attrName>
                                        </p:attrNameLst>
                                      </p:cBhvr>
                                      <p:tavLst>
                                        <p:tav tm="0">
                                          <p:val>
                                            <p:strVal val="#ppt_y+.1"/>
                                          </p:val>
                                        </p:tav>
                                        <p:tav tm="100000">
                                          <p:val>
                                            <p:strVal val="#ppt_y"/>
                                          </p:val>
                                        </p:tav>
                                      </p:tavLst>
                                    </p:anim>
                                  </p:childTnLst>
                                </p:cTn>
                              </p:par>
                              <p:par>
                                <p:cTn id="166" presetID="42" presetClass="entr" presetSubtype="0" fill="hold" nodeType="withEffect">
                                  <p:stCondLst>
                                    <p:cond delay="0"/>
                                  </p:stCondLst>
                                  <p:childTnLst>
                                    <p:set>
                                      <p:cBhvr>
                                        <p:cTn id="167" dur="1" fill="hold">
                                          <p:stCondLst>
                                            <p:cond delay="0"/>
                                          </p:stCondLst>
                                        </p:cTn>
                                        <p:tgtEl>
                                          <p:spTgt spid="184"/>
                                        </p:tgtEl>
                                        <p:attrNameLst>
                                          <p:attrName>style.visibility</p:attrName>
                                        </p:attrNameLst>
                                      </p:cBhvr>
                                      <p:to>
                                        <p:strVal val="visible"/>
                                      </p:to>
                                    </p:set>
                                    <p:animEffect transition="in" filter="fade">
                                      <p:cBhvr>
                                        <p:cTn id="168" dur="1000"/>
                                        <p:tgtEl>
                                          <p:spTgt spid="184"/>
                                        </p:tgtEl>
                                      </p:cBhvr>
                                    </p:animEffect>
                                    <p:anim calcmode="lin" valueType="num">
                                      <p:cBhvr>
                                        <p:cTn id="169" dur="1000" fill="hold"/>
                                        <p:tgtEl>
                                          <p:spTgt spid="184"/>
                                        </p:tgtEl>
                                        <p:attrNameLst>
                                          <p:attrName>ppt_x</p:attrName>
                                        </p:attrNameLst>
                                      </p:cBhvr>
                                      <p:tavLst>
                                        <p:tav tm="0">
                                          <p:val>
                                            <p:strVal val="#ppt_x"/>
                                          </p:val>
                                        </p:tav>
                                        <p:tav tm="100000">
                                          <p:val>
                                            <p:strVal val="#ppt_x"/>
                                          </p:val>
                                        </p:tav>
                                      </p:tavLst>
                                    </p:anim>
                                    <p:anim calcmode="lin" valueType="num">
                                      <p:cBhvr>
                                        <p:cTn id="170" dur="1000" fill="hold"/>
                                        <p:tgtEl>
                                          <p:spTgt spid="184"/>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198"/>
                                        </p:tgtEl>
                                        <p:attrNameLst>
                                          <p:attrName>style.visibility</p:attrName>
                                        </p:attrNameLst>
                                      </p:cBhvr>
                                      <p:to>
                                        <p:strVal val="visible"/>
                                      </p:to>
                                    </p:set>
                                    <p:animEffect transition="in" filter="fade">
                                      <p:cBhvr>
                                        <p:cTn id="173" dur="1000"/>
                                        <p:tgtEl>
                                          <p:spTgt spid="198"/>
                                        </p:tgtEl>
                                      </p:cBhvr>
                                    </p:animEffect>
                                    <p:anim calcmode="lin" valueType="num">
                                      <p:cBhvr>
                                        <p:cTn id="174" dur="1000" fill="hold"/>
                                        <p:tgtEl>
                                          <p:spTgt spid="198"/>
                                        </p:tgtEl>
                                        <p:attrNameLst>
                                          <p:attrName>ppt_x</p:attrName>
                                        </p:attrNameLst>
                                      </p:cBhvr>
                                      <p:tavLst>
                                        <p:tav tm="0">
                                          <p:val>
                                            <p:strVal val="#ppt_x"/>
                                          </p:val>
                                        </p:tav>
                                        <p:tav tm="100000">
                                          <p:val>
                                            <p:strVal val="#ppt_x"/>
                                          </p:val>
                                        </p:tav>
                                      </p:tavLst>
                                    </p:anim>
                                    <p:anim calcmode="lin" valueType="num">
                                      <p:cBhvr>
                                        <p:cTn id="175" dur="1000" fill="hold"/>
                                        <p:tgtEl>
                                          <p:spTgt spid="198"/>
                                        </p:tgtEl>
                                        <p:attrNameLst>
                                          <p:attrName>ppt_y</p:attrName>
                                        </p:attrNameLst>
                                      </p:cBhvr>
                                      <p:tavLst>
                                        <p:tav tm="0">
                                          <p:val>
                                            <p:strVal val="#ppt_y+.1"/>
                                          </p:val>
                                        </p:tav>
                                        <p:tav tm="100000">
                                          <p:val>
                                            <p:strVal val="#ppt_y"/>
                                          </p:val>
                                        </p:tav>
                                      </p:tavLst>
                                    </p:anim>
                                  </p:childTnLst>
                                </p:cTn>
                              </p:par>
                              <p:par>
                                <p:cTn id="176" presetID="42" presetClass="entr" presetSubtype="0" fill="hold" nodeType="withEffect">
                                  <p:stCondLst>
                                    <p:cond delay="0"/>
                                  </p:stCondLst>
                                  <p:childTnLst>
                                    <p:set>
                                      <p:cBhvr>
                                        <p:cTn id="177" dur="1" fill="hold">
                                          <p:stCondLst>
                                            <p:cond delay="0"/>
                                          </p:stCondLst>
                                        </p:cTn>
                                        <p:tgtEl>
                                          <p:spTgt spid="202"/>
                                        </p:tgtEl>
                                        <p:attrNameLst>
                                          <p:attrName>style.visibility</p:attrName>
                                        </p:attrNameLst>
                                      </p:cBhvr>
                                      <p:to>
                                        <p:strVal val="visible"/>
                                      </p:to>
                                    </p:set>
                                    <p:animEffect transition="in" filter="fade">
                                      <p:cBhvr>
                                        <p:cTn id="178" dur="1000"/>
                                        <p:tgtEl>
                                          <p:spTgt spid="202"/>
                                        </p:tgtEl>
                                      </p:cBhvr>
                                    </p:animEffect>
                                    <p:anim calcmode="lin" valueType="num">
                                      <p:cBhvr>
                                        <p:cTn id="179" dur="1000" fill="hold"/>
                                        <p:tgtEl>
                                          <p:spTgt spid="202"/>
                                        </p:tgtEl>
                                        <p:attrNameLst>
                                          <p:attrName>ppt_x</p:attrName>
                                        </p:attrNameLst>
                                      </p:cBhvr>
                                      <p:tavLst>
                                        <p:tav tm="0">
                                          <p:val>
                                            <p:strVal val="#ppt_x"/>
                                          </p:val>
                                        </p:tav>
                                        <p:tav tm="100000">
                                          <p:val>
                                            <p:strVal val="#ppt_x"/>
                                          </p:val>
                                        </p:tav>
                                      </p:tavLst>
                                    </p:anim>
                                    <p:anim calcmode="lin" valueType="num">
                                      <p:cBhvr>
                                        <p:cTn id="180"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4" grpId="0"/>
      <p:bldP spid="148" grpId="0"/>
      <p:bldP spid="150" grpId="0" animBg="1"/>
      <p:bldP spid="151" grpId="0" animBg="1"/>
      <p:bldP spid="152" grpId="0" animBg="1"/>
      <p:bldP spid="153" grpId="0"/>
      <p:bldP spid="154" grpId="0"/>
      <p:bldP spid="155" grpId="0"/>
      <p:bldP spid="178" grpId="0"/>
      <p:bldP spid="183" grpId="0"/>
      <p:bldP spid="192" grpId="0"/>
      <p:bldP spid="197" grpId="0"/>
      <p:bldP spid="198" grpId="0"/>
      <p:bldP spid="199" grpId="0" animBg="1"/>
      <p:bldP spid="200" grpId="0" animBg="1"/>
      <p:bldP spid="2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E1483332-A109-7A43-4D82-31E3472FCA3C}"/>
              </a:ext>
            </a:extLst>
          </p:cNvPr>
          <p:cNvCxnSpPr>
            <a:cxnSpLocks/>
            <a:stCxn id="7" idx="2"/>
            <a:endCxn id="4" idx="6"/>
          </p:cNvCxnSpPr>
          <p:nvPr/>
        </p:nvCxnSpPr>
        <p:spPr>
          <a:xfrm flipH="1">
            <a:off x="2599607" y="3439393"/>
            <a:ext cx="2943498" cy="609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6B3692-6EE4-314D-CD8B-E2F7D076D9CA}"/>
              </a:ext>
            </a:extLst>
          </p:cNvPr>
          <p:cNvSpPr>
            <a:spLocks noGrp="1"/>
          </p:cNvSpPr>
          <p:nvPr>
            <p:ph type="title"/>
          </p:nvPr>
        </p:nvSpPr>
        <p:spPr/>
        <p:txBody>
          <a:bodyPr/>
          <a:lstStyle/>
          <a:p>
            <a:r>
              <a:rPr lang="en-US" dirty="0"/>
              <a:t>Flavors of OCG</a:t>
            </a:r>
          </a:p>
        </p:txBody>
      </p:sp>
      <p:sp>
        <p:nvSpPr>
          <p:cNvPr id="4" name="Oval 3">
            <a:extLst>
              <a:ext uri="{FF2B5EF4-FFF2-40B4-BE49-F238E27FC236}">
                <a16:creationId xmlns:a16="http://schemas.microsoft.com/office/drawing/2014/main" id="{51A47B25-7A95-2191-0786-DEEB64373F78}"/>
              </a:ext>
            </a:extLst>
          </p:cNvPr>
          <p:cNvSpPr/>
          <p:nvPr/>
        </p:nvSpPr>
        <p:spPr>
          <a:xfrm>
            <a:off x="370757" y="2395449"/>
            <a:ext cx="2228850" cy="2209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Requirements Contract with Defined Scope or Single Award IDIQ</a:t>
            </a:r>
          </a:p>
        </p:txBody>
      </p:sp>
      <p:sp>
        <p:nvSpPr>
          <p:cNvPr id="5" name="Oval 4">
            <a:extLst>
              <a:ext uri="{FF2B5EF4-FFF2-40B4-BE49-F238E27FC236}">
                <a16:creationId xmlns:a16="http://schemas.microsoft.com/office/drawing/2014/main" id="{645F3D3D-8187-D50C-D965-2AA5031083E9}"/>
              </a:ext>
            </a:extLst>
          </p:cNvPr>
          <p:cNvSpPr/>
          <p:nvPr/>
        </p:nvSpPr>
        <p:spPr>
          <a:xfrm>
            <a:off x="2792264" y="1565397"/>
            <a:ext cx="2296099" cy="22904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Scope Modifications How Else Can We Assist? More people, deliverables, objectives, &amp; activities</a:t>
            </a:r>
          </a:p>
        </p:txBody>
      </p:sp>
      <p:sp>
        <p:nvSpPr>
          <p:cNvPr id="6" name="Oval 5">
            <a:extLst>
              <a:ext uri="{FF2B5EF4-FFF2-40B4-BE49-F238E27FC236}">
                <a16:creationId xmlns:a16="http://schemas.microsoft.com/office/drawing/2014/main" id="{7D58B16C-089F-E0EF-C27C-11CB31505CB2}"/>
              </a:ext>
            </a:extLst>
          </p:cNvPr>
          <p:cNvSpPr/>
          <p:nvPr/>
        </p:nvSpPr>
        <p:spPr>
          <a:xfrm>
            <a:off x="4126995" y="3971687"/>
            <a:ext cx="2067129" cy="206654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Identified Work Moved to Other Company Contracts (Non-Competitive)</a:t>
            </a:r>
          </a:p>
        </p:txBody>
      </p:sp>
      <p:sp>
        <p:nvSpPr>
          <p:cNvPr id="7" name="Oval 6">
            <a:extLst>
              <a:ext uri="{FF2B5EF4-FFF2-40B4-BE49-F238E27FC236}">
                <a16:creationId xmlns:a16="http://schemas.microsoft.com/office/drawing/2014/main" id="{0DD73DDF-8BD7-4D03-DE61-3F08F99FF719}"/>
              </a:ext>
            </a:extLst>
          </p:cNvPr>
          <p:cNvSpPr/>
          <p:nvPr/>
        </p:nvSpPr>
        <p:spPr>
          <a:xfrm>
            <a:off x="5543105" y="2520067"/>
            <a:ext cx="1907571" cy="1838651"/>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Innovations,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IR&amp;D</a:t>
            </a:r>
          </a:p>
        </p:txBody>
      </p:sp>
      <p:sp>
        <p:nvSpPr>
          <p:cNvPr id="8" name="Oval 7">
            <a:extLst>
              <a:ext uri="{FF2B5EF4-FFF2-40B4-BE49-F238E27FC236}">
                <a16:creationId xmlns:a16="http://schemas.microsoft.com/office/drawing/2014/main" id="{33B2CFE2-ABC7-15E6-7E92-1B70E94CE981}"/>
              </a:ext>
            </a:extLst>
          </p:cNvPr>
          <p:cNvSpPr/>
          <p:nvPr/>
        </p:nvSpPr>
        <p:spPr>
          <a:xfrm>
            <a:off x="8174249" y="1792234"/>
            <a:ext cx="2066544" cy="206654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New Competitive Opportunities to add to the pipeline</a:t>
            </a:r>
          </a:p>
        </p:txBody>
      </p:sp>
      <p:sp>
        <p:nvSpPr>
          <p:cNvPr id="9" name="Oval 8">
            <a:extLst>
              <a:ext uri="{FF2B5EF4-FFF2-40B4-BE49-F238E27FC236}">
                <a16:creationId xmlns:a16="http://schemas.microsoft.com/office/drawing/2014/main" id="{63E2D0E3-B02E-68D8-ADD8-C4B4B5AA0F31}"/>
              </a:ext>
            </a:extLst>
          </p:cNvPr>
          <p:cNvSpPr/>
          <p:nvPr/>
        </p:nvSpPr>
        <p:spPr>
          <a:xfrm>
            <a:off x="9673546" y="3644154"/>
            <a:ext cx="2066544" cy="206654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Support in winning business (Capture and Proposals)</a:t>
            </a:r>
          </a:p>
        </p:txBody>
      </p:sp>
      <p:cxnSp>
        <p:nvCxnSpPr>
          <p:cNvPr id="11" name="Straight Connector 10">
            <a:extLst>
              <a:ext uri="{FF2B5EF4-FFF2-40B4-BE49-F238E27FC236}">
                <a16:creationId xmlns:a16="http://schemas.microsoft.com/office/drawing/2014/main" id="{FCCDD7B0-684D-D4F3-62E1-207EB2E66B38}"/>
              </a:ext>
            </a:extLst>
          </p:cNvPr>
          <p:cNvCxnSpPr/>
          <p:nvPr/>
        </p:nvCxnSpPr>
        <p:spPr>
          <a:xfrm>
            <a:off x="7608325" y="1845836"/>
            <a:ext cx="0" cy="46767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F718C27-2594-B1FA-7020-8CE96F0BD263}"/>
              </a:ext>
            </a:extLst>
          </p:cNvPr>
          <p:cNvSpPr txBox="1"/>
          <p:nvPr/>
        </p:nvSpPr>
        <p:spPr>
          <a:xfrm>
            <a:off x="446409" y="6066337"/>
            <a:ext cx="7083092" cy="646331"/>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a:ea typeface="+mn-ea"/>
                <a:cs typeface="+mn-cs"/>
              </a:rPr>
              <a:t>More Cost-Effective and Faster to Award – Avoids Lengthy and Expensive Procurement Processes</a:t>
            </a:r>
          </a:p>
        </p:txBody>
      </p:sp>
      <p:sp>
        <p:nvSpPr>
          <p:cNvPr id="13" name="TextBox 12">
            <a:extLst>
              <a:ext uri="{FF2B5EF4-FFF2-40B4-BE49-F238E27FC236}">
                <a16:creationId xmlns:a16="http://schemas.microsoft.com/office/drawing/2014/main" id="{8C216016-E171-3DD9-0ED9-CB115247E5A5}"/>
              </a:ext>
            </a:extLst>
          </p:cNvPr>
          <p:cNvSpPr txBox="1"/>
          <p:nvPr/>
        </p:nvSpPr>
        <p:spPr>
          <a:xfrm>
            <a:off x="7703578" y="6066336"/>
            <a:ext cx="4488422" cy="646331"/>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a:ea typeface="+mn-ea"/>
                <a:cs typeface="+mn-cs"/>
              </a:rPr>
              <a:t>Competitions Driven by Superior Customer Insight – The Best-Informed Wins</a:t>
            </a:r>
          </a:p>
        </p:txBody>
      </p:sp>
      <p:sp>
        <p:nvSpPr>
          <p:cNvPr id="14" name="Oval 13">
            <a:extLst>
              <a:ext uri="{FF2B5EF4-FFF2-40B4-BE49-F238E27FC236}">
                <a16:creationId xmlns:a16="http://schemas.microsoft.com/office/drawing/2014/main" id="{7EA2032C-08D5-DEC5-7550-0F29965ABB4E}"/>
              </a:ext>
            </a:extLst>
          </p:cNvPr>
          <p:cNvSpPr/>
          <p:nvPr/>
        </p:nvSpPr>
        <p:spPr>
          <a:xfrm>
            <a:off x="2248876" y="4589380"/>
            <a:ext cx="1373907" cy="136216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New Task Orders</a:t>
            </a:r>
          </a:p>
        </p:txBody>
      </p:sp>
      <p:cxnSp>
        <p:nvCxnSpPr>
          <p:cNvPr id="16" name="Straight Arrow Connector 15">
            <a:extLst>
              <a:ext uri="{FF2B5EF4-FFF2-40B4-BE49-F238E27FC236}">
                <a16:creationId xmlns:a16="http://schemas.microsoft.com/office/drawing/2014/main" id="{A2A2BE00-FECC-4B64-0F4F-802D9F62A4DA}"/>
              </a:ext>
            </a:extLst>
          </p:cNvPr>
          <p:cNvCxnSpPr>
            <a:cxnSpLocks/>
            <a:stCxn id="6" idx="1"/>
            <a:endCxn id="4" idx="5"/>
          </p:cNvCxnSpPr>
          <p:nvPr/>
        </p:nvCxnSpPr>
        <p:spPr>
          <a:xfrm flipH="1">
            <a:off x="2273199" y="4274325"/>
            <a:ext cx="2156520" cy="73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0E1E36B-A296-6E8D-55C3-4D7A0171010B}"/>
              </a:ext>
            </a:extLst>
          </p:cNvPr>
          <p:cNvCxnSpPr>
            <a:cxnSpLocks/>
            <a:stCxn id="5" idx="2"/>
            <a:endCxn id="4" idx="7"/>
          </p:cNvCxnSpPr>
          <p:nvPr/>
        </p:nvCxnSpPr>
        <p:spPr>
          <a:xfrm flipH="1">
            <a:off x="2273199" y="2710609"/>
            <a:ext cx="519065" cy="84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4D09393-C55A-6538-1DC4-8BB64E532547}"/>
              </a:ext>
            </a:extLst>
          </p:cNvPr>
          <p:cNvCxnSpPr>
            <a:cxnSpLocks/>
            <a:stCxn id="14" idx="2"/>
            <a:endCxn id="4" idx="4"/>
          </p:cNvCxnSpPr>
          <p:nvPr/>
        </p:nvCxnSpPr>
        <p:spPr>
          <a:xfrm flipH="1" flipV="1">
            <a:off x="1485182" y="4605249"/>
            <a:ext cx="763694" cy="6652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1000"/>
                                        <p:tgtEl>
                                          <p:spTgt spid="8"/>
                                        </p:tgtEl>
                                      </p:cBhvr>
                                    </p:animEffect>
                                    <p:anim calcmode="lin" valueType="num">
                                      <p:cBhvr>
                                        <p:cTn id="75" dur="1000" fill="hold"/>
                                        <p:tgtEl>
                                          <p:spTgt spid="8"/>
                                        </p:tgtEl>
                                        <p:attrNameLst>
                                          <p:attrName>ppt_x</p:attrName>
                                        </p:attrNameLst>
                                      </p:cBhvr>
                                      <p:tavLst>
                                        <p:tav tm="0">
                                          <p:val>
                                            <p:strVal val="#ppt_x"/>
                                          </p:val>
                                        </p:tav>
                                        <p:tav tm="100000">
                                          <p:val>
                                            <p:strVal val="#ppt_x"/>
                                          </p:val>
                                        </p:tav>
                                      </p:tavLst>
                                    </p:anim>
                                    <p:anim calcmode="lin" valueType="num">
                                      <p:cBhvr>
                                        <p:cTn id="7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anim calcmode="lin" valueType="num">
                                      <p:cBhvr>
                                        <p:cTn id="82" dur="1000" fill="hold"/>
                                        <p:tgtEl>
                                          <p:spTgt spid="9"/>
                                        </p:tgtEl>
                                        <p:attrNameLst>
                                          <p:attrName>ppt_x</p:attrName>
                                        </p:attrNameLst>
                                      </p:cBhvr>
                                      <p:tavLst>
                                        <p:tav tm="0">
                                          <p:val>
                                            <p:strVal val="#ppt_x"/>
                                          </p:val>
                                        </p:tav>
                                        <p:tav tm="100000">
                                          <p:val>
                                            <p:strVal val="#ppt_x"/>
                                          </p:val>
                                        </p:tav>
                                      </p:tavLst>
                                    </p:anim>
                                    <p:anim calcmode="lin" valueType="num">
                                      <p:cBhvr>
                                        <p:cTn id="83" dur="1000" fill="hold"/>
                                        <p:tgtEl>
                                          <p:spTgt spid="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1000"/>
                                        <p:tgtEl>
                                          <p:spTgt spid="13"/>
                                        </p:tgtEl>
                                      </p:cBhvr>
                                    </p:animEffect>
                                    <p:anim calcmode="lin" valueType="num">
                                      <p:cBhvr>
                                        <p:cTn id="87" dur="1000" fill="hold"/>
                                        <p:tgtEl>
                                          <p:spTgt spid="13"/>
                                        </p:tgtEl>
                                        <p:attrNameLst>
                                          <p:attrName>ppt_x</p:attrName>
                                        </p:attrNameLst>
                                      </p:cBhvr>
                                      <p:tavLst>
                                        <p:tav tm="0">
                                          <p:val>
                                            <p:strVal val="#ppt_x"/>
                                          </p:val>
                                        </p:tav>
                                        <p:tav tm="100000">
                                          <p:val>
                                            <p:strVal val="#ppt_x"/>
                                          </p:val>
                                        </p:tav>
                                      </p:tavLst>
                                    </p:anim>
                                    <p:anim calcmode="lin" valueType="num">
                                      <p:cBhvr>
                                        <p:cTn id="8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9CA9-E6B7-3F0B-8081-D7C7C0C284C1}"/>
              </a:ext>
            </a:extLst>
          </p:cNvPr>
          <p:cNvSpPr>
            <a:spLocks noGrp="1"/>
          </p:cNvSpPr>
          <p:nvPr>
            <p:ph type="title"/>
          </p:nvPr>
        </p:nvSpPr>
        <p:spPr>
          <a:xfrm>
            <a:off x="839788" y="365125"/>
            <a:ext cx="7508146" cy="1049607"/>
          </a:xfrm>
        </p:spPr>
        <p:txBody>
          <a:bodyPr>
            <a:normAutofit fontScale="90000"/>
          </a:bodyPr>
          <a:lstStyle/>
          <a:p>
            <a:r>
              <a:rPr lang="en-US" dirty="0"/>
              <a:t>What Lack of OCG Culture Looks Like (1)</a:t>
            </a:r>
          </a:p>
        </p:txBody>
      </p:sp>
      <p:sp>
        <p:nvSpPr>
          <p:cNvPr id="4" name="Text Placeholder 3">
            <a:extLst>
              <a:ext uri="{FF2B5EF4-FFF2-40B4-BE49-F238E27FC236}">
                <a16:creationId xmlns:a16="http://schemas.microsoft.com/office/drawing/2014/main" id="{8312E74D-1D3E-8689-B1A9-60D4C6D72E3E}"/>
              </a:ext>
            </a:extLst>
          </p:cNvPr>
          <p:cNvSpPr>
            <a:spLocks noGrp="1"/>
          </p:cNvSpPr>
          <p:nvPr>
            <p:ph type="body" idx="1"/>
          </p:nvPr>
        </p:nvSpPr>
        <p:spPr>
          <a:xfrm>
            <a:off x="862014" y="1147842"/>
            <a:ext cx="5157787" cy="916030"/>
          </a:xfrm>
        </p:spPr>
        <p:txBody>
          <a:bodyPr/>
          <a:lstStyle/>
          <a:p>
            <a:r>
              <a:rPr lang="en-US" dirty="0"/>
              <a:t>Scenario 1: Missed UI Improvement </a:t>
            </a:r>
          </a:p>
        </p:txBody>
      </p:sp>
      <p:sp>
        <p:nvSpPr>
          <p:cNvPr id="5" name="Content Placeholder 4">
            <a:extLst>
              <a:ext uri="{FF2B5EF4-FFF2-40B4-BE49-F238E27FC236}">
                <a16:creationId xmlns:a16="http://schemas.microsoft.com/office/drawing/2014/main" id="{38729783-D91C-84C3-EE12-7034ABF29EEC}"/>
              </a:ext>
            </a:extLst>
          </p:cNvPr>
          <p:cNvSpPr>
            <a:spLocks noGrp="1"/>
          </p:cNvSpPr>
          <p:nvPr>
            <p:ph sz="half" idx="2"/>
          </p:nvPr>
        </p:nvSpPr>
        <p:spPr>
          <a:xfrm>
            <a:off x="836611" y="2017813"/>
            <a:ext cx="5994073" cy="4210862"/>
          </a:xfrm>
          <a:solidFill>
            <a:schemeClr val="accent5">
              <a:lumMod val="20000"/>
              <a:lumOff val="80000"/>
            </a:schemeClr>
          </a:solidFill>
        </p:spPr>
        <p:txBody>
          <a:bodyPr>
            <a:noAutofit/>
          </a:bodyPr>
          <a:lstStyle/>
          <a:p>
            <a:r>
              <a:rPr lang="en-US" sz="1500" b="1" dirty="0"/>
              <a:t>Customer:</a:t>
            </a:r>
            <a:r>
              <a:rPr lang="en-US" sz="1500" dirty="0"/>
              <a:t> "You know, way before your company took over this project, I’ve been struggling with this user interface. It’s so clunky and outdated. It takes twice as long to get anything done, and I’m not even sure we’re accessing all the data we could be."</a:t>
            </a:r>
          </a:p>
          <a:p>
            <a:r>
              <a:rPr lang="en-US" sz="1500" b="1" dirty="0"/>
              <a:t>Project Person:</a:t>
            </a:r>
            <a:r>
              <a:rPr lang="en-US" sz="1500" dirty="0"/>
              <a:t> "I hear you. Honestly, if we could just redesign the UI, we’d probably be able to unlock a lot more capabilities and access more data. The system is powerful, but the interface really holds us back. It could be so much easier to use."</a:t>
            </a:r>
          </a:p>
          <a:p>
            <a:r>
              <a:rPr lang="en-US" sz="1500" b="1" dirty="0"/>
              <a:t>Customer:</a:t>
            </a:r>
            <a:r>
              <a:rPr lang="en-US" sz="1500" dirty="0"/>
              <a:t> "Exactly! It’s frustrating because I know the potential is there, but we’re stuck with this outdated system."</a:t>
            </a:r>
          </a:p>
          <a:p>
            <a:r>
              <a:rPr lang="en-US" sz="1500" b="1" dirty="0"/>
              <a:t>Project Person:</a:t>
            </a:r>
            <a:r>
              <a:rPr lang="en-US" sz="1500" dirty="0"/>
              <a:t> "Yeah, it’s a shame. I’ve thought about what we could do to improve it, but… well, we’re just kind of stuck with it, aren’t we, given the current project scope?"</a:t>
            </a:r>
          </a:p>
          <a:p>
            <a:r>
              <a:rPr lang="en-US" sz="1500" b="1" dirty="0"/>
              <a:t>Customer:</a:t>
            </a:r>
            <a:r>
              <a:rPr lang="en-US" sz="1500" dirty="0"/>
              <a:t> "Unfortunately, yes. But it’s good to know I’m not the only one feeling this way about this UI."</a:t>
            </a:r>
          </a:p>
          <a:p>
            <a:r>
              <a:rPr lang="en-US" sz="1500" b="1" dirty="0"/>
              <a:t>Project Person:</a:t>
            </a:r>
            <a:r>
              <a:rPr lang="en-US" sz="1500" dirty="0"/>
              <a:t> </a:t>
            </a:r>
            <a:r>
              <a:rPr lang="en-US" sz="1500" i="1" dirty="0">
                <a:solidFill>
                  <a:schemeClr val="accent1"/>
                </a:solidFill>
              </a:rPr>
              <a:t>"Thanks for trusting me with your frustration.  I am always here if you want to discuss anything in confidence."</a:t>
            </a:r>
          </a:p>
        </p:txBody>
      </p:sp>
      <p:grpSp>
        <p:nvGrpSpPr>
          <p:cNvPr id="12" name="Gruppieren 67">
            <a:extLst>
              <a:ext uri="{FF2B5EF4-FFF2-40B4-BE49-F238E27FC236}">
                <a16:creationId xmlns:a16="http://schemas.microsoft.com/office/drawing/2014/main" id="{EA264AF3-47C7-B7A5-F8BB-35BC1563CC5B}"/>
              </a:ext>
            </a:extLst>
          </p:cNvPr>
          <p:cNvGrpSpPr/>
          <p:nvPr/>
        </p:nvGrpSpPr>
        <p:grpSpPr bwMode="gray">
          <a:xfrm>
            <a:off x="6985822" y="2150422"/>
            <a:ext cx="5289549" cy="3110740"/>
            <a:chOff x="-468788" y="2637058"/>
            <a:chExt cx="7796407" cy="4448977"/>
          </a:xfrm>
        </p:grpSpPr>
        <p:grpSp>
          <p:nvGrpSpPr>
            <p:cNvPr id="13" name="Gruppieren 68">
              <a:extLst>
                <a:ext uri="{FF2B5EF4-FFF2-40B4-BE49-F238E27FC236}">
                  <a16:creationId xmlns:a16="http://schemas.microsoft.com/office/drawing/2014/main" id="{C880E72B-3C9E-4C73-52C3-2D937BB5EADC}"/>
                </a:ext>
              </a:extLst>
            </p:cNvPr>
            <p:cNvGrpSpPr/>
            <p:nvPr/>
          </p:nvGrpSpPr>
          <p:grpSpPr bwMode="gray">
            <a:xfrm>
              <a:off x="6462278" y="4561463"/>
              <a:ext cx="865341" cy="2512378"/>
              <a:chOff x="9809163" y="2644775"/>
              <a:chExt cx="796924" cy="3971925"/>
            </a:xfrm>
          </p:grpSpPr>
          <p:sp>
            <p:nvSpPr>
              <p:cNvPr id="115" name="Freeform 8">
                <a:extLst>
                  <a:ext uri="{FF2B5EF4-FFF2-40B4-BE49-F238E27FC236}">
                    <a16:creationId xmlns:a16="http://schemas.microsoft.com/office/drawing/2014/main" id="{0B280CC6-286A-B77B-A793-A41FEA51F243}"/>
                  </a:ext>
                </a:extLst>
              </p:cNvPr>
              <p:cNvSpPr>
                <a:spLocks/>
              </p:cNvSpPr>
              <p:nvPr/>
            </p:nvSpPr>
            <p:spPr bwMode="gray">
              <a:xfrm>
                <a:off x="9817100" y="2644775"/>
                <a:ext cx="682625" cy="3971925"/>
              </a:xfrm>
              <a:custGeom>
                <a:avLst/>
                <a:gdLst>
                  <a:gd name="T0" fmla="*/ 0 w 430"/>
                  <a:gd name="T1" fmla="*/ 0 h 2502"/>
                  <a:gd name="T2" fmla="*/ 419 w 430"/>
                  <a:gd name="T3" fmla="*/ 56 h 2502"/>
                  <a:gd name="T4" fmla="*/ 430 w 430"/>
                  <a:gd name="T5" fmla="*/ 2502 h 2502"/>
                  <a:gd name="T6" fmla="*/ 130 w 430"/>
                  <a:gd name="T7" fmla="*/ 2471 h 2502"/>
                  <a:gd name="T8" fmla="*/ 0 w 430"/>
                  <a:gd name="T9" fmla="*/ 0 h 2502"/>
                </a:gdLst>
                <a:ahLst/>
                <a:cxnLst>
                  <a:cxn ang="0">
                    <a:pos x="T0" y="T1"/>
                  </a:cxn>
                  <a:cxn ang="0">
                    <a:pos x="T2" y="T3"/>
                  </a:cxn>
                  <a:cxn ang="0">
                    <a:pos x="T4" y="T5"/>
                  </a:cxn>
                  <a:cxn ang="0">
                    <a:pos x="T6" y="T7"/>
                  </a:cxn>
                  <a:cxn ang="0">
                    <a:pos x="T8" y="T9"/>
                  </a:cxn>
                </a:cxnLst>
                <a:rect l="0" t="0" r="r" b="b"/>
                <a:pathLst>
                  <a:path w="430" h="2502">
                    <a:moveTo>
                      <a:pt x="0" y="0"/>
                    </a:moveTo>
                    <a:lnTo>
                      <a:pt x="419" y="56"/>
                    </a:lnTo>
                    <a:lnTo>
                      <a:pt x="430" y="2502"/>
                    </a:lnTo>
                    <a:lnTo>
                      <a:pt x="130" y="2471"/>
                    </a:lnTo>
                    <a:lnTo>
                      <a:pt x="0" y="0"/>
                    </a:lnTo>
                    <a:close/>
                  </a:path>
                </a:pathLst>
              </a:custGeom>
              <a:solidFill>
                <a:sysClr val="windowText" lastClr="000000">
                  <a:lumMod val="65000"/>
                  <a:lumOff val="35000"/>
                </a:sys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6" name="Freeform 9">
                <a:extLst>
                  <a:ext uri="{FF2B5EF4-FFF2-40B4-BE49-F238E27FC236}">
                    <a16:creationId xmlns:a16="http://schemas.microsoft.com/office/drawing/2014/main" id="{493F9235-6670-50F9-3445-612F7E2275B8}"/>
                  </a:ext>
                </a:extLst>
              </p:cNvPr>
              <p:cNvSpPr>
                <a:spLocks/>
              </p:cNvSpPr>
              <p:nvPr/>
            </p:nvSpPr>
            <p:spPr bwMode="gray">
              <a:xfrm>
                <a:off x="9963150" y="4602163"/>
                <a:ext cx="623887" cy="201612"/>
              </a:xfrm>
              <a:custGeom>
                <a:avLst/>
                <a:gdLst>
                  <a:gd name="T0" fmla="*/ 0 w 166"/>
                  <a:gd name="T1" fmla="*/ 0 h 54"/>
                  <a:gd name="T2" fmla="*/ 132 w 166"/>
                  <a:gd name="T3" fmla="*/ 52 h 54"/>
                  <a:gd name="T4" fmla="*/ 104 w 166"/>
                  <a:gd name="T5" fmla="*/ 31 h 54"/>
                  <a:gd name="T6" fmla="*/ 0 w 166"/>
                  <a:gd name="T7" fmla="*/ 0 h 54"/>
                </a:gdLst>
                <a:ahLst/>
                <a:cxnLst>
                  <a:cxn ang="0">
                    <a:pos x="T0" y="T1"/>
                  </a:cxn>
                  <a:cxn ang="0">
                    <a:pos x="T2" y="T3"/>
                  </a:cxn>
                  <a:cxn ang="0">
                    <a:pos x="T4" y="T5"/>
                  </a:cxn>
                  <a:cxn ang="0">
                    <a:pos x="T6" y="T7"/>
                  </a:cxn>
                </a:cxnLst>
                <a:rect l="0" t="0" r="r" b="b"/>
                <a:pathLst>
                  <a:path w="166" h="54">
                    <a:moveTo>
                      <a:pt x="0" y="0"/>
                    </a:moveTo>
                    <a:cubicBezTo>
                      <a:pt x="132" y="52"/>
                      <a:pt x="132" y="52"/>
                      <a:pt x="132" y="52"/>
                    </a:cubicBezTo>
                    <a:cubicBezTo>
                      <a:pt x="132" y="52"/>
                      <a:pt x="166" y="54"/>
                      <a:pt x="104" y="31"/>
                    </a:cubicBezTo>
                    <a:cubicBezTo>
                      <a:pt x="42" y="7"/>
                      <a:pt x="0" y="0"/>
                      <a:pt x="0" y="0"/>
                    </a:cubicBezTo>
                    <a:close/>
                  </a:path>
                </a:pathLst>
              </a:custGeom>
              <a:solidFill>
                <a:srgbClr val="4F4F4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7" name="Freeform 10">
                <a:extLst>
                  <a:ext uri="{FF2B5EF4-FFF2-40B4-BE49-F238E27FC236}">
                    <a16:creationId xmlns:a16="http://schemas.microsoft.com/office/drawing/2014/main" id="{530AEE9C-CFB0-131B-97B7-D9C445C0FE23}"/>
                  </a:ext>
                </a:extLst>
              </p:cNvPr>
              <p:cNvSpPr>
                <a:spLocks/>
              </p:cNvSpPr>
              <p:nvPr/>
            </p:nvSpPr>
            <p:spPr bwMode="gray">
              <a:xfrm>
                <a:off x="9975850" y="5067300"/>
                <a:ext cx="630237" cy="184150"/>
              </a:xfrm>
              <a:custGeom>
                <a:avLst/>
                <a:gdLst>
                  <a:gd name="T0" fmla="*/ 0 w 168"/>
                  <a:gd name="T1" fmla="*/ 0 h 49"/>
                  <a:gd name="T2" fmla="*/ 116 w 168"/>
                  <a:gd name="T3" fmla="*/ 49 h 49"/>
                  <a:gd name="T4" fmla="*/ 103 w 168"/>
                  <a:gd name="T5" fmla="*/ 24 h 49"/>
                  <a:gd name="T6" fmla="*/ 0 w 168"/>
                  <a:gd name="T7" fmla="*/ 0 h 49"/>
                </a:gdLst>
                <a:ahLst/>
                <a:cxnLst>
                  <a:cxn ang="0">
                    <a:pos x="T0" y="T1"/>
                  </a:cxn>
                  <a:cxn ang="0">
                    <a:pos x="T2" y="T3"/>
                  </a:cxn>
                  <a:cxn ang="0">
                    <a:pos x="T4" y="T5"/>
                  </a:cxn>
                  <a:cxn ang="0">
                    <a:pos x="T6" y="T7"/>
                  </a:cxn>
                </a:cxnLst>
                <a:rect l="0" t="0" r="r" b="b"/>
                <a:pathLst>
                  <a:path w="168" h="49">
                    <a:moveTo>
                      <a:pt x="0" y="0"/>
                    </a:moveTo>
                    <a:cubicBezTo>
                      <a:pt x="116" y="49"/>
                      <a:pt x="116" y="49"/>
                      <a:pt x="116" y="49"/>
                    </a:cubicBezTo>
                    <a:cubicBezTo>
                      <a:pt x="116" y="49"/>
                      <a:pt x="168" y="39"/>
                      <a:pt x="103" y="24"/>
                    </a:cubicBezTo>
                    <a:cubicBezTo>
                      <a:pt x="39" y="8"/>
                      <a:pt x="0" y="0"/>
                      <a:pt x="0" y="0"/>
                    </a:cubicBezTo>
                    <a:close/>
                  </a:path>
                </a:pathLst>
              </a:custGeom>
              <a:solidFill>
                <a:srgbClr val="4F4F4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8" name="Freeform 11">
                <a:extLst>
                  <a:ext uri="{FF2B5EF4-FFF2-40B4-BE49-F238E27FC236}">
                    <a16:creationId xmlns:a16="http://schemas.microsoft.com/office/drawing/2014/main" id="{C6FDE240-1218-5EFE-CB5A-75286B02E383}"/>
                  </a:ext>
                </a:extLst>
              </p:cNvPr>
              <p:cNvSpPr>
                <a:spLocks/>
              </p:cNvSpPr>
              <p:nvPr/>
            </p:nvSpPr>
            <p:spPr bwMode="gray">
              <a:xfrm>
                <a:off x="9809163" y="2644775"/>
                <a:ext cx="679450" cy="974725"/>
              </a:xfrm>
              <a:custGeom>
                <a:avLst/>
                <a:gdLst>
                  <a:gd name="T0" fmla="*/ 15 w 181"/>
                  <a:gd name="T1" fmla="*/ 34 h 260"/>
                  <a:gd name="T2" fmla="*/ 166 w 181"/>
                  <a:gd name="T3" fmla="*/ 70 h 260"/>
                  <a:gd name="T4" fmla="*/ 181 w 181"/>
                  <a:gd name="T5" fmla="*/ 247 h 260"/>
                  <a:gd name="T6" fmla="*/ 179 w 181"/>
                  <a:gd name="T7" fmla="*/ 24 h 260"/>
                  <a:gd name="T8" fmla="*/ 2 w 181"/>
                  <a:gd name="T9" fmla="*/ 0 h 260"/>
                  <a:gd name="T10" fmla="*/ 0 w 181"/>
                  <a:gd name="T11" fmla="*/ 47 h 260"/>
                  <a:gd name="T12" fmla="*/ 15 w 181"/>
                  <a:gd name="T13" fmla="*/ 34 h 260"/>
                </a:gdLst>
                <a:ahLst/>
                <a:cxnLst>
                  <a:cxn ang="0">
                    <a:pos x="T0" y="T1"/>
                  </a:cxn>
                  <a:cxn ang="0">
                    <a:pos x="T2" y="T3"/>
                  </a:cxn>
                  <a:cxn ang="0">
                    <a:pos x="T4" y="T5"/>
                  </a:cxn>
                  <a:cxn ang="0">
                    <a:pos x="T6" y="T7"/>
                  </a:cxn>
                  <a:cxn ang="0">
                    <a:pos x="T8" y="T9"/>
                  </a:cxn>
                  <a:cxn ang="0">
                    <a:pos x="T10" y="T11"/>
                  </a:cxn>
                  <a:cxn ang="0">
                    <a:pos x="T12" y="T13"/>
                  </a:cxn>
                </a:cxnLst>
                <a:rect l="0" t="0" r="r" b="b"/>
                <a:pathLst>
                  <a:path w="181" h="260">
                    <a:moveTo>
                      <a:pt x="15" y="34"/>
                    </a:moveTo>
                    <a:cubicBezTo>
                      <a:pt x="28" y="34"/>
                      <a:pt x="153" y="49"/>
                      <a:pt x="166" y="70"/>
                    </a:cubicBezTo>
                    <a:cubicBezTo>
                      <a:pt x="179" y="91"/>
                      <a:pt x="181" y="260"/>
                      <a:pt x="181" y="247"/>
                    </a:cubicBezTo>
                    <a:cubicBezTo>
                      <a:pt x="181" y="234"/>
                      <a:pt x="179" y="24"/>
                      <a:pt x="179" y="24"/>
                    </a:cubicBezTo>
                    <a:cubicBezTo>
                      <a:pt x="2" y="0"/>
                      <a:pt x="2" y="0"/>
                      <a:pt x="2" y="0"/>
                    </a:cubicBezTo>
                    <a:cubicBezTo>
                      <a:pt x="0" y="47"/>
                      <a:pt x="0" y="47"/>
                      <a:pt x="0" y="47"/>
                    </a:cubicBezTo>
                    <a:lnTo>
                      <a:pt x="15" y="34"/>
                    </a:lnTo>
                    <a:close/>
                  </a:path>
                </a:pathLst>
              </a:custGeom>
              <a:solidFill>
                <a:srgbClr val="4F4F4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
          <p:nvSpPr>
            <p:cNvPr id="14" name="Freeform 6">
              <a:extLst>
                <a:ext uri="{FF2B5EF4-FFF2-40B4-BE49-F238E27FC236}">
                  <a16:creationId xmlns:a16="http://schemas.microsoft.com/office/drawing/2014/main" id="{4B3C67F4-CAA6-5404-F607-08C2922789EA}"/>
                </a:ext>
              </a:extLst>
            </p:cNvPr>
            <p:cNvSpPr>
              <a:spLocks/>
            </p:cNvSpPr>
            <p:nvPr/>
          </p:nvSpPr>
          <p:spPr bwMode="gray">
            <a:xfrm>
              <a:off x="903852" y="5488817"/>
              <a:ext cx="5961010" cy="1597218"/>
            </a:xfrm>
            <a:custGeom>
              <a:avLst/>
              <a:gdLst>
                <a:gd name="T0" fmla="*/ 0 w 3079"/>
                <a:gd name="T1" fmla="*/ 812 h 825"/>
                <a:gd name="T2" fmla="*/ 302 w 3079"/>
                <a:gd name="T3" fmla="*/ 13 h 825"/>
                <a:gd name="T4" fmla="*/ 1999 w 3079"/>
                <a:gd name="T5" fmla="*/ 0 h 825"/>
                <a:gd name="T6" fmla="*/ 3079 w 3079"/>
                <a:gd name="T7" fmla="*/ 825 h 825"/>
                <a:gd name="T8" fmla="*/ 0 w 3079"/>
                <a:gd name="T9" fmla="*/ 812 h 825"/>
              </a:gdLst>
              <a:ahLst/>
              <a:cxnLst>
                <a:cxn ang="0">
                  <a:pos x="T0" y="T1"/>
                </a:cxn>
                <a:cxn ang="0">
                  <a:pos x="T2" y="T3"/>
                </a:cxn>
                <a:cxn ang="0">
                  <a:pos x="T4" y="T5"/>
                </a:cxn>
                <a:cxn ang="0">
                  <a:pos x="T6" y="T7"/>
                </a:cxn>
                <a:cxn ang="0">
                  <a:pos x="T8" y="T9"/>
                </a:cxn>
              </a:cxnLst>
              <a:rect l="0" t="0" r="r" b="b"/>
              <a:pathLst>
                <a:path w="3079" h="825">
                  <a:moveTo>
                    <a:pt x="0" y="812"/>
                  </a:moveTo>
                  <a:lnTo>
                    <a:pt x="302" y="13"/>
                  </a:lnTo>
                  <a:lnTo>
                    <a:pt x="1999" y="0"/>
                  </a:lnTo>
                  <a:lnTo>
                    <a:pt x="3079" y="825"/>
                  </a:lnTo>
                  <a:lnTo>
                    <a:pt x="0" y="812"/>
                  </a:lnTo>
                  <a:close/>
                </a:path>
              </a:pathLst>
            </a:custGeom>
            <a:solidFill>
              <a:sysClr val="window" lastClr="FFFFFF">
                <a:alpha val="87000"/>
              </a:sysClr>
            </a:solidFill>
            <a:ln w="952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5" name="Ellipse 30">
              <a:extLst>
                <a:ext uri="{FF2B5EF4-FFF2-40B4-BE49-F238E27FC236}">
                  <a16:creationId xmlns:a16="http://schemas.microsoft.com/office/drawing/2014/main" id="{74C430FA-C6FE-767B-AEF6-5659EFDDFCD8}"/>
                </a:ext>
              </a:extLst>
            </p:cNvPr>
            <p:cNvSpPr/>
            <p:nvPr/>
          </p:nvSpPr>
          <p:spPr bwMode="gray">
            <a:xfrm rot="708050">
              <a:off x="2416107" y="5775893"/>
              <a:ext cx="1651177" cy="222103"/>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6" name="Ellipse 30">
              <a:extLst>
                <a:ext uri="{FF2B5EF4-FFF2-40B4-BE49-F238E27FC236}">
                  <a16:creationId xmlns:a16="http://schemas.microsoft.com/office/drawing/2014/main" id="{6ED30ECE-7538-2CA7-8A79-9C66CC02E43F}"/>
                </a:ext>
              </a:extLst>
            </p:cNvPr>
            <p:cNvSpPr/>
            <p:nvPr/>
          </p:nvSpPr>
          <p:spPr bwMode="gray">
            <a:xfrm rot="19863399">
              <a:off x="1347260" y="5815899"/>
              <a:ext cx="1117237" cy="392660"/>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7" name="Ellipse 30">
              <a:extLst>
                <a:ext uri="{FF2B5EF4-FFF2-40B4-BE49-F238E27FC236}">
                  <a16:creationId xmlns:a16="http://schemas.microsoft.com/office/drawing/2014/main" id="{1C767741-3929-EE67-E058-30D7F4A53A61}"/>
                </a:ext>
              </a:extLst>
            </p:cNvPr>
            <p:cNvSpPr/>
            <p:nvPr/>
          </p:nvSpPr>
          <p:spPr bwMode="gray">
            <a:xfrm rot="879236">
              <a:off x="3959940" y="5898902"/>
              <a:ext cx="1427192" cy="501596"/>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 name="Ellipse 30">
              <a:extLst>
                <a:ext uri="{FF2B5EF4-FFF2-40B4-BE49-F238E27FC236}">
                  <a16:creationId xmlns:a16="http://schemas.microsoft.com/office/drawing/2014/main" id="{9FFF629E-7D0E-8AAB-BD6C-5067863449BA}"/>
                </a:ext>
              </a:extLst>
            </p:cNvPr>
            <p:cNvSpPr/>
            <p:nvPr/>
          </p:nvSpPr>
          <p:spPr bwMode="gray">
            <a:xfrm rot="21432081">
              <a:off x="3253091" y="5769680"/>
              <a:ext cx="1427192" cy="501596"/>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 name="Freeform 7">
              <a:extLst>
                <a:ext uri="{FF2B5EF4-FFF2-40B4-BE49-F238E27FC236}">
                  <a16:creationId xmlns:a16="http://schemas.microsoft.com/office/drawing/2014/main" id="{558BAD6C-0CC8-43F5-89CE-5E064B1156D5}"/>
                </a:ext>
              </a:extLst>
            </p:cNvPr>
            <p:cNvSpPr>
              <a:spLocks/>
            </p:cNvSpPr>
            <p:nvPr/>
          </p:nvSpPr>
          <p:spPr bwMode="gray">
            <a:xfrm>
              <a:off x="2305531" y="4305908"/>
              <a:ext cx="2081224" cy="1653362"/>
            </a:xfrm>
            <a:custGeom>
              <a:avLst/>
              <a:gdLst>
                <a:gd name="T0" fmla="*/ 159 w 1101"/>
                <a:gd name="T1" fmla="*/ 737 h 875"/>
                <a:gd name="T2" fmla="*/ 120 w 1101"/>
                <a:gd name="T3" fmla="*/ 690 h 875"/>
                <a:gd name="T4" fmla="*/ 50 w 1101"/>
                <a:gd name="T5" fmla="*/ 343 h 875"/>
                <a:gd name="T6" fmla="*/ 5 w 1101"/>
                <a:gd name="T7" fmla="*/ 77 h 875"/>
                <a:gd name="T8" fmla="*/ 12 w 1101"/>
                <a:gd name="T9" fmla="*/ 20 h 875"/>
                <a:gd name="T10" fmla="*/ 390 w 1101"/>
                <a:gd name="T11" fmla="*/ 9 h 875"/>
                <a:gd name="T12" fmla="*/ 546 w 1101"/>
                <a:gd name="T13" fmla="*/ 4 h 875"/>
                <a:gd name="T14" fmla="*/ 568 w 1101"/>
                <a:gd name="T15" fmla="*/ 25 h 875"/>
                <a:gd name="T16" fmla="*/ 581 w 1101"/>
                <a:gd name="T17" fmla="*/ 116 h 875"/>
                <a:gd name="T18" fmla="*/ 679 w 1101"/>
                <a:gd name="T19" fmla="*/ 608 h 875"/>
                <a:gd name="T20" fmla="*/ 1101 w 1101"/>
                <a:gd name="T21" fmla="*/ 689 h 875"/>
                <a:gd name="T22" fmla="*/ 858 w 1101"/>
                <a:gd name="T23" fmla="*/ 863 h 875"/>
                <a:gd name="T24" fmla="*/ 572 w 1101"/>
                <a:gd name="T25" fmla="*/ 866 h 875"/>
                <a:gd name="T26" fmla="*/ 248 w 1101"/>
                <a:gd name="T27" fmla="*/ 818 h 875"/>
                <a:gd name="T28" fmla="*/ 189 w 1101"/>
                <a:gd name="T29" fmla="*/ 793 h 875"/>
                <a:gd name="T30" fmla="*/ 157 w 1101"/>
                <a:gd name="T31" fmla="*/ 757 h 875"/>
                <a:gd name="T32" fmla="*/ 159 w 1101"/>
                <a:gd name="T33" fmla="*/ 73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1" h="875">
                  <a:moveTo>
                    <a:pt x="159" y="737"/>
                  </a:moveTo>
                  <a:cubicBezTo>
                    <a:pt x="159" y="737"/>
                    <a:pt x="131" y="754"/>
                    <a:pt x="120" y="690"/>
                  </a:cubicBezTo>
                  <a:cubicBezTo>
                    <a:pt x="108" y="625"/>
                    <a:pt x="50" y="343"/>
                    <a:pt x="50" y="343"/>
                  </a:cubicBezTo>
                  <a:cubicBezTo>
                    <a:pt x="5" y="77"/>
                    <a:pt x="5" y="77"/>
                    <a:pt x="5" y="77"/>
                  </a:cubicBezTo>
                  <a:cubicBezTo>
                    <a:pt x="5" y="77"/>
                    <a:pt x="0" y="27"/>
                    <a:pt x="12" y="20"/>
                  </a:cubicBezTo>
                  <a:cubicBezTo>
                    <a:pt x="23" y="12"/>
                    <a:pt x="390" y="9"/>
                    <a:pt x="390" y="9"/>
                  </a:cubicBezTo>
                  <a:cubicBezTo>
                    <a:pt x="546" y="4"/>
                    <a:pt x="546" y="4"/>
                    <a:pt x="546" y="4"/>
                  </a:cubicBezTo>
                  <a:cubicBezTo>
                    <a:pt x="546" y="4"/>
                    <a:pt x="563" y="0"/>
                    <a:pt x="568" y="25"/>
                  </a:cubicBezTo>
                  <a:cubicBezTo>
                    <a:pt x="574" y="50"/>
                    <a:pt x="581" y="116"/>
                    <a:pt x="581" y="116"/>
                  </a:cubicBezTo>
                  <a:cubicBezTo>
                    <a:pt x="581" y="116"/>
                    <a:pt x="676" y="595"/>
                    <a:pt x="679" y="608"/>
                  </a:cubicBezTo>
                  <a:cubicBezTo>
                    <a:pt x="681" y="620"/>
                    <a:pt x="1101" y="689"/>
                    <a:pt x="1101" y="689"/>
                  </a:cubicBezTo>
                  <a:cubicBezTo>
                    <a:pt x="1101" y="689"/>
                    <a:pt x="865" y="860"/>
                    <a:pt x="858" y="863"/>
                  </a:cubicBezTo>
                  <a:cubicBezTo>
                    <a:pt x="851" y="867"/>
                    <a:pt x="630" y="875"/>
                    <a:pt x="572" y="866"/>
                  </a:cubicBezTo>
                  <a:cubicBezTo>
                    <a:pt x="514" y="857"/>
                    <a:pt x="272" y="821"/>
                    <a:pt x="248" y="818"/>
                  </a:cubicBezTo>
                  <a:cubicBezTo>
                    <a:pt x="224" y="815"/>
                    <a:pt x="197" y="801"/>
                    <a:pt x="189" y="793"/>
                  </a:cubicBezTo>
                  <a:cubicBezTo>
                    <a:pt x="181" y="785"/>
                    <a:pt x="154" y="768"/>
                    <a:pt x="157" y="757"/>
                  </a:cubicBezTo>
                  <a:cubicBezTo>
                    <a:pt x="161" y="745"/>
                    <a:pt x="159" y="737"/>
                    <a:pt x="159" y="737"/>
                  </a:cubicBezTo>
                  <a:close/>
                </a:path>
              </a:pathLst>
            </a:custGeom>
            <a:solidFill>
              <a:srgbClr val="B2B2B2"/>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 name="Freeform 8">
              <a:extLst>
                <a:ext uri="{FF2B5EF4-FFF2-40B4-BE49-F238E27FC236}">
                  <a16:creationId xmlns:a16="http://schemas.microsoft.com/office/drawing/2014/main" id="{41C0E1F0-BD61-CA3F-977B-0A281E5E7F85}"/>
                </a:ext>
              </a:extLst>
            </p:cNvPr>
            <p:cNvSpPr>
              <a:spLocks/>
            </p:cNvSpPr>
            <p:nvPr/>
          </p:nvSpPr>
          <p:spPr bwMode="gray">
            <a:xfrm>
              <a:off x="2384909" y="4431749"/>
              <a:ext cx="1151933" cy="1130636"/>
            </a:xfrm>
            <a:custGeom>
              <a:avLst/>
              <a:gdLst>
                <a:gd name="T0" fmla="*/ 0 w 595"/>
                <a:gd name="T1" fmla="*/ 9 h 584"/>
                <a:gd name="T2" fmla="*/ 498 w 595"/>
                <a:gd name="T3" fmla="*/ 0 h 584"/>
                <a:gd name="T4" fmla="*/ 595 w 595"/>
                <a:gd name="T5" fmla="*/ 496 h 584"/>
                <a:gd name="T6" fmla="*/ 117 w 595"/>
                <a:gd name="T7" fmla="*/ 584 h 584"/>
                <a:gd name="T8" fmla="*/ 0 w 595"/>
                <a:gd name="T9" fmla="*/ 9 h 584"/>
              </a:gdLst>
              <a:ahLst/>
              <a:cxnLst>
                <a:cxn ang="0">
                  <a:pos x="T0" y="T1"/>
                </a:cxn>
                <a:cxn ang="0">
                  <a:pos x="T2" y="T3"/>
                </a:cxn>
                <a:cxn ang="0">
                  <a:pos x="T4" y="T5"/>
                </a:cxn>
                <a:cxn ang="0">
                  <a:pos x="T6" y="T7"/>
                </a:cxn>
                <a:cxn ang="0">
                  <a:pos x="T8" y="T9"/>
                </a:cxn>
              </a:cxnLst>
              <a:rect l="0" t="0" r="r" b="b"/>
              <a:pathLst>
                <a:path w="595" h="584">
                  <a:moveTo>
                    <a:pt x="0" y="9"/>
                  </a:moveTo>
                  <a:lnTo>
                    <a:pt x="498" y="0"/>
                  </a:lnTo>
                  <a:lnTo>
                    <a:pt x="595" y="496"/>
                  </a:lnTo>
                  <a:lnTo>
                    <a:pt x="117" y="584"/>
                  </a:lnTo>
                  <a:lnTo>
                    <a:pt x="0" y="9"/>
                  </a:lnTo>
                  <a:close/>
                </a:path>
              </a:pathLst>
            </a:custGeom>
            <a:solidFill>
              <a:sysClr val="window" lastClr="FFFFFF">
                <a:lumMod val="85000"/>
              </a:sysClr>
            </a:solidFill>
            <a:ln w="12700">
              <a:solidFill>
                <a:srgbClr val="C0C0C0"/>
              </a:solidFill>
              <a:miter lim="800000"/>
              <a:headEnd/>
              <a:tailEnd/>
            </a:ln>
            <a:effectLst/>
            <a:scene3d>
              <a:camera prst="perspectiveBelow"/>
              <a:lightRig rig="threePt" dir="t"/>
            </a:scene3d>
          </p:spPr>
          <p:txBody>
            <a:bodyPr lIns="108000" tIns="108000" rIns="144000" bIns="72000" rtlCol="0" anchor="ctr"/>
            <a:lstStyle/>
            <a:p>
              <a:pPr marL="0" marR="0" lvl="0" indent="0" algn="ctr" defTabSz="914400" eaLnBrk="1" fontAlgn="auto" latinLnBrk="0" hangingPunct="1">
                <a:lnSpc>
                  <a:spcPct val="95000"/>
                </a:lnSpc>
                <a:spcBef>
                  <a:spcPts val="0"/>
                </a:spcBef>
                <a:spcAft>
                  <a:spcPts val="800"/>
                </a:spcAft>
                <a:buClr>
                  <a:srgbClr val="969696"/>
                </a:buClr>
                <a:buSzTx/>
                <a:buFontTx/>
                <a:buNone/>
                <a:tabLst/>
                <a:defRPr/>
              </a:pPr>
              <a:endParaRPr kumimoji="0" lang="en-US" sz="1600" b="0" i="0" u="none" strike="noStrike" kern="0" cap="none" spc="0" normalizeH="0" baseline="0" noProof="0">
                <a:ln>
                  <a:noFill/>
                </a:ln>
                <a:solidFill>
                  <a:srgbClr val="000000"/>
                </a:solidFill>
                <a:effectLst/>
                <a:uLnTx/>
                <a:uFillTx/>
                <a:latin typeface="Calibri Light"/>
                <a:cs typeface="Arial" charset="0"/>
              </a:endParaRPr>
            </a:p>
          </p:txBody>
        </p:sp>
        <p:sp>
          <p:nvSpPr>
            <p:cNvPr id="21" name="Freeform 9">
              <a:extLst>
                <a:ext uri="{FF2B5EF4-FFF2-40B4-BE49-F238E27FC236}">
                  <a16:creationId xmlns:a16="http://schemas.microsoft.com/office/drawing/2014/main" id="{720BCAD1-5762-9EAB-B026-942FACF94CD0}"/>
                </a:ext>
              </a:extLst>
            </p:cNvPr>
            <p:cNvSpPr>
              <a:spLocks/>
            </p:cNvSpPr>
            <p:nvPr/>
          </p:nvSpPr>
          <p:spPr bwMode="gray">
            <a:xfrm>
              <a:off x="2299724" y="4329141"/>
              <a:ext cx="1380384" cy="1622386"/>
            </a:xfrm>
            <a:custGeom>
              <a:avLst/>
              <a:gdLst>
                <a:gd name="T0" fmla="*/ 190 w 730"/>
                <a:gd name="T1" fmla="*/ 720 h 859"/>
                <a:gd name="T2" fmla="*/ 549 w 730"/>
                <a:gd name="T3" fmla="*/ 782 h 859"/>
                <a:gd name="T4" fmla="*/ 721 w 730"/>
                <a:gd name="T5" fmla="*/ 808 h 859"/>
                <a:gd name="T6" fmla="*/ 716 w 730"/>
                <a:gd name="T7" fmla="*/ 856 h 859"/>
                <a:gd name="T8" fmla="*/ 575 w 730"/>
                <a:gd name="T9" fmla="*/ 854 h 859"/>
                <a:gd name="T10" fmla="*/ 401 w 730"/>
                <a:gd name="T11" fmla="*/ 829 h 859"/>
                <a:gd name="T12" fmla="*/ 212 w 730"/>
                <a:gd name="T13" fmla="*/ 797 h 859"/>
                <a:gd name="T14" fmla="*/ 159 w 730"/>
                <a:gd name="T15" fmla="*/ 750 h 859"/>
                <a:gd name="T16" fmla="*/ 161 w 730"/>
                <a:gd name="T17" fmla="*/ 730 h 859"/>
                <a:gd name="T18" fmla="*/ 152 w 730"/>
                <a:gd name="T19" fmla="*/ 724 h 859"/>
                <a:gd name="T20" fmla="*/ 103 w 730"/>
                <a:gd name="T21" fmla="*/ 587 h 859"/>
                <a:gd name="T22" fmla="*/ 18 w 730"/>
                <a:gd name="T23" fmla="*/ 132 h 859"/>
                <a:gd name="T24" fmla="*/ 3 w 730"/>
                <a:gd name="T25" fmla="*/ 44 h 859"/>
                <a:gd name="T26" fmla="*/ 15 w 730"/>
                <a:gd name="T27" fmla="*/ 8 h 859"/>
                <a:gd name="T28" fmla="*/ 33 w 730"/>
                <a:gd name="T29" fmla="*/ 119 h 859"/>
                <a:gd name="T30" fmla="*/ 111 w 730"/>
                <a:gd name="T31" fmla="*/ 520 h 859"/>
                <a:gd name="T32" fmla="*/ 154 w 730"/>
                <a:gd name="T33" fmla="*/ 699 h 859"/>
                <a:gd name="T34" fmla="*/ 190 w 730"/>
                <a:gd name="T35" fmla="*/ 720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0" h="859">
                  <a:moveTo>
                    <a:pt x="190" y="720"/>
                  </a:moveTo>
                  <a:cubicBezTo>
                    <a:pt x="193" y="720"/>
                    <a:pt x="549" y="782"/>
                    <a:pt x="549" y="782"/>
                  </a:cubicBezTo>
                  <a:cubicBezTo>
                    <a:pt x="721" y="808"/>
                    <a:pt x="721" y="808"/>
                    <a:pt x="721" y="808"/>
                  </a:cubicBezTo>
                  <a:cubicBezTo>
                    <a:pt x="721" y="808"/>
                    <a:pt x="730" y="853"/>
                    <a:pt x="716" y="856"/>
                  </a:cubicBezTo>
                  <a:cubicBezTo>
                    <a:pt x="701" y="859"/>
                    <a:pt x="575" y="854"/>
                    <a:pt x="575" y="854"/>
                  </a:cubicBezTo>
                  <a:cubicBezTo>
                    <a:pt x="401" y="829"/>
                    <a:pt x="401" y="829"/>
                    <a:pt x="401" y="829"/>
                  </a:cubicBezTo>
                  <a:cubicBezTo>
                    <a:pt x="401" y="829"/>
                    <a:pt x="225" y="804"/>
                    <a:pt x="212" y="797"/>
                  </a:cubicBezTo>
                  <a:cubicBezTo>
                    <a:pt x="200" y="790"/>
                    <a:pt x="159" y="750"/>
                    <a:pt x="159" y="750"/>
                  </a:cubicBezTo>
                  <a:cubicBezTo>
                    <a:pt x="161" y="730"/>
                    <a:pt x="161" y="730"/>
                    <a:pt x="161" y="730"/>
                  </a:cubicBezTo>
                  <a:cubicBezTo>
                    <a:pt x="161" y="730"/>
                    <a:pt x="168" y="728"/>
                    <a:pt x="152" y="724"/>
                  </a:cubicBezTo>
                  <a:cubicBezTo>
                    <a:pt x="136" y="721"/>
                    <a:pt x="118" y="681"/>
                    <a:pt x="103" y="587"/>
                  </a:cubicBezTo>
                  <a:cubicBezTo>
                    <a:pt x="89" y="493"/>
                    <a:pt x="18" y="132"/>
                    <a:pt x="18" y="132"/>
                  </a:cubicBezTo>
                  <a:cubicBezTo>
                    <a:pt x="18" y="132"/>
                    <a:pt x="0" y="54"/>
                    <a:pt x="3" y="44"/>
                  </a:cubicBezTo>
                  <a:cubicBezTo>
                    <a:pt x="7" y="34"/>
                    <a:pt x="12" y="0"/>
                    <a:pt x="15" y="8"/>
                  </a:cubicBezTo>
                  <a:cubicBezTo>
                    <a:pt x="17" y="15"/>
                    <a:pt x="33" y="119"/>
                    <a:pt x="33" y="119"/>
                  </a:cubicBezTo>
                  <a:cubicBezTo>
                    <a:pt x="111" y="520"/>
                    <a:pt x="111" y="520"/>
                    <a:pt x="111" y="520"/>
                  </a:cubicBezTo>
                  <a:cubicBezTo>
                    <a:pt x="111" y="520"/>
                    <a:pt x="144" y="689"/>
                    <a:pt x="154" y="699"/>
                  </a:cubicBezTo>
                  <a:cubicBezTo>
                    <a:pt x="165" y="710"/>
                    <a:pt x="190" y="720"/>
                    <a:pt x="190" y="720"/>
                  </a:cubicBez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 name="Freeform 10">
              <a:extLst>
                <a:ext uri="{FF2B5EF4-FFF2-40B4-BE49-F238E27FC236}">
                  <a16:creationId xmlns:a16="http://schemas.microsoft.com/office/drawing/2014/main" id="{852383B2-757A-7D2D-2148-FABB60769E51}"/>
                </a:ext>
              </a:extLst>
            </p:cNvPr>
            <p:cNvSpPr>
              <a:spLocks/>
            </p:cNvSpPr>
            <p:nvPr/>
          </p:nvSpPr>
          <p:spPr bwMode="gray">
            <a:xfrm>
              <a:off x="2715968" y="5473329"/>
              <a:ext cx="846042" cy="203283"/>
            </a:xfrm>
            <a:custGeom>
              <a:avLst/>
              <a:gdLst>
                <a:gd name="T0" fmla="*/ 0 w 448"/>
                <a:gd name="T1" fmla="*/ 108 h 108"/>
                <a:gd name="T2" fmla="*/ 173 w 448"/>
                <a:gd name="T3" fmla="*/ 65 h 108"/>
                <a:gd name="T4" fmla="*/ 435 w 448"/>
                <a:gd name="T5" fmla="*/ 0 h 108"/>
                <a:gd name="T6" fmla="*/ 408 w 448"/>
                <a:gd name="T7" fmla="*/ 17 h 108"/>
                <a:gd name="T8" fmla="*/ 321 w 448"/>
                <a:gd name="T9" fmla="*/ 40 h 108"/>
                <a:gd name="T10" fmla="*/ 179 w 448"/>
                <a:gd name="T11" fmla="*/ 72 h 108"/>
                <a:gd name="T12" fmla="*/ 0 w 448"/>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448" h="108">
                  <a:moveTo>
                    <a:pt x="0" y="108"/>
                  </a:moveTo>
                  <a:cubicBezTo>
                    <a:pt x="6" y="107"/>
                    <a:pt x="143" y="72"/>
                    <a:pt x="173" y="65"/>
                  </a:cubicBezTo>
                  <a:cubicBezTo>
                    <a:pt x="203" y="58"/>
                    <a:pt x="423" y="0"/>
                    <a:pt x="435" y="0"/>
                  </a:cubicBezTo>
                  <a:cubicBezTo>
                    <a:pt x="448" y="0"/>
                    <a:pt x="432" y="10"/>
                    <a:pt x="408" y="17"/>
                  </a:cubicBezTo>
                  <a:cubicBezTo>
                    <a:pt x="384" y="24"/>
                    <a:pt x="333" y="36"/>
                    <a:pt x="321" y="40"/>
                  </a:cubicBezTo>
                  <a:cubicBezTo>
                    <a:pt x="308" y="43"/>
                    <a:pt x="193" y="68"/>
                    <a:pt x="179" y="72"/>
                  </a:cubicBezTo>
                  <a:cubicBezTo>
                    <a:pt x="164" y="75"/>
                    <a:pt x="0" y="108"/>
                    <a:pt x="0" y="108"/>
                  </a:cubicBez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 name="Freeform 11">
              <a:extLst>
                <a:ext uri="{FF2B5EF4-FFF2-40B4-BE49-F238E27FC236}">
                  <a16:creationId xmlns:a16="http://schemas.microsoft.com/office/drawing/2014/main" id="{0A466D7F-A29E-6F94-410A-3E3D88C114A6}"/>
                </a:ext>
              </a:extLst>
            </p:cNvPr>
            <p:cNvSpPr>
              <a:spLocks/>
            </p:cNvSpPr>
            <p:nvPr/>
          </p:nvSpPr>
          <p:spPr bwMode="gray">
            <a:xfrm>
              <a:off x="2425564" y="4354308"/>
              <a:ext cx="968011" cy="56145"/>
            </a:xfrm>
            <a:custGeom>
              <a:avLst/>
              <a:gdLst>
                <a:gd name="T0" fmla="*/ 0 w 513"/>
                <a:gd name="T1" fmla="*/ 30 h 30"/>
                <a:gd name="T2" fmla="*/ 467 w 513"/>
                <a:gd name="T3" fmla="*/ 5 h 30"/>
                <a:gd name="T4" fmla="*/ 0 w 513"/>
                <a:gd name="T5" fmla="*/ 30 h 30"/>
              </a:gdLst>
              <a:ahLst/>
              <a:cxnLst>
                <a:cxn ang="0">
                  <a:pos x="T0" y="T1"/>
                </a:cxn>
                <a:cxn ang="0">
                  <a:pos x="T2" y="T3"/>
                </a:cxn>
                <a:cxn ang="0">
                  <a:pos x="T4" y="T5"/>
                </a:cxn>
              </a:cxnLst>
              <a:rect l="0" t="0" r="r" b="b"/>
              <a:pathLst>
                <a:path w="513" h="30">
                  <a:moveTo>
                    <a:pt x="0" y="30"/>
                  </a:moveTo>
                  <a:cubicBezTo>
                    <a:pt x="0" y="30"/>
                    <a:pt x="513" y="9"/>
                    <a:pt x="467" y="5"/>
                  </a:cubicBezTo>
                  <a:cubicBezTo>
                    <a:pt x="420" y="0"/>
                    <a:pt x="0" y="30"/>
                    <a:pt x="0" y="30"/>
                  </a:cubicBez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 name="Freeform 12">
              <a:extLst>
                <a:ext uri="{FF2B5EF4-FFF2-40B4-BE49-F238E27FC236}">
                  <a16:creationId xmlns:a16="http://schemas.microsoft.com/office/drawing/2014/main" id="{6C7A34A7-726F-27F7-6E29-8932E1E4E1B3}"/>
                </a:ext>
              </a:extLst>
            </p:cNvPr>
            <p:cNvSpPr>
              <a:spLocks/>
            </p:cNvSpPr>
            <p:nvPr/>
          </p:nvSpPr>
          <p:spPr bwMode="gray">
            <a:xfrm>
              <a:off x="3548457" y="5494625"/>
              <a:ext cx="636952" cy="313635"/>
            </a:xfrm>
            <a:custGeom>
              <a:avLst/>
              <a:gdLst>
                <a:gd name="T0" fmla="*/ 48 w 337"/>
                <a:gd name="T1" fmla="*/ 0 h 166"/>
                <a:gd name="T2" fmla="*/ 326 w 337"/>
                <a:gd name="T3" fmla="*/ 45 h 166"/>
                <a:gd name="T4" fmla="*/ 241 w 337"/>
                <a:gd name="T5" fmla="*/ 98 h 166"/>
                <a:gd name="T6" fmla="*/ 0 w 337"/>
                <a:gd name="T7" fmla="*/ 166 h 166"/>
                <a:gd name="T8" fmla="*/ 198 w 337"/>
                <a:gd name="T9" fmla="*/ 93 h 166"/>
                <a:gd name="T10" fmla="*/ 294 w 337"/>
                <a:gd name="T11" fmla="*/ 49 h 166"/>
                <a:gd name="T12" fmla="*/ 48 w 337"/>
                <a:gd name="T13" fmla="*/ 0 h 166"/>
              </a:gdLst>
              <a:ahLst/>
              <a:cxnLst>
                <a:cxn ang="0">
                  <a:pos x="T0" y="T1"/>
                </a:cxn>
                <a:cxn ang="0">
                  <a:pos x="T2" y="T3"/>
                </a:cxn>
                <a:cxn ang="0">
                  <a:pos x="T4" y="T5"/>
                </a:cxn>
                <a:cxn ang="0">
                  <a:pos x="T6" y="T7"/>
                </a:cxn>
                <a:cxn ang="0">
                  <a:pos x="T8" y="T9"/>
                </a:cxn>
                <a:cxn ang="0">
                  <a:pos x="T10" y="T11"/>
                </a:cxn>
                <a:cxn ang="0">
                  <a:pos x="T12" y="T13"/>
                </a:cxn>
              </a:cxnLst>
              <a:rect l="0" t="0" r="r" b="b"/>
              <a:pathLst>
                <a:path w="337" h="166">
                  <a:moveTo>
                    <a:pt x="48" y="0"/>
                  </a:moveTo>
                  <a:cubicBezTo>
                    <a:pt x="48" y="0"/>
                    <a:pt x="319" y="43"/>
                    <a:pt x="326" y="45"/>
                  </a:cubicBezTo>
                  <a:cubicBezTo>
                    <a:pt x="333" y="47"/>
                    <a:pt x="331" y="66"/>
                    <a:pt x="241" y="98"/>
                  </a:cubicBezTo>
                  <a:cubicBezTo>
                    <a:pt x="151" y="130"/>
                    <a:pt x="0" y="166"/>
                    <a:pt x="0" y="166"/>
                  </a:cubicBezTo>
                  <a:cubicBezTo>
                    <a:pt x="0" y="166"/>
                    <a:pt x="126" y="114"/>
                    <a:pt x="198" y="93"/>
                  </a:cubicBezTo>
                  <a:cubicBezTo>
                    <a:pt x="269" y="71"/>
                    <a:pt x="337" y="64"/>
                    <a:pt x="294" y="49"/>
                  </a:cubicBezTo>
                  <a:cubicBezTo>
                    <a:pt x="251" y="35"/>
                    <a:pt x="48" y="0"/>
                    <a:pt x="48" y="0"/>
                  </a:cubicBez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 name="Freeform 13">
              <a:extLst>
                <a:ext uri="{FF2B5EF4-FFF2-40B4-BE49-F238E27FC236}">
                  <a16:creationId xmlns:a16="http://schemas.microsoft.com/office/drawing/2014/main" id="{74D3DA17-4993-FF28-BBB3-21658955E019}"/>
                </a:ext>
              </a:extLst>
            </p:cNvPr>
            <p:cNvSpPr>
              <a:spLocks/>
            </p:cNvSpPr>
            <p:nvPr/>
          </p:nvSpPr>
          <p:spPr bwMode="gray">
            <a:xfrm>
              <a:off x="3157381" y="6023159"/>
              <a:ext cx="1771460" cy="365909"/>
            </a:xfrm>
            <a:custGeom>
              <a:avLst/>
              <a:gdLst>
                <a:gd name="T0" fmla="*/ 0 w 915"/>
                <a:gd name="T1" fmla="*/ 0 h 189"/>
                <a:gd name="T2" fmla="*/ 317 w 915"/>
                <a:gd name="T3" fmla="*/ 189 h 189"/>
                <a:gd name="T4" fmla="*/ 915 w 915"/>
                <a:gd name="T5" fmla="*/ 154 h 189"/>
                <a:gd name="T6" fmla="*/ 551 w 915"/>
                <a:gd name="T7" fmla="*/ 4 h 189"/>
                <a:gd name="T8" fmla="*/ 0 w 915"/>
                <a:gd name="T9" fmla="*/ 0 h 189"/>
              </a:gdLst>
              <a:ahLst/>
              <a:cxnLst>
                <a:cxn ang="0">
                  <a:pos x="T0" y="T1"/>
                </a:cxn>
                <a:cxn ang="0">
                  <a:pos x="T2" y="T3"/>
                </a:cxn>
                <a:cxn ang="0">
                  <a:pos x="T4" y="T5"/>
                </a:cxn>
                <a:cxn ang="0">
                  <a:pos x="T6" y="T7"/>
                </a:cxn>
                <a:cxn ang="0">
                  <a:pos x="T8" y="T9"/>
                </a:cxn>
              </a:cxnLst>
              <a:rect l="0" t="0" r="r" b="b"/>
              <a:pathLst>
                <a:path w="915" h="189">
                  <a:moveTo>
                    <a:pt x="0" y="0"/>
                  </a:moveTo>
                  <a:lnTo>
                    <a:pt x="317" y="189"/>
                  </a:lnTo>
                  <a:lnTo>
                    <a:pt x="915" y="154"/>
                  </a:lnTo>
                  <a:lnTo>
                    <a:pt x="551" y="4"/>
                  </a:lnTo>
                  <a:lnTo>
                    <a:pt x="0" y="0"/>
                  </a:lnTo>
                  <a:close/>
                </a:path>
              </a:pathLst>
            </a:custGeom>
            <a:solidFill>
              <a:sysClr val="window" lastClr="FFFFFF"/>
            </a:solidFill>
            <a:ln w="2540" cap="flat">
              <a:solidFill>
                <a:sysClr val="window" lastClr="FFFFFF">
                  <a:lumMod val="65000"/>
                  <a:alpha val="44000"/>
                </a:sysClr>
              </a:solidFill>
              <a:prstDash val="solid"/>
              <a:miter lim="800000"/>
              <a:headEnd/>
              <a:tailEnd/>
            </a:ln>
            <a:effectLst>
              <a:reflection blurRad="6350" stA="52000" endA="300" endPos="35000" dir="5400000" sy="-100000" algn="bl" rotWithShape="0"/>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 name="Freeform 14">
              <a:extLst>
                <a:ext uri="{FF2B5EF4-FFF2-40B4-BE49-F238E27FC236}">
                  <a16:creationId xmlns:a16="http://schemas.microsoft.com/office/drawing/2014/main" id="{74B05626-A178-3583-E38E-C03FD1E70B16}"/>
                </a:ext>
              </a:extLst>
            </p:cNvPr>
            <p:cNvSpPr>
              <a:spLocks/>
            </p:cNvSpPr>
            <p:nvPr/>
          </p:nvSpPr>
          <p:spPr bwMode="gray">
            <a:xfrm>
              <a:off x="1653093" y="6121896"/>
              <a:ext cx="2003783" cy="319444"/>
            </a:xfrm>
            <a:custGeom>
              <a:avLst/>
              <a:gdLst>
                <a:gd name="T0" fmla="*/ 0 w 1035"/>
                <a:gd name="T1" fmla="*/ 24 h 165"/>
                <a:gd name="T2" fmla="*/ 26 w 1035"/>
                <a:gd name="T3" fmla="*/ 165 h 165"/>
                <a:gd name="T4" fmla="*/ 1035 w 1035"/>
                <a:gd name="T5" fmla="*/ 133 h 165"/>
                <a:gd name="T6" fmla="*/ 920 w 1035"/>
                <a:gd name="T7" fmla="*/ 0 h 165"/>
                <a:gd name="T8" fmla="*/ 0 w 1035"/>
                <a:gd name="T9" fmla="*/ 24 h 165"/>
              </a:gdLst>
              <a:ahLst/>
              <a:cxnLst>
                <a:cxn ang="0">
                  <a:pos x="T0" y="T1"/>
                </a:cxn>
                <a:cxn ang="0">
                  <a:pos x="T2" y="T3"/>
                </a:cxn>
                <a:cxn ang="0">
                  <a:pos x="T4" y="T5"/>
                </a:cxn>
                <a:cxn ang="0">
                  <a:pos x="T6" y="T7"/>
                </a:cxn>
                <a:cxn ang="0">
                  <a:pos x="T8" y="T9"/>
                </a:cxn>
              </a:cxnLst>
              <a:rect l="0" t="0" r="r" b="b"/>
              <a:pathLst>
                <a:path w="1035" h="165">
                  <a:moveTo>
                    <a:pt x="0" y="24"/>
                  </a:moveTo>
                  <a:lnTo>
                    <a:pt x="26" y="165"/>
                  </a:lnTo>
                  <a:lnTo>
                    <a:pt x="1035" y="133"/>
                  </a:lnTo>
                  <a:lnTo>
                    <a:pt x="920" y="0"/>
                  </a:lnTo>
                  <a:lnTo>
                    <a:pt x="0" y="24"/>
                  </a:lnTo>
                  <a:close/>
                </a:path>
              </a:pathLst>
            </a:custGeom>
            <a:solidFill>
              <a:sysClr val="window" lastClr="FFFFFF"/>
            </a:solidFill>
            <a:ln w="2540" cap="flat">
              <a:solidFill>
                <a:sysClr val="window" lastClr="FFFFFF">
                  <a:lumMod val="65000"/>
                  <a:alpha val="44000"/>
                </a:sysClr>
              </a:solidFill>
              <a:prstDash val="solid"/>
              <a:miter lim="800000"/>
              <a:headEnd/>
              <a:tailEnd/>
            </a:ln>
            <a:effectLst>
              <a:reflection blurRad="6350" stA="52000" endA="300" endPos="35000" dir="5400000" sy="-100000" algn="bl" rotWithShape="0"/>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 name="Freeform 15">
              <a:extLst>
                <a:ext uri="{FF2B5EF4-FFF2-40B4-BE49-F238E27FC236}">
                  <a16:creationId xmlns:a16="http://schemas.microsoft.com/office/drawing/2014/main" id="{1E8520E0-82E3-78D4-9D05-4429BD1198CC}"/>
                </a:ext>
              </a:extLst>
            </p:cNvPr>
            <p:cNvSpPr>
              <a:spLocks/>
            </p:cNvSpPr>
            <p:nvPr/>
          </p:nvSpPr>
          <p:spPr bwMode="gray">
            <a:xfrm>
              <a:off x="5761330" y="5831493"/>
              <a:ext cx="1233246" cy="1242926"/>
            </a:xfrm>
            <a:custGeom>
              <a:avLst/>
              <a:gdLst>
                <a:gd name="T0" fmla="*/ 494 w 652"/>
                <a:gd name="T1" fmla="*/ 0 h 658"/>
                <a:gd name="T2" fmla="*/ 562 w 652"/>
                <a:gd name="T3" fmla="*/ 188 h 658"/>
                <a:gd name="T4" fmla="*/ 636 w 652"/>
                <a:gd name="T5" fmla="*/ 440 h 658"/>
                <a:gd name="T6" fmla="*/ 628 w 652"/>
                <a:gd name="T7" fmla="*/ 626 h 658"/>
                <a:gd name="T8" fmla="*/ 460 w 652"/>
                <a:gd name="T9" fmla="*/ 584 h 658"/>
                <a:gd name="T10" fmla="*/ 176 w 652"/>
                <a:gd name="T11" fmla="*/ 390 h 658"/>
                <a:gd name="T12" fmla="*/ 86 w 652"/>
                <a:gd name="T13" fmla="*/ 236 h 658"/>
                <a:gd name="T14" fmla="*/ 312 w 652"/>
                <a:gd name="T15" fmla="*/ 122 h 658"/>
                <a:gd name="T16" fmla="*/ 494 w 652"/>
                <a:gd name="T17"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658">
                  <a:moveTo>
                    <a:pt x="494" y="0"/>
                  </a:moveTo>
                  <a:cubicBezTo>
                    <a:pt x="494" y="0"/>
                    <a:pt x="546" y="144"/>
                    <a:pt x="562" y="188"/>
                  </a:cubicBezTo>
                  <a:cubicBezTo>
                    <a:pt x="578" y="232"/>
                    <a:pt x="620" y="418"/>
                    <a:pt x="636" y="440"/>
                  </a:cubicBezTo>
                  <a:cubicBezTo>
                    <a:pt x="652" y="462"/>
                    <a:pt x="636" y="594"/>
                    <a:pt x="628" y="626"/>
                  </a:cubicBezTo>
                  <a:cubicBezTo>
                    <a:pt x="620" y="658"/>
                    <a:pt x="524" y="618"/>
                    <a:pt x="460" y="584"/>
                  </a:cubicBezTo>
                  <a:cubicBezTo>
                    <a:pt x="396" y="550"/>
                    <a:pt x="250" y="428"/>
                    <a:pt x="176" y="390"/>
                  </a:cubicBezTo>
                  <a:cubicBezTo>
                    <a:pt x="102" y="352"/>
                    <a:pt x="0" y="272"/>
                    <a:pt x="86" y="236"/>
                  </a:cubicBezTo>
                  <a:cubicBezTo>
                    <a:pt x="172" y="200"/>
                    <a:pt x="264" y="152"/>
                    <a:pt x="312" y="122"/>
                  </a:cubicBezTo>
                  <a:cubicBezTo>
                    <a:pt x="360" y="92"/>
                    <a:pt x="494" y="0"/>
                    <a:pt x="494" y="0"/>
                  </a:cubicBezTo>
                  <a:close/>
                </a:path>
              </a:pathLst>
            </a:custGeom>
            <a:solidFill>
              <a:srgbClr val="2C3E50">
                <a:lumMod val="75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 name="Freeform 16">
              <a:extLst>
                <a:ext uri="{FF2B5EF4-FFF2-40B4-BE49-F238E27FC236}">
                  <a16:creationId xmlns:a16="http://schemas.microsoft.com/office/drawing/2014/main" id="{7CE5AE73-D960-06A9-8403-635D8EFC0E1C}"/>
                </a:ext>
              </a:extLst>
            </p:cNvPr>
            <p:cNvSpPr>
              <a:spLocks/>
            </p:cNvSpPr>
            <p:nvPr/>
          </p:nvSpPr>
          <p:spPr bwMode="gray">
            <a:xfrm>
              <a:off x="6442809" y="6251609"/>
              <a:ext cx="429797" cy="170370"/>
            </a:xfrm>
            <a:custGeom>
              <a:avLst/>
              <a:gdLst>
                <a:gd name="T0" fmla="*/ 0 w 228"/>
                <a:gd name="T1" fmla="*/ 0 h 90"/>
                <a:gd name="T2" fmla="*/ 140 w 228"/>
                <a:gd name="T3" fmla="*/ 38 h 90"/>
                <a:gd name="T4" fmla="*/ 228 w 228"/>
                <a:gd name="T5" fmla="*/ 90 h 90"/>
                <a:gd name="T6" fmla="*/ 100 w 228"/>
                <a:gd name="T7" fmla="*/ 44 h 90"/>
                <a:gd name="T8" fmla="*/ 0 w 228"/>
                <a:gd name="T9" fmla="*/ 0 h 90"/>
              </a:gdLst>
              <a:ahLst/>
              <a:cxnLst>
                <a:cxn ang="0">
                  <a:pos x="T0" y="T1"/>
                </a:cxn>
                <a:cxn ang="0">
                  <a:pos x="T2" y="T3"/>
                </a:cxn>
                <a:cxn ang="0">
                  <a:pos x="T4" y="T5"/>
                </a:cxn>
                <a:cxn ang="0">
                  <a:pos x="T6" y="T7"/>
                </a:cxn>
                <a:cxn ang="0">
                  <a:pos x="T8" y="T9"/>
                </a:cxn>
              </a:cxnLst>
              <a:rect l="0" t="0" r="r" b="b"/>
              <a:pathLst>
                <a:path w="228" h="90">
                  <a:moveTo>
                    <a:pt x="0" y="0"/>
                  </a:moveTo>
                  <a:cubicBezTo>
                    <a:pt x="12" y="2"/>
                    <a:pt x="104" y="28"/>
                    <a:pt x="140" y="38"/>
                  </a:cubicBezTo>
                  <a:cubicBezTo>
                    <a:pt x="176" y="48"/>
                    <a:pt x="228" y="90"/>
                    <a:pt x="228" y="90"/>
                  </a:cubicBezTo>
                  <a:cubicBezTo>
                    <a:pt x="228" y="90"/>
                    <a:pt x="164" y="46"/>
                    <a:pt x="100" y="44"/>
                  </a:cubicBezTo>
                  <a:cubicBezTo>
                    <a:pt x="36" y="42"/>
                    <a:pt x="0" y="0"/>
                    <a:pt x="0" y="0"/>
                  </a:cubicBezTo>
                  <a:close/>
                </a:path>
              </a:pathLst>
            </a:custGeom>
            <a:solidFill>
              <a:srgbClr val="2C3E50">
                <a:lumMod val="50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 name="Freeform 17">
              <a:extLst>
                <a:ext uri="{FF2B5EF4-FFF2-40B4-BE49-F238E27FC236}">
                  <a16:creationId xmlns:a16="http://schemas.microsoft.com/office/drawing/2014/main" id="{283049B1-484E-F734-1E3A-ACBF628844D2}"/>
                </a:ext>
              </a:extLst>
            </p:cNvPr>
            <p:cNvSpPr>
              <a:spLocks/>
            </p:cNvSpPr>
            <p:nvPr/>
          </p:nvSpPr>
          <p:spPr bwMode="gray">
            <a:xfrm>
              <a:off x="6396345" y="6443276"/>
              <a:ext cx="544023" cy="491749"/>
            </a:xfrm>
            <a:custGeom>
              <a:avLst/>
              <a:gdLst>
                <a:gd name="T0" fmla="*/ 288 w 288"/>
                <a:gd name="T1" fmla="*/ 128 h 260"/>
                <a:gd name="T2" fmla="*/ 266 w 288"/>
                <a:gd name="T3" fmla="*/ 198 h 260"/>
                <a:gd name="T4" fmla="*/ 214 w 288"/>
                <a:gd name="T5" fmla="*/ 254 h 260"/>
                <a:gd name="T6" fmla="*/ 80 w 288"/>
                <a:gd name="T7" fmla="*/ 206 h 260"/>
                <a:gd name="T8" fmla="*/ 152 w 288"/>
                <a:gd name="T9" fmla="*/ 180 h 260"/>
                <a:gd name="T10" fmla="*/ 184 w 288"/>
                <a:gd name="T11" fmla="*/ 152 h 260"/>
                <a:gd name="T12" fmla="*/ 56 w 288"/>
                <a:gd name="T13" fmla="*/ 138 h 260"/>
                <a:gd name="T14" fmla="*/ 30 w 288"/>
                <a:gd name="T15" fmla="*/ 36 h 260"/>
                <a:gd name="T16" fmla="*/ 120 w 288"/>
                <a:gd name="T17" fmla="*/ 104 h 260"/>
                <a:gd name="T18" fmla="*/ 224 w 288"/>
                <a:gd name="T19" fmla="*/ 118 h 260"/>
                <a:gd name="T20" fmla="*/ 288 w 288"/>
                <a:gd name="T21" fmla="*/ 12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0">
                  <a:moveTo>
                    <a:pt x="288" y="128"/>
                  </a:moveTo>
                  <a:cubicBezTo>
                    <a:pt x="288" y="128"/>
                    <a:pt x="286" y="180"/>
                    <a:pt x="266" y="198"/>
                  </a:cubicBezTo>
                  <a:cubicBezTo>
                    <a:pt x="246" y="216"/>
                    <a:pt x="216" y="248"/>
                    <a:pt x="214" y="254"/>
                  </a:cubicBezTo>
                  <a:cubicBezTo>
                    <a:pt x="212" y="260"/>
                    <a:pt x="128" y="200"/>
                    <a:pt x="80" y="206"/>
                  </a:cubicBezTo>
                  <a:cubicBezTo>
                    <a:pt x="32" y="212"/>
                    <a:pt x="96" y="180"/>
                    <a:pt x="152" y="180"/>
                  </a:cubicBezTo>
                  <a:cubicBezTo>
                    <a:pt x="208" y="180"/>
                    <a:pt x="254" y="154"/>
                    <a:pt x="184" y="152"/>
                  </a:cubicBezTo>
                  <a:cubicBezTo>
                    <a:pt x="114" y="150"/>
                    <a:pt x="56" y="138"/>
                    <a:pt x="56" y="138"/>
                  </a:cubicBezTo>
                  <a:cubicBezTo>
                    <a:pt x="56" y="138"/>
                    <a:pt x="0" y="0"/>
                    <a:pt x="30" y="36"/>
                  </a:cubicBezTo>
                  <a:cubicBezTo>
                    <a:pt x="60" y="72"/>
                    <a:pt x="80" y="90"/>
                    <a:pt x="120" y="104"/>
                  </a:cubicBezTo>
                  <a:cubicBezTo>
                    <a:pt x="160" y="118"/>
                    <a:pt x="204" y="120"/>
                    <a:pt x="224" y="118"/>
                  </a:cubicBezTo>
                  <a:cubicBezTo>
                    <a:pt x="244" y="116"/>
                    <a:pt x="288" y="128"/>
                    <a:pt x="288" y="128"/>
                  </a:cubicBezTo>
                  <a:close/>
                </a:path>
              </a:pathLst>
            </a:custGeom>
            <a:solidFill>
              <a:srgbClr val="2C3E50">
                <a:lumMod val="50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 name="Freeform 18">
              <a:extLst>
                <a:ext uri="{FF2B5EF4-FFF2-40B4-BE49-F238E27FC236}">
                  <a16:creationId xmlns:a16="http://schemas.microsoft.com/office/drawing/2014/main" id="{3A8FF9F1-48EB-B456-5565-D4B898CC3363}"/>
                </a:ext>
              </a:extLst>
            </p:cNvPr>
            <p:cNvSpPr>
              <a:spLocks/>
            </p:cNvSpPr>
            <p:nvPr/>
          </p:nvSpPr>
          <p:spPr bwMode="gray">
            <a:xfrm>
              <a:off x="3527161" y="5531409"/>
              <a:ext cx="975755" cy="509174"/>
            </a:xfrm>
            <a:custGeom>
              <a:avLst/>
              <a:gdLst>
                <a:gd name="T0" fmla="*/ 386 w 517"/>
                <a:gd name="T1" fmla="*/ 69 h 270"/>
                <a:gd name="T2" fmla="*/ 434 w 517"/>
                <a:gd name="T3" fmla="*/ 59 h 270"/>
                <a:gd name="T4" fmla="*/ 514 w 517"/>
                <a:gd name="T5" fmla="*/ 145 h 270"/>
                <a:gd name="T6" fmla="*/ 483 w 517"/>
                <a:gd name="T7" fmla="*/ 241 h 270"/>
                <a:gd name="T8" fmla="*/ 300 w 517"/>
                <a:gd name="T9" fmla="*/ 253 h 270"/>
                <a:gd name="T10" fmla="*/ 116 w 517"/>
                <a:gd name="T11" fmla="*/ 261 h 270"/>
                <a:gd name="T12" fmla="*/ 50 w 517"/>
                <a:gd name="T13" fmla="*/ 244 h 270"/>
                <a:gd name="T14" fmla="*/ 50 w 517"/>
                <a:gd name="T15" fmla="*/ 214 h 270"/>
                <a:gd name="T16" fmla="*/ 9 w 517"/>
                <a:gd name="T17" fmla="*/ 177 h 270"/>
                <a:gd name="T18" fmla="*/ 33 w 517"/>
                <a:gd name="T19" fmla="*/ 158 h 270"/>
                <a:gd name="T20" fmla="*/ 22 w 517"/>
                <a:gd name="T21" fmla="*/ 137 h 270"/>
                <a:gd name="T22" fmla="*/ 30 w 517"/>
                <a:gd name="T23" fmla="*/ 94 h 270"/>
                <a:gd name="T24" fmla="*/ 21 w 517"/>
                <a:gd name="T25" fmla="*/ 69 h 270"/>
                <a:gd name="T26" fmla="*/ 50 w 517"/>
                <a:gd name="T27" fmla="*/ 23 h 270"/>
                <a:gd name="T28" fmla="*/ 100 w 517"/>
                <a:gd name="T29" fmla="*/ 12 h 270"/>
                <a:gd name="T30" fmla="*/ 134 w 517"/>
                <a:gd name="T31" fmla="*/ 19 h 270"/>
                <a:gd name="T32" fmla="*/ 210 w 517"/>
                <a:gd name="T33" fmla="*/ 6 h 270"/>
                <a:gd name="T34" fmla="*/ 268 w 517"/>
                <a:gd name="T35" fmla="*/ 64 h 270"/>
                <a:gd name="T36" fmla="*/ 329 w 517"/>
                <a:gd name="T37" fmla="*/ 76 h 270"/>
                <a:gd name="T38" fmla="*/ 386 w 517"/>
                <a:gd name="T39" fmla="*/ 6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7" h="270">
                  <a:moveTo>
                    <a:pt x="386" y="69"/>
                  </a:moveTo>
                  <a:cubicBezTo>
                    <a:pt x="386" y="69"/>
                    <a:pt x="428" y="56"/>
                    <a:pt x="434" y="59"/>
                  </a:cubicBezTo>
                  <a:cubicBezTo>
                    <a:pt x="441" y="62"/>
                    <a:pt x="511" y="137"/>
                    <a:pt x="514" y="145"/>
                  </a:cubicBezTo>
                  <a:cubicBezTo>
                    <a:pt x="517" y="153"/>
                    <a:pt x="488" y="235"/>
                    <a:pt x="483" y="241"/>
                  </a:cubicBezTo>
                  <a:cubicBezTo>
                    <a:pt x="478" y="247"/>
                    <a:pt x="300" y="253"/>
                    <a:pt x="300" y="253"/>
                  </a:cubicBezTo>
                  <a:cubicBezTo>
                    <a:pt x="300" y="253"/>
                    <a:pt x="134" y="262"/>
                    <a:pt x="116" y="261"/>
                  </a:cubicBezTo>
                  <a:cubicBezTo>
                    <a:pt x="99" y="260"/>
                    <a:pt x="52" y="270"/>
                    <a:pt x="50" y="244"/>
                  </a:cubicBezTo>
                  <a:cubicBezTo>
                    <a:pt x="49" y="217"/>
                    <a:pt x="64" y="217"/>
                    <a:pt x="50" y="214"/>
                  </a:cubicBezTo>
                  <a:cubicBezTo>
                    <a:pt x="35" y="211"/>
                    <a:pt x="0" y="194"/>
                    <a:pt x="9" y="177"/>
                  </a:cubicBezTo>
                  <a:cubicBezTo>
                    <a:pt x="19" y="160"/>
                    <a:pt x="27" y="156"/>
                    <a:pt x="33" y="158"/>
                  </a:cubicBezTo>
                  <a:cubicBezTo>
                    <a:pt x="40" y="160"/>
                    <a:pt x="24" y="157"/>
                    <a:pt x="22" y="137"/>
                  </a:cubicBezTo>
                  <a:cubicBezTo>
                    <a:pt x="20" y="117"/>
                    <a:pt x="18" y="96"/>
                    <a:pt x="30" y="94"/>
                  </a:cubicBezTo>
                  <a:cubicBezTo>
                    <a:pt x="41" y="92"/>
                    <a:pt x="23" y="82"/>
                    <a:pt x="21" y="69"/>
                  </a:cubicBezTo>
                  <a:cubicBezTo>
                    <a:pt x="19" y="57"/>
                    <a:pt x="38" y="28"/>
                    <a:pt x="50" y="23"/>
                  </a:cubicBezTo>
                  <a:cubicBezTo>
                    <a:pt x="62" y="19"/>
                    <a:pt x="89" y="9"/>
                    <a:pt x="100" y="12"/>
                  </a:cubicBezTo>
                  <a:cubicBezTo>
                    <a:pt x="111" y="16"/>
                    <a:pt x="122" y="26"/>
                    <a:pt x="134" y="19"/>
                  </a:cubicBezTo>
                  <a:cubicBezTo>
                    <a:pt x="147" y="12"/>
                    <a:pt x="196" y="0"/>
                    <a:pt x="210" y="6"/>
                  </a:cubicBezTo>
                  <a:cubicBezTo>
                    <a:pt x="224" y="11"/>
                    <a:pt x="268" y="49"/>
                    <a:pt x="268" y="64"/>
                  </a:cubicBezTo>
                  <a:cubicBezTo>
                    <a:pt x="269" y="78"/>
                    <a:pt x="289" y="77"/>
                    <a:pt x="329" y="76"/>
                  </a:cubicBezTo>
                  <a:cubicBezTo>
                    <a:pt x="370" y="76"/>
                    <a:pt x="386" y="69"/>
                    <a:pt x="386" y="69"/>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 name="Freeform 19">
              <a:extLst>
                <a:ext uri="{FF2B5EF4-FFF2-40B4-BE49-F238E27FC236}">
                  <a16:creationId xmlns:a16="http://schemas.microsoft.com/office/drawing/2014/main" id="{662C4A47-1CAE-49A8-346B-0CD3F10DEA66}"/>
                </a:ext>
              </a:extLst>
            </p:cNvPr>
            <p:cNvSpPr>
              <a:spLocks/>
            </p:cNvSpPr>
            <p:nvPr/>
          </p:nvSpPr>
          <p:spPr bwMode="gray">
            <a:xfrm>
              <a:off x="3701403" y="5541090"/>
              <a:ext cx="120033" cy="114226"/>
            </a:xfrm>
            <a:custGeom>
              <a:avLst/>
              <a:gdLst>
                <a:gd name="T0" fmla="*/ 15 w 63"/>
                <a:gd name="T1" fmla="*/ 33 h 61"/>
                <a:gd name="T2" fmla="*/ 38 w 63"/>
                <a:gd name="T3" fmla="*/ 49 h 61"/>
                <a:gd name="T4" fmla="*/ 52 w 63"/>
                <a:gd name="T5" fmla="*/ 56 h 61"/>
                <a:gd name="T6" fmla="*/ 59 w 63"/>
                <a:gd name="T7" fmla="*/ 30 h 61"/>
                <a:gd name="T8" fmla="*/ 50 w 63"/>
                <a:gd name="T9" fmla="*/ 15 h 61"/>
                <a:gd name="T10" fmla="*/ 37 w 63"/>
                <a:gd name="T11" fmla="*/ 18 h 61"/>
                <a:gd name="T12" fmla="*/ 18 w 63"/>
                <a:gd name="T13" fmla="*/ 12 h 61"/>
                <a:gd name="T14" fmla="*/ 1 w 63"/>
                <a:gd name="T15" fmla="*/ 7 h 61"/>
                <a:gd name="T16" fmla="*/ 10 w 63"/>
                <a:gd name="T17" fmla="*/ 27 h 61"/>
                <a:gd name="T18" fmla="*/ 15 w 63"/>
                <a:gd name="T19"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1">
                  <a:moveTo>
                    <a:pt x="15" y="33"/>
                  </a:moveTo>
                  <a:cubicBezTo>
                    <a:pt x="15" y="33"/>
                    <a:pt x="30" y="41"/>
                    <a:pt x="38" y="49"/>
                  </a:cubicBezTo>
                  <a:cubicBezTo>
                    <a:pt x="46" y="56"/>
                    <a:pt x="48" y="61"/>
                    <a:pt x="52" y="56"/>
                  </a:cubicBezTo>
                  <a:cubicBezTo>
                    <a:pt x="57" y="52"/>
                    <a:pt x="63" y="39"/>
                    <a:pt x="59" y="30"/>
                  </a:cubicBezTo>
                  <a:cubicBezTo>
                    <a:pt x="56" y="22"/>
                    <a:pt x="50" y="15"/>
                    <a:pt x="50" y="15"/>
                  </a:cubicBezTo>
                  <a:cubicBezTo>
                    <a:pt x="50" y="15"/>
                    <a:pt x="42" y="17"/>
                    <a:pt x="37" y="18"/>
                  </a:cubicBezTo>
                  <a:cubicBezTo>
                    <a:pt x="32" y="18"/>
                    <a:pt x="25" y="14"/>
                    <a:pt x="18" y="12"/>
                  </a:cubicBezTo>
                  <a:cubicBezTo>
                    <a:pt x="11" y="9"/>
                    <a:pt x="0" y="0"/>
                    <a:pt x="1" y="7"/>
                  </a:cubicBezTo>
                  <a:cubicBezTo>
                    <a:pt x="2" y="15"/>
                    <a:pt x="5" y="24"/>
                    <a:pt x="10" y="27"/>
                  </a:cubicBezTo>
                  <a:cubicBezTo>
                    <a:pt x="15" y="29"/>
                    <a:pt x="15" y="33"/>
                    <a:pt x="15" y="33"/>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 name="Freeform 20">
              <a:extLst>
                <a:ext uri="{FF2B5EF4-FFF2-40B4-BE49-F238E27FC236}">
                  <a16:creationId xmlns:a16="http://schemas.microsoft.com/office/drawing/2014/main" id="{19EA5857-67F3-FADC-1226-917C8DD2CBBE}"/>
                </a:ext>
              </a:extLst>
            </p:cNvPr>
            <p:cNvSpPr>
              <a:spLocks/>
            </p:cNvSpPr>
            <p:nvPr/>
          </p:nvSpPr>
          <p:spPr bwMode="gray">
            <a:xfrm>
              <a:off x="3562010" y="5680484"/>
              <a:ext cx="249747" cy="118098"/>
            </a:xfrm>
            <a:custGeom>
              <a:avLst/>
              <a:gdLst>
                <a:gd name="T0" fmla="*/ 71 w 132"/>
                <a:gd name="T1" fmla="*/ 35 h 63"/>
                <a:gd name="T2" fmla="*/ 104 w 132"/>
                <a:gd name="T3" fmla="*/ 50 h 63"/>
                <a:gd name="T4" fmla="*/ 132 w 132"/>
                <a:gd name="T5" fmla="*/ 63 h 63"/>
                <a:gd name="T6" fmla="*/ 113 w 132"/>
                <a:gd name="T7" fmla="*/ 42 h 63"/>
                <a:gd name="T8" fmla="*/ 91 w 132"/>
                <a:gd name="T9" fmla="*/ 29 h 63"/>
                <a:gd name="T10" fmla="*/ 68 w 132"/>
                <a:gd name="T11" fmla="*/ 23 h 63"/>
                <a:gd name="T12" fmla="*/ 36 w 132"/>
                <a:gd name="T13" fmla="*/ 10 h 63"/>
                <a:gd name="T14" fmla="*/ 10 w 132"/>
                <a:gd name="T15" fmla="*/ 6 h 63"/>
                <a:gd name="T16" fmla="*/ 11 w 132"/>
                <a:gd name="T17" fmla="*/ 15 h 63"/>
                <a:gd name="T18" fmla="*/ 16 w 132"/>
                <a:gd name="T19" fmla="*/ 21 h 63"/>
                <a:gd name="T20" fmla="*/ 71 w 132"/>
                <a:gd name="T2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63">
                  <a:moveTo>
                    <a:pt x="71" y="35"/>
                  </a:moveTo>
                  <a:cubicBezTo>
                    <a:pt x="71" y="35"/>
                    <a:pt x="92" y="43"/>
                    <a:pt x="104" y="50"/>
                  </a:cubicBezTo>
                  <a:cubicBezTo>
                    <a:pt x="115" y="57"/>
                    <a:pt x="132" y="63"/>
                    <a:pt x="132" y="63"/>
                  </a:cubicBezTo>
                  <a:cubicBezTo>
                    <a:pt x="132" y="63"/>
                    <a:pt x="126" y="51"/>
                    <a:pt x="113" y="42"/>
                  </a:cubicBezTo>
                  <a:cubicBezTo>
                    <a:pt x="100" y="34"/>
                    <a:pt x="103" y="33"/>
                    <a:pt x="91" y="29"/>
                  </a:cubicBezTo>
                  <a:cubicBezTo>
                    <a:pt x="78" y="26"/>
                    <a:pt x="74" y="26"/>
                    <a:pt x="68" y="23"/>
                  </a:cubicBezTo>
                  <a:cubicBezTo>
                    <a:pt x="62" y="21"/>
                    <a:pt x="43" y="13"/>
                    <a:pt x="36" y="10"/>
                  </a:cubicBezTo>
                  <a:cubicBezTo>
                    <a:pt x="29" y="8"/>
                    <a:pt x="8" y="0"/>
                    <a:pt x="10" y="6"/>
                  </a:cubicBezTo>
                  <a:cubicBezTo>
                    <a:pt x="12" y="12"/>
                    <a:pt x="13" y="13"/>
                    <a:pt x="11" y="15"/>
                  </a:cubicBezTo>
                  <a:cubicBezTo>
                    <a:pt x="9" y="17"/>
                    <a:pt x="0" y="21"/>
                    <a:pt x="16" y="21"/>
                  </a:cubicBezTo>
                  <a:cubicBezTo>
                    <a:pt x="31" y="21"/>
                    <a:pt x="71" y="35"/>
                    <a:pt x="71" y="35"/>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 name="Freeform 21">
              <a:extLst>
                <a:ext uri="{FF2B5EF4-FFF2-40B4-BE49-F238E27FC236}">
                  <a16:creationId xmlns:a16="http://schemas.microsoft.com/office/drawing/2014/main" id="{1B777C7F-6717-2712-E74C-D400750C8F2B}"/>
                </a:ext>
              </a:extLst>
            </p:cNvPr>
            <p:cNvSpPr>
              <a:spLocks/>
            </p:cNvSpPr>
            <p:nvPr/>
          </p:nvSpPr>
          <p:spPr bwMode="gray">
            <a:xfrm>
              <a:off x="3558138" y="5798580"/>
              <a:ext cx="255555" cy="94866"/>
            </a:xfrm>
            <a:custGeom>
              <a:avLst/>
              <a:gdLst>
                <a:gd name="T0" fmla="*/ 15 w 135"/>
                <a:gd name="T1" fmla="*/ 1 h 50"/>
                <a:gd name="T2" fmla="*/ 56 w 135"/>
                <a:gd name="T3" fmla="*/ 18 h 50"/>
                <a:gd name="T4" fmla="*/ 99 w 135"/>
                <a:gd name="T5" fmla="*/ 28 h 50"/>
                <a:gd name="T6" fmla="*/ 132 w 135"/>
                <a:gd name="T7" fmla="*/ 45 h 50"/>
                <a:gd name="T8" fmla="*/ 109 w 135"/>
                <a:gd name="T9" fmla="*/ 35 h 50"/>
                <a:gd name="T10" fmla="*/ 46 w 135"/>
                <a:gd name="T11" fmla="*/ 25 h 50"/>
                <a:gd name="T12" fmla="*/ 7 w 135"/>
                <a:gd name="T13" fmla="*/ 18 h 50"/>
                <a:gd name="T14" fmla="*/ 14 w 135"/>
                <a:gd name="T15" fmla="*/ 12 h 50"/>
                <a:gd name="T16" fmla="*/ 4 w 135"/>
                <a:gd name="T17" fmla="*/ 0 h 50"/>
                <a:gd name="T18" fmla="*/ 15 w 135"/>
                <a:gd name="T19"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50">
                  <a:moveTo>
                    <a:pt x="15" y="1"/>
                  </a:moveTo>
                  <a:cubicBezTo>
                    <a:pt x="15" y="1"/>
                    <a:pt x="45" y="15"/>
                    <a:pt x="56" y="18"/>
                  </a:cubicBezTo>
                  <a:cubicBezTo>
                    <a:pt x="66" y="21"/>
                    <a:pt x="84" y="26"/>
                    <a:pt x="99" y="28"/>
                  </a:cubicBezTo>
                  <a:cubicBezTo>
                    <a:pt x="114" y="30"/>
                    <a:pt x="129" y="40"/>
                    <a:pt x="132" y="45"/>
                  </a:cubicBezTo>
                  <a:cubicBezTo>
                    <a:pt x="135" y="50"/>
                    <a:pt x="120" y="39"/>
                    <a:pt x="109" y="35"/>
                  </a:cubicBezTo>
                  <a:cubicBezTo>
                    <a:pt x="99" y="32"/>
                    <a:pt x="62" y="25"/>
                    <a:pt x="46" y="25"/>
                  </a:cubicBezTo>
                  <a:cubicBezTo>
                    <a:pt x="30" y="25"/>
                    <a:pt x="0" y="19"/>
                    <a:pt x="7" y="18"/>
                  </a:cubicBezTo>
                  <a:cubicBezTo>
                    <a:pt x="14" y="18"/>
                    <a:pt x="17" y="14"/>
                    <a:pt x="14" y="12"/>
                  </a:cubicBezTo>
                  <a:cubicBezTo>
                    <a:pt x="11" y="11"/>
                    <a:pt x="4" y="0"/>
                    <a:pt x="4" y="0"/>
                  </a:cubicBezTo>
                  <a:lnTo>
                    <a:pt x="15" y="1"/>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4" name="Freeform 22">
              <a:extLst>
                <a:ext uri="{FF2B5EF4-FFF2-40B4-BE49-F238E27FC236}">
                  <a16:creationId xmlns:a16="http://schemas.microsoft.com/office/drawing/2014/main" id="{85386BF0-189E-1B07-9946-AF9BA8BB4213}"/>
                </a:ext>
              </a:extLst>
            </p:cNvPr>
            <p:cNvSpPr>
              <a:spLocks/>
            </p:cNvSpPr>
            <p:nvPr/>
          </p:nvSpPr>
          <p:spPr bwMode="gray">
            <a:xfrm>
              <a:off x="3592986" y="5914741"/>
              <a:ext cx="243939" cy="46465"/>
            </a:xfrm>
            <a:custGeom>
              <a:avLst/>
              <a:gdLst>
                <a:gd name="T0" fmla="*/ 11 w 129"/>
                <a:gd name="T1" fmla="*/ 9 h 25"/>
                <a:gd name="T2" fmla="*/ 22 w 129"/>
                <a:gd name="T3" fmla="*/ 14 h 25"/>
                <a:gd name="T4" fmla="*/ 18 w 129"/>
                <a:gd name="T5" fmla="*/ 25 h 25"/>
                <a:gd name="T6" fmla="*/ 46 w 129"/>
                <a:gd name="T7" fmla="*/ 14 h 25"/>
                <a:gd name="T8" fmla="*/ 89 w 129"/>
                <a:gd name="T9" fmla="*/ 12 h 25"/>
                <a:gd name="T10" fmla="*/ 120 w 129"/>
                <a:gd name="T11" fmla="*/ 10 h 25"/>
                <a:gd name="T12" fmla="*/ 82 w 129"/>
                <a:gd name="T13" fmla="*/ 0 h 25"/>
                <a:gd name="T14" fmla="*/ 29 w 129"/>
                <a:gd name="T15" fmla="*/ 5 h 25"/>
                <a:gd name="T16" fmla="*/ 3 w 129"/>
                <a:gd name="T17" fmla="*/ 6 h 25"/>
                <a:gd name="T18" fmla="*/ 11 w 129"/>
                <a:gd name="T19"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5">
                  <a:moveTo>
                    <a:pt x="11" y="9"/>
                  </a:moveTo>
                  <a:cubicBezTo>
                    <a:pt x="22" y="14"/>
                    <a:pt x="22" y="14"/>
                    <a:pt x="22" y="14"/>
                  </a:cubicBezTo>
                  <a:cubicBezTo>
                    <a:pt x="18" y="25"/>
                    <a:pt x="18" y="25"/>
                    <a:pt x="18" y="25"/>
                  </a:cubicBezTo>
                  <a:cubicBezTo>
                    <a:pt x="18" y="25"/>
                    <a:pt x="30" y="15"/>
                    <a:pt x="46" y="14"/>
                  </a:cubicBezTo>
                  <a:cubicBezTo>
                    <a:pt x="62" y="12"/>
                    <a:pt x="76" y="11"/>
                    <a:pt x="89" y="12"/>
                  </a:cubicBezTo>
                  <a:cubicBezTo>
                    <a:pt x="102" y="13"/>
                    <a:pt x="129" y="15"/>
                    <a:pt x="120" y="10"/>
                  </a:cubicBezTo>
                  <a:cubicBezTo>
                    <a:pt x="111" y="5"/>
                    <a:pt x="104" y="0"/>
                    <a:pt x="82" y="0"/>
                  </a:cubicBezTo>
                  <a:cubicBezTo>
                    <a:pt x="61" y="0"/>
                    <a:pt x="41" y="4"/>
                    <a:pt x="29" y="5"/>
                  </a:cubicBezTo>
                  <a:cubicBezTo>
                    <a:pt x="17" y="6"/>
                    <a:pt x="0" y="2"/>
                    <a:pt x="3" y="6"/>
                  </a:cubicBezTo>
                  <a:cubicBezTo>
                    <a:pt x="6" y="9"/>
                    <a:pt x="11" y="9"/>
                    <a:pt x="11" y="9"/>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5" name="Freeform 23">
              <a:extLst>
                <a:ext uri="{FF2B5EF4-FFF2-40B4-BE49-F238E27FC236}">
                  <a16:creationId xmlns:a16="http://schemas.microsoft.com/office/drawing/2014/main" id="{2563A81D-2E32-D88E-1555-30839F5ED0F9}"/>
                </a:ext>
              </a:extLst>
            </p:cNvPr>
            <p:cNvSpPr>
              <a:spLocks/>
            </p:cNvSpPr>
            <p:nvPr/>
          </p:nvSpPr>
          <p:spPr bwMode="gray">
            <a:xfrm>
              <a:off x="3623962" y="5934102"/>
              <a:ext cx="193602" cy="96801"/>
            </a:xfrm>
            <a:custGeom>
              <a:avLst/>
              <a:gdLst>
                <a:gd name="T0" fmla="*/ 29 w 102"/>
                <a:gd name="T1" fmla="*/ 10 h 52"/>
                <a:gd name="T2" fmla="*/ 36 w 102"/>
                <a:gd name="T3" fmla="*/ 33 h 52"/>
                <a:gd name="T4" fmla="*/ 99 w 102"/>
                <a:gd name="T5" fmla="*/ 46 h 52"/>
                <a:gd name="T6" fmla="*/ 53 w 102"/>
                <a:gd name="T7" fmla="*/ 49 h 52"/>
                <a:gd name="T8" fmla="*/ 7 w 102"/>
                <a:gd name="T9" fmla="*/ 45 h 52"/>
                <a:gd name="T10" fmla="*/ 1 w 102"/>
                <a:gd name="T11" fmla="*/ 10 h 52"/>
                <a:gd name="T12" fmla="*/ 8 w 102"/>
                <a:gd name="T13" fmla="*/ 1 h 52"/>
                <a:gd name="T14" fmla="*/ 29 w 102"/>
                <a:gd name="T15" fmla="*/ 1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2">
                  <a:moveTo>
                    <a:pt x="29" y="10"/>
                  </a:moveTo>
                  <a:cubicBezTo>
                    <a:pt x="29" y="14"/>
                    <a:pt x="26" y="26"/>
                    <a:pt x="36" y="33"/>
                  </a:cubicBezTo>
                  <a:cubicBezTo>
                    <a:pt x="46" y="40"/>
                    <a:pt x="96" y="46"/>
                    <a:pt x="99" y="46"/>
                  </a:cubicBezTo>
                  <a:cubicBezTo>
                    <a:pt x="102" y="46"/>
                    <a:pt x="76" y="49"/>
                    <a:pt x="53" y="49"/>
                  </a:cubicBezTo>
                  <a:cubicBezTo>
                    <a:pt x="29" y="49"/>
                    <a:pt x="13" y="52"/>
                    <a:pt x="7" y="45"/>
                  </a:cubicBezTo>
                  <a:cubicBezTo>
                    <a:pt x="0" y="37"/>
                    <a:pt x="0" y="13"/>
                    <a:pt x="1" y="10"/>
                  </a:cubicBezTo>
                  <a:cubicBezTo>
                    <a:pt x="3" y="8"/>
                    <a:pt x="4" y="0"/>
                    <a:pt x="8" y="1"/>
                  </a:cubicBezTo>
                  <a:cubicBezTo>
                    <a:pt x="12" y="1"/>
                    <a:pt x="29" y="10"/>
                    <a:pt x="29" y="1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6" name="Freeform 24">
              <a:extLst>
                <a:ext uri="{FF2B5EF4-FFF2-40B4-BE49-F238E27FC236}">
                  <a16:creationId xmlns:a16="http://schemas.microsoft.com/office/drawing/2014/main" id="{25F63C6F-DA06-E871-A0DC-1F7A8A5E4D7D}"/>
                </a:ext>
              </a:extLst>
            </p:cNvPr>
            <p:cNvSpPr>
              <a:spLocks/>
            </p:cNvSpPr>
            <p:nvPr/>
          </p:nvSpPr>
          <p:spPr bwMode="gray">
            <a:xfrm>
              <a:off x="3813692" y="5618531"/>
              <a:ext cx="90994" cy="383332"/>
            </a:xfrm>
            <a:custGeom>
              <a:avLst/>
              <a:gdLst>
                <a:gd name="T0" fmla="*/ 2 w 48"/>
                <a:gd name="T1" fmla="*/ 96 h 203"/>
                <a:gd name="T2" fmla="*/ 3 w 48"/>
                <a:gd name="T3" fmla="*/ 133 h 203"/>
                <a:gd name="T4" fmla="*/ 3 w 48"/>
                <a:gd name="T5" fmla="*/ 172 h 203"/>
                <a:gd name="T6" fmla="*/ 9 w 48"/>
                <a:gd name="T7" fmla="*/ 175 h 203"/>
                <a:gd name="T8" fmla="*/ 26 w 48"/>
                <a:gd name="T9" fmla="*/ 102 h 203"/>
                <a:gd name="T10" fmla="*/ 47 w 48"/>
                <a:gd name="T11" fmla="*/ 32 h 203"/>
                <a:gd name="T12" fmla="*/ 43 w 48"/>
                <a:gd name="T13" fmla="*/ 8 h 203"/>
                <a:gd name="T14" fmla="*/ 26 w 48"/>
                <a:gd name="T15" fmla="*/ 43 h 203"/>
                <a:gd name="T16" fmla="*/ 10 w 48"/>
                <a:gd name="T17" fmla="*/ 56 h 203"/>
                <a:gd name="T18" fmla="*/ 2 w 48"/>
                <a:gd name="T19" fmla="*/ 9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03">
                  <a:moveTo>
                    <a:pt x="2" y="96"/>
                  </a:moveTo>
                  <a:cubicBezTo>
                    <a:pt x="2" y="96"/>
                    <a:pt x="3" y="121"/>
                    <a:pt x="3" y="133"/>
                  </a:cubicBezTo>
                  <a:cubicBezTo>
                    <a:pt x="2" y="144"/>
                    <a:pt x="4" y="165"/>
                    <a:pt x="3" y="172"/>
                  </a:cubicBezTo>
                  <a:cubicBezTo>
                    <a:pt x="2" y="178"/>
                    <a:pt x="0" y="203"/>
                    <a:pt x="9" y="175"/>
                  </a:cubicBezTo>
                  <a:cubicBezTo>
                    <a:pt x="18" y="148"/>
                    <a:pt x="22" y="116"/>
                    <a:pt x="26" y="102"/>
                  </a:cubicBezTo>
                  <a:cubicBezTo>
                    <a:pt x="31" y="88"/>
                    <a:pt x="46" y="47"/>
                    <a:pt x="47" y="32"/>
                  </a:cubicBezTo>
                  <a:cubicBezTo>
                    <a:pt x="48" y="17"/>
                    <a:pt x="46" y="0"/>
                    <a:pt x="43" y="8"/>
                  </a:cubicBezTo>
                  <a:cubicBezTo>
                    <a:pt x="40" y="16"/>
                    <a:pt x="32" y="39"/>
                    <a:pt x="26" y="43"/>
                  </a:cubicBezTo>
                  <a:cubicBezTo>
                    <a:pt x="20" y="47"/>
                    <a:pt x="13" y="50"/>
                    <a:pt x="10" y="56"/>
                  </a:cubicBezTo>
                  <a:cubicBezTo>
                    <a:pt x="7" y="62"/>
                    <a:pt x="2" y="96"/>
                    <a:pt x="2" y="96"/>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7" name="Freeform 25">
              <a:extLst>
                <a:ext uri="{FF2B5EF4-FFF2-40B4-BE49-F238E27FC236}">
                  <a16:creationId xmlns:a16="http://schemas.microsoft.com/office/drawing/2014/main" id="{124F359D-472E-15DD-6D8A-5268689340A3}"/>
                </a:ext>
              </a:extLst>
            </p:cNvPr>
            <p:cNvSpPr>
              <a:spLocks/>
            </p:cNvSpPr>
            <p:nvPr/>
          </p:nvSpPr>
          <p:spPr bwMode="gray">
            <a:xfrm>
              <a:off x="4005358" y="5610787"/>
              <a:ext cx="96801" cy="408501"/>
            </a:xfrm>
            <a:custGeom>
              <a:avLst/>
              <a:gdLst>
                <a:gd name="T0" fmla="*/ 15 w 52"/>
                <a:gd name="T1" fmla="*/ 22 h 216"/>
                <a:gd name="T2" fmla="*/ 24 w 52"/>
                <a:gd name="T3" fmla="*/ 34 h 216"/>
                <a:gd name="T4" fmla="*/ 52 w 52"/>
                <a:gd name="T5" fmla="*/ 34 h 216"/>
                <a:gd name="T6" fmla="*/ 36 w 52"/>
                <a:gd name="T7" fmla="*/ 86 h 216"/>
                <a:gd name="T8" fmla="*/ 30 w 52"/>
                <a:gd name="T9" fmla="*/ 155 h 216"/>
                <a:gd name="T10" fmla="*/ 23 w 52"/>
                <a:gd name="T11" fmla="*/ 190 h 216"/>
                <a:gd name="T12" fmla="*/ 17 w 52"/>
                <a:gd name="T13" fmla="*/ 97 h 216"/>
                <a:gd name="T14" fmla="*/ 6 w 52"/>
                <a:gd name="T15" fmla="*/ 6 h 216"/>
                <a:gd name="T16" fmla="*/ 15 w 52"/>
                <a:gd name="T17" fmla="*/ 2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16">
                  <a:moveTo>
                    <a:pt x="15" y="22"/>
                  </a:moveTo>
                  <a:cubicBezTo>
                    <a:pt x="15" y="22"/>
                    <a:pt x="18" y="33"/>
                    <a:pt x="24" y="34"/>
                  </a:cubicBezTo>
                  <a:cubicBezTo>
                    <a:pt x="31" y="34"/>
                    <a:pt x="52" y="34"/>
                    <a:pt x="52" y="34"/>
                  </a:cubicBezTo>
                  <a:cubicBezTo>
                    <a:pt x="52" y="34"/>
                    <a:pt x="38" y="67"/>
                    <a:pt x="36" y="86"/>
                  </a:cubicBezTo>
                  <a:cubicBezTo>
                    <a:pt x="35" y="105"/>
                    <a:pt x="30" y="144"/>
                    <a:pt x="30" y="155"/>
                  </a:cubicBezTo>
                  <a:cubicBezTo>
                    <a:pt x="30" y="165"/>
                    <a:pt x="24" y="216"/>
                    <a:pt x="23" y="190"/>
                  </a:cubicBezTo>
                  <a:cubicBezTo>
                    <a:pt x="22" y="164"/>
                    <a:pt x="17" y="111"/>
                    <a:pt x="17" y="97"/>
                  </a:cubicBezTo>
                  <a:cubicBezTo>
                    <a:pt x="17" y="82"/>
                    <a:pt x="0" y="0"/>
                    <a:pt x="6" y="6"/>
                  </a:cubicBezTo>
                  <a:cubicBezTo>
                    <a:pt x="11" y="12"/>
                    <a:pt x="15" y="22"/>
                    <a:pt x="15" y="2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8" name="Freeform 26">
              <a:extLst>
                <a:ext uri="{FF2B5EF4-FFF2-40B4-BE49-F238E27FC236}">
                  <a16:creationId xmlns:a16="http://schemas.microsoft.com/office/drawing/2014/main" id="{2B275006-C906-FC94-8CA4-0AE7FD65A2D3}"/>
                </a:ext>
              </a:extLst>
            </p:cNvPr>
            <p:cNvSpPr>
              <a:spLocks/>
            </p:cNvSpPr>
            <p:nvPr/>
          </p:nvSpPr>
          <p:spPr bwMode="gray">
            <a:xfrm>
              <a:off x="4173792" y="5639826"/>
              <a:ext cx="323316" cy="365909"/>
            </a:xfrm>
            <a:custGeom>
              <a:avLst/>
              <a:gdLst>
                <a:gd name="T0" fmla="*/ 77 w 171"/>
                <a:gd name="T1" fmla="*/ 7 h 193"/>
                <a:gd name="T2" fmla="*/ 117 w 171"/>
                <a:gd name="T3" fmla="*/ 38 h 193"/>
                <a:gd name="T4" fmla="*/ 149 w 171"/>
                <a:gd name="T5" fmla="*/ 83 h 193"/>
                <a:gd name="T6" fmla="*/ 130 w 171"/>
                <a:gd name="T7" fmla="*/ 133 h 193"/>
                <a:gd name="T8" fmla="*/ 90 w 171"/>
                <a:gd name="T9" fmla="*/ 166 h 193"/>
                <a:gd name="T10" fmla="*/ 9 w 171"/>
                <a:gd name="T11" fmla="*/ 190 h 193"/>
                <a:gd name="T12" fmla="*/ 60 w 171"/>
                <a:gd name="T13" fmla="*/ 192 h 193"/>
                <a:gd name="T14" fmla="*/ 140 w 171"/>
                <a:gd name="T15" fmla="*/ 183 h 193"/>
                <a:gd name="T16" fmla="*/ 171 w 171"/>
                <a:gd name="T17" fmla="*/ 87 h 193"/>
                <a:gd name="T18" fmla="*/ 141 w 171"/>
                <a:gd name="T19" fmla="*/ 52 h 193"/>
                <a:gd name="T20" fmla="*/ 88 w 171"/>
                <a:gd name="T21" fmla="*/ 0 h 193"/>
                <a:gd name="T22" fmla="*/ 64 w 171"/>
                <a:gd name="T23" fmla="*/ 5 h 193"/>
                <a:gd name="T24" fmla="*/ 77 w 171"/>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193">
                  <a:moveTo>
                    <a:pt x="77" y="7"/>
                  </a:moveTo>
                  <a:cubicBezTo>
                    <a:pt x="77" y="7"/>
                    <a:pt x="109" y="31"/>
                    <a:pt x="117" y="38"/>
                  </a:cubicBezTo>
                  <a:cubicBezTo>
                    <a:pt x="124" y="44"/>
                    <a:pt x="147" y="76"/>
                    <a:pt x="149" y="83"/>
                  </a:cubicBezTo>
                  <a:cubicBezTo>
                    <a:pt x="151" y="90"/>
                    <a:pt x="143" y="120"/>
                    <a:pt x="130" y="133"/>
                  </a:cubicBezTo>
                  <a:cubicBezTo>
                    <a:pt x="117" y="146"/>
                    <a:pt x="109" y="160"/>
                    <a:pt x="90" y="166"/>
                  </a:cubicBezTo>
                  <a:cubicBezTo>
                    <a:pt x="70" y="172"/>
                    <a:pt x="0" y="189"/>
                    <a:pt x="9" y="190"/>
                  </a:cubicBezTo>
                  <a:cubicBezTo>
                    <a:pt x="19" y="191"/>
                    <a:pt x="44" y="193"/>
                    <a:pt x="60" y="192"/>
                  </a:cubicBezTo>
                  <a:cubicBezTo>
                    <a:pt x="76" y="191"/>
                    <a:pt x="138" y="186"/>
                    <a:pt x="140" y="183"/>
                  </a:cubicBezTo>
                  <a:cubicBezTo>
                    <a:pt x="143" y="179"/>
                    <a:pt x="171" y="87"/>
                    <a:pt x="171" y="87"/>
                  </a:cubicBezTo>
                  <a:cubicBezTo>
                    <a:pt x="171" y="87"/>
                    <a:pt x="144" y="54"/>
                    <a:pt x="141" y="52"/>
                  </a:cubicBezTo>
                  <a:cubicBezTo>
                    <a:pt x="137" y="49"/>
                    <a:pt x="88" y="0"/>
                    <a:pt x="88" y="0"/>
                  </a:cubicBezTo>
                  <a:cubicBezTo>
                    <a:pt x="64" y="5"/>
                    <a:pt x="64" y="5"/>
                    <a:pt x="64" y="5"/>
                  </a:cubicBezTo>
                  <a:lnTo>
                    <a:pt x="77" y="7"/>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9" name="Freeform 27">
              <a:extLst>
                <a:ext uri="{FF2B5EF4-FFF2-40B4-BE49-F238E27FC236}">
                  <a16:creationId xmlns:a16="http://schemas.microsoft.com/office/drawing/2014/main" id="{4E8840B3-4BA7-38CA-C548-8717E81C9B5B}"/>
                </a:ext>
              </a:extLst>
            </p:cNvPr>
            <p:cNvSpPr>
              <a:spLocks/>
            </p:cNvSpPr>
            <p:nvPr/>
          </p:nvSpPr>
          <p:spPr bwMode="gray">
            <a:xfrm>
              <a:off x="3689787" y="5552706"/>
              <a:ext cx="418181" cy="540151"/>
            </a:xfrm>
            <a:custGeom>
              <a:avLst/>
              <a:gdLst>
                <a:gd name="T0" fmla="*/ 0 w 222"/>
                <a:gd name="T1" fmla="*/ 26 h 285"/>
                <a:gd name="T2" fmla="*/ 1 w 222"/>
                <a:gd name="T3" fmla="*/ 0 h 285"/>
                <a:gd name="T4" fmla="*/ 46 w 222"/>
                <a:gd name="T5" fmla="*/ 37 h 285"/>
                <a:gd name="T6" fmla="*/ 193 w 222"/>
                <a:gd name="T7" fmla="*/ 216 h 285"/>
                <a:gd name="T8" fmla="*/ 221 w 222"/>
                <a:gd name="T9" fmla="*/ 278 h 285"/>
                <a:gd name="T10" fmla="*/ 170 w 222"/>
                <a:gd name="T11" fmla="*/ 249 h 285"/>
                <a:gd name="T12" fmla="*/ 109 w 222"/>
                <a:gd name="T13" fmla="*/ 174 h 285"/>
                <a:gd name="T14" fmla="*/ 28 w 222"/>
                <a:gd name="T15" fmla="*/ 78 h 285"/>
                <a:gd name="T16" fmla="*/ 0 w 222"/>
                <a:gd name="T17" fmla="*/ 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85">
                  <a:moveTo>
                    <a:pt x="0" y="26"/>
                  </a:moveTo>
                  <a:cubicBezTo>
                    <a:pt x="1" y="0"/>
                    <a:pt x="1" y="0"/>
                    <a:pt x="1" y="0"/>
                  </a:cubicBezTo>
                  <a:cubicBezTo>
                    <a:pt x="46" y="37"/>
                    <a:pt x="46" y="37"/>
                    <a:pt x="46" y="37"/>
                  </a:cubicBezTo>
                  <a:cubicBezTo>
                    <a:pt x="46" y="37"/>
                    <a:pt x="190" y="210"/>
                    <a:pt x="193" y="216"/>
                  </a:cubicBezTo>
                  <a:cubicBezTo>
                    <a:pt x="196" y="222"/>
                    <a:pt x="222" y="272"/>
                    <a:pt x="221" y="278"/>
                  </a:cubicBezTo>
                  <a:cubicBezTo>
                    <a:pt x="220" y="285"/>
                    <a:pt x="183" y="257"/>
                    <a:pt x="170" y="249"/>
                  </a:cubicBezTo>
                  <a:cubicBezTo>
                    <a:pt x="156" y="240"/>
                    <a:pt x="112" y="177"/>
                    <a:pt x="109" y="174"/>
                  </a:cubicBezTo>
                  <a:cubicBezTo>
                    <a:pt x="106" y="171"/>
                    <a:pt x="28" y="78"/>
                    <a:pt x="28" y="78"/>
                  </a:cubicBezTo>
                  <a:lnTo>
                    <a:pt x="0" y="26"/>
                  </a:lnTo>
                  <a:close/>
                </a:path>
              </a:pathLst>
            </a:custGeom>
            <a:solidFill>
              <a:srgbClr val="585C5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0" name="Freeform 28">
              <a:extLst>
                <a:ext uri="{FF2B5EF4-FFF2-40B4-BE49-F238E27FC236}">
                  <a16:creationId xmlns:a16="http://schemas.microsoft.com/office/drawing/2014/main" id="{7AF37CD9-E71F-B0DA-17B4-8C5D97F26827}"/>
                </a:ext>
              </a:extLst>
            </p:cNvPr>
            <p:cNvSpPr>
              <a:spLocks/>
            </p:cNvSpPr>
            <p:nvPr/>
          </p:nvSpPr>
          <p:spPr bwMode="gray">
            <a:xfrm>
              <a:off x="3850476" y="5794708"/>
              <a:ext cx="164562" cy="220706"/>
            </a:xfrm>
            <a:custGeom>
              <a:avLst/>
              <a:gdLst>
                <a:gd name="T0" fmla="*/ 4 w 88"/>
                <a:gd name="T1" fmla="*/ 19 h 116"/>
                <a:gd name="T2" fmla="*/ 23 w 88"/>
                <a:gd name="T3" fmla="*/ 6 h 116"/>
                <a:gd name="T4" fmla="*/ 71 w 88"/>
                <a:gd name="T5" fmla="*/ 69 h 116"/>
                <a:gd name="T6" fmla="*/ 82 w 88"/>
                <a:gd name="T7" fmla="*/ 101 h 116"/>
                <a:gd name="T8" fmla="*/ 55 w 88"/>
                <a:gd name="T9" fmla="*/ 92 h 116"/>
                <a:gd name="T10" fmla="*/ 14 w 88"/>
                <a:gd name="T11" fmla="*/ 37 h 116"/>
                <a:gd name="T12" fmla="*/ 0 w 88"/>
                <a:gd name="T13" fmla="*/ 22 h 116"/>
                <a:gd name="T14" fmla="*/ 4 w 88"/>
                <a:gd name="T15" fmla="*/ 1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16">
                  <a:moveTo>
                    <a:pt x="4" y="19"/>
                  </a:moveTo>
                  <a:cubicBezTo>
                    <a:pt x="4" y="19"/>
                    <a:pt x="19" y="11"/>
                    <a:pt x="23" y="6"/>
                  </a:cubicBezTo>
                  <a:cubicBezTo>
                    <a:pt x="27" y="0"/>
                    <a:pt x="55" y="51"/>
                    <a:pt x="71" y="69"/>
                  </a:cubicBezTo>
                  <a:cubicBezTo>
                    <a:pt x="86" y="87"/>
                    <a:pt x="88" y="96"/>
                    <a:pt x="82" y="101"/>
                  </a:cubicBezTo>
                  <a:cubicBezTo>
                    <a:pt x="77" y="106"/>
                    <a:pt x="71" y="116"/>
                    <a:pt x="55" y="92"/>
                  </a:cubicBezTo>
                  <a:cubicBezTo>
                    <a:pt x="39" y="67"/>
                    <a:pt x="18" y="40"/>
                    <a:pt x="14" y="37"/>
                  </a:cubicBezTo>
                  <a:cubicBezTo>
                    <a:pt x="10" y="33"/>
                    <a:pt x="0" y="22"/>
                    <a:pt x="0" y="22"/>
                  </a:cubicBezTo>
                  <a:lnTo>
                    <a:pt x="4" y="19"/>
                  </a:lnTo>
                  <a:close/>
                </a:path>
              </a:pathLst>
            </a:custGeom>
            <a:solidFill>
              <a:srgbClr val="0000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1" name="Freeform 29">
              <a:extLst>
                <a:ext uri="{FF2B5EF4-FFF2-40B4-BE49-F238E27FC236}">
                  <a16:creationId xmlns:a16="http://schemas.microsoft.com/office/drawing/2014/main" id="{8D131020-4C50-17D0-D30F-FAD15E1A8085}"/>
                </a:ext>
              </a:extLst>
            </p:cNvPr>
            <p:cNvSpPr>
              <a:spLocks/>
            </p:cNvSpPr>
            <p:nvPr/>
          </p:nvSpPr>
          <p:spPr bwMode="gray">
            <a:xfrm>
              <a:off x="3571689" y="5624338"/>
              <a:ext cx="292340" cy="133586"/>
            </a:xfrm>
            <a:custGeom>
              <a:avLst/>
              <a:gdLst>
                <a:gd name="T0" fmla="*/ 58 w 155"/>
                <a:gd name="T1" fmla="*/ 0 h 71"/>
                <a:gd name="T2" fmla="*/ 105 w 155"/>
                <a:gd name="T3" fmla="*/ 23 h 71"/>
                <a:gd name="T4" fmla="*/ 136 w 155"/>
                <a:gd name="T5" fmla="*/ 62 h 71"/>
                <a:gd name="T6" fmla="*/ 55 w 155"/>
                <a:gd name="T7" fmla="*/ 49 h 71"/>
                <a:gd name="T8" fmla="*/ 5 w 155"/>
                <a:gd name="T9" fmla="*/ 20 h 71"/>
                <a:gd name="T10" fmla="*/ 58 w 155"/>
                <a:gd name="T11" fmla="*/ 0 h 71"/>
              </a:gdLst>
              <a:ahLst/>
              <a:cxnLst>
                <a:cxn ang="0">
                  <a:pos x="T0" y="T1"/>
                </a:cxn>
                <a:cxn ang="0">
                  <a:pos x="T2" y="T3"/>
                </a:cxn>
                <a:cxn ang="0">
                  <a:pos x="T4" y="T5"/>
                </a:cxn>
                <a:cxn ang="0">
                  <a:pos x="T6" y="T7"/>
                </a:cxn>
                <a:cxn ang="0">
                  <a:pos x="T8" y="T9"/>
                </a:cxn>
                <a:cxn ang="0">
                  <a:pos x="T10" y="T11"/>
                </a:cxn>
              </a:cxnLst>
              <a:rect l="0" t="0" r="r" b="b"/>
              <a:pathLst>
                <a:path w="155" h="71">
                  <a:moveTo>
                    <a:pt x="58" y="0"/>
                  </a:moveTo>
                  <a:cubicBezTo>
                    <a:pt x="58" y="0"/>
                    <a:pt x="88" y="23"/>
                    <a:pt x="105" y="23"/>
                  </a:cubicBezTo>
                  <a:cubicBezTo>
                    <a:pt x="122" y="22"/>
                    <a:pt x="155" y="53"/>
                    <a:pt x="136" y="62"/>
                  </a:cubicBezTo>
                  <a:cubicBezTo>
                    <a:pt x="118" y="71"/>
                    <a:pt x="77" y="55"/>
                    <a:pt x="55" y="49"/>
                  </a:cubicBezTo>
                  <a:cubicBezTo>
                    <a:pt x="34" y="43"/>
                    <a:pt x="0" y="32"/>
                    <a:pt x="5" y="20"/>
                  </a:cubicBezTo>
                  <a:cubicBezTo>
                    <a:pt x="9" y="9"/>
                    <a:pt x="58" y="0"/>
                    <a:pt x="58" y="0"/>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2" name="Freeform 30">
              <a:extLst>
                <a:ext uri="{FF2B5EF4-FFF2-40B4-BE49-F238E27FC236}">
                  <a16:creationId xmlns:a16="http://schemas.microsoft.com/office/drawing/2014/main" id="{8219783F-0516-E851-847F-EB33D14771E0}"/>
                </a:ext>
              </a:extLst>
            </p:cNvPr>
            <p:cNvSpPr>
              <a:spLocks/>
            </p:cNvSpPr>
            <p:nvPr/>
          </p:nvSpPr>
          <p:spPr bwMode="gray">
            <a:xfrm>
              <a:off x="3788523" y="5529474"/>
              <a:ext cx="112289" cy="191667"/>
            </a:xfrm>
            <a:custGeom>
              <a:avLst/>
              <a:gdLst>
                <a:gd name="T0" fmla="*/ 1 w 59"/>
                <a:gd name="T1" fmla="*/ 42 h 102"/>
                <a:gd name="T2" fmla="*/ 3 w 59"/>
                <a:gd name="T3" fmla="*/ 62 h 102"/>
                <a:gd name="T4" fmla="*/ 9 w 59"/>
                <a:gd name="T5" fmla="*/ 78 h 102"/>
                <a:gd name="T6" fmla="*/ 33 w 59"/>
                <a:gd name="T7" fmla="*/ 94 h 102"/>
                <a:gd name="T8" fmla="*/ 54 w 59"/>
                <a:gd name="T9" fmla="*/ 59 h 102"/>
                <a:gd name="T10" fmla="*/ 47 w 59"/>
                <a:gd name="T11" fmla="*/ 4 h 102"/>
                <a:gd name="T12" fmla="*/ 8 w 59"/>
                <a:gd name="T13" fmla="*/ 13 h 102"/>
                <a:gd name="T14" fmla="*/ 1 w 59"/>
                <a:gd name="T15" fmla="*/ 4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02">
                  <a:moveTo>
                    <a:pt x="1" y="42"/>
                  </a:moveTo>
                  <a:cubicBezTo>
                    <a:pt x="1" y="42"/>
                    <a:pt x="4" y="56"/>
                    <a:pt x="3" y="62"/>
                  </a:cubicBezTo>
                  <a:cubicBezTo>
                    <a:pt x="1" y="69"/>
                    <a:pt x="0" y="70"/>
                    <a:pt x="9" y="78"/>
                  </a:cubicBezTo>
                  <a:cubicBezTo>
                    <a:pt x="17" y="86"/>
                    <a:pt x="23" y="102"/>
                    <a:pt x="33" y="94"/>
                  </a:cubicBezTo>
                  <a:cubicBezTo>
                    <a:pt x="42" y="87"/>
                    <a:pt x="54" y="72"/>
                    <a:pt x="54" y="59"/>
                  </a:cubicBezTo>
                  <a:cubicBezTo>
                    <a:pt x="53" y="45"/>
                    <a:pt x="59" y="7"/>
                    <a:pt x="47" y="4"/>
                  </a:cubicBezTo>
                  <a:cubicBezTo>
                    <a:pt x="34" y="2"/>
                    <a:pt x="13" y="0"/>
                    <a:pt x="8" y="13"/>
                  </a:cubicBezTo>
                  <a:cubicBezTo>
                    <a:pt x="3" y="26"/>
                    <a:pt x="1" y="42"/>
                    <a:pt x="1" y="42"/>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3" name="Freeform 31">
              <a:extLst>
                <a:ext uri="{FF2B5EF4-FFF2-40B4-BE49-F238E27FC236}">
                  <a16:creationId xmlns:a16="http://schemas.microsoft.com/office/drawing/2014/main" id="{6D626921-DBFF-D7E8-C924-AA639CC48D0E}"/>
                </a:ext>
              </a:extLst>
            </p:cNvPr>
            <p:cNvSpPr>
              <a:spLocks/>
            </p:cNvSpPr>
            <p:nvPr/>
          </p:nvSpPr>
          <p:spPr bwMode="gray">
            <a:xfrm>
              <a:off x="3563945" y="5651443"/>
              <a:ext cx="282659" cy="98738"/>
            </a:xfrm>
            <a:custGeom>
              <a:avLst/>
              <a:gdLst>
                <a:gd name="T0" fmla="*/ 50 w 149"/>
                <a:gd name="T1" fmla="*/ 29 h 52"/>
                <a:gd name="T2" fmla="*/ 73 w 149"/>
                <a:gd name="T3" fmla="*/ 27 h 52"/>
                <a:gd name="T4" fmla="*/ 91 w 149"/>
                <a:gd name="T5" fmla="*/ 22 h 52"/>
                <a:gd name="T6" fmla="*/ 103 w 149"/>
                <a:gd name="T7" fmla="*/ 38 h 52"/>
                <a:gd name="T8" fmla="*/ 130 w 149"/>
                <a:gd name="T9" fmla="*/ 45 h 52"/>
                <a:gd name="T10" fmla="*/ 137 w 149"/>
                <a:gd name="T11" fmla="*/ 33 h 52"/>
                <a:gd name="T12" fmla="*/ 125 w 149"/>
                <a:gd name="T13" fmla="*/ 15 h 52"/>
                <a:gd name="T14" fmla="*/ 144 w 149"/>
                <a:gd name="T15" fmla="*/ 43 h 52"/>
                <a:gd name="T16" fmla="*/ 120 w 149"/>
                <a:gd name="T17" fmla="*/ 51 h 52"/>
                <a:gd name="T18" fmla="*/ 67 w 149"/>
                <a:gd name="T19" fmla="*/ 38 h 52"/>
                <a:gd name="T20" fmla="*/ 10 w 149"/>
                <a:gd name="T21" fmla="*/ 16 h 52"/>
                <a:gd name="T22" fmla="*/ 9 w 149"/>
                <a:gd name="T23" fmla="*/ 5 h 52"/>
                <a:gd name="T24" fmla="*/ 34 w 149"/>
                <a:gd name="T25" fmla="*/ 19 h 52"/>
                <a:gd name="T26" fmla="*/ 50 w 149"/>
                <a:gd name="T27"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2">
                  <a:moveTo>
                    <a:pt x="50" y="29"/>
                  </a:moveTo>
                  <a:cubicBezTo>
                    <a:pt x="50" y="29"/>
                    <a:pt x="66" y="32"/>
                    <a:pt x="73" y="27"/>
                  </a:cubicBezTo>
                  <a:cubicBezTo>
                    <a:pt x="79" y="22"/>
                    <a:pt x="86" y="16"/>
                    <a:pt x="91" y="22"/>
                  </a:cubicBezTo>
                  <a:cubicBezTo>
                    <a:pt x="97" y="27"/>
                    <a:pt x="99" y="35"/>
                    <a:pt x="103" y="38"/>
                  </a:cubicBezTo>
                  <a:cubicBezTo>
                    <a:pt x="108" y="41"/>
                    <a:pt x="126" y="45"/>
                    <a:pt x="130" y="45"/>
                  </a:cubicBezTo>
                  <a:cubicBezTo>
                    <a:pt x="134" y="45"/>
                    <a:pt x="146" y="39"/>
                    <a:pt x="137" y="33"/>
                  </a:cubicBezTo>
                  <a:cubicBezTo>
                    <a:pt x="129" y="27"/>
                    <a:pt x="116" y="11"/>
                    <a:pt x="125" y="15"/>
                  </a:cubicBezTo>
                  <a:cubicBezTo>
                    <a:pt x="134" y="19"/>
                    <a:pt x="149" y="35"/>
                    <a:pt x="144" y="43"/>
                  </a:cubicBezTo>
                  <a:cubicBezTo>
                    <a:pt x="140" y="50"/>
                    <a:pt x="137" y="52"/>
                    <a:pt x="120" y="51"/>
                  </a:cubicBezTo>
                  <a:cubicBezTo>
                    <a:pt x="103" y="50"/>
                    <a:pt x="74" y="43"/>
                    <a:pt x="67" y="38"/>
                  </a:cubicBezTo>
                  <a:cubicBezTo>
                    <a:pt x="59" y="34"/>
                    <a:pt x="13" y="20"/>
                    <a:pt x="10" y="16"/>
                  </a:cubicBezTo>
                  <a:cubicBezTo>
                    <a:pt x="7" y="12"/>
                    <a:pt x="0" y="0"/>
                    <a:pt x="9" y="5"/>
                  </a:cubicBezTo>
                  <a:cubicBezTo>
                    <a:pt x="17" y="10"/>
                    <a:pt x="28" y="15"/>
                    <a:pt x="34" y="19"/>
                  </a:cubicBezTo>
                  <a:cubicBezTo>
                    <a:pt x="40" y="23"/>
                    <a:pt x="50" y="29"/>
                    <a:pt x="50" y="29"/>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4" name="Freeform 32">
              <a:extLst>
                <a:ext uri="{FF2B5EF4-FFF2-40B4-BE49-F238E27FC236}">
                  <a16:creationId xmlns:a16="http://schemas.microsoft.com/office/drawing/2014/main" id="{A59FE3C0-5727-81C1-560A-A9D276B75717}"/>
                </a:ext>
              </a:extLst>
            </p:cNvPr>
            <p:cNvSpPr>
              <a:spLocks/>
            </p:cNvSpPr>
            <p:nvPr/>
          </p:nvSpPr>
          <p:spPr bwMode="gray">
            <a:xfrm>
              <a:off x="3780779" y="5541090"/>
              <a:ext cx="42592" cy="131649"/>
            </a:xfrm>
            <a:custGeom>
              <a:avLst/>
              <a:gdLst>
                <a:gd name="T0" fmla="*/ 17 w 22"/>
                <a:gd name="T1" fmla="*/ 11 h 70"/>
                <a:gd name="T2" fmla="*/ 22 w 22"/>
                <a:gd name="T3" fmla="*/ 33 h 70"/>
                <a:gd name="T4" fmla="*/ 18 w 22"/>
                <a:gd name="T5" fmla="*/ 51 h 70"/>
                <a:gd name="T6" fmla="*/ 5 w 22"/>
                <a:gd name="T7" fmla="*/ 62 h 70"/>
                <a:gd name="T8" fmla="*/ 5 w 22"/>
                <a:gd name="T9" fmla="*/ 36 h 70"/>
                <a:gd name="T10" fmla="*/ 5 w 22"/>
                <a:gd name="T11" fmla="*/ 20 h 70"/>
                <a:gd name="T12" fmla="*/ 17 w 22"/>
                <a:gd name="T13" fmla="*/ 1 h 70"/>
                <a:gd name="T14" fmla="*/ 17 w 22"/>
                <a:gd name="T15" fmla="*/ 11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0">
                  <a:moveTo>
                    <a:pt x="17" y="11"/>
                  </a:moveTo>
                  <a:cubicBezTo>
                    <a:pt x="19" y="15"/>
                    <a:pt x="21" y="26"/>
                    <a:pt x="22" y="33"/>
                  </a:cubicBezTo>
                  <a:cubicBezTo>
                    <a:pt x="22" y="41"/>
                    <a:pt x="21" y="39"/>
                    <a:pt x="18" y="51"/>
                  </a:cubicBezTo>
                  <a:cubicBezTo>
                    <a:pt x="15" y="62"/>
                    <a:pt x="4" y="70"/>
                    <a:pt x="5" y="62"/>
                  </a:cubicBezTo>
                  <a:cubicBezTo>
                    <a:pt x="7" y="54"/>
                    <a:pt x="7" y="37"/>
                    <a:pt x="5" y="36"/>
                  </a:cubicBezTo>
                  <a:cubicBezTo>
                    <a:pt x="3" y="36"/>
                    <a:pt x="0" y="29"/>
                    <a:pt x="5" y="20"/>
                  </a:cubicBezTo>
                  <a:cubicBezTo>
                    <a:pt x="11" y="11"/>
                    <a:pt x="13" y="0"/>
                    <a:pt x="17" y="1"/>
                  </a:cubicBezTo>
                  <a:cubicBezTo>
                    <a:pt x="21" y="1"/>
                    <a:pt x="17" y="11"/>
                    <a:pt x="17" y="11"/>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5" name="Freeform 33">
              <a:extLst>
                <a:ext uri="{FF2B5EF4-FFF2-40B4-BE49-F238E27FC236}">
                  <a16:creationId xmlns:a16="http://schemas.microsoft.com/office/drawing/2014/main" id="{018CE92B-586E-B421-3E54-70BF5BDBAC30}"/>
                </a:ext>
              </a:extLst>
            </p:cNvPr>
            <p:cNvSpPr>
              <a:spLocks/>
            </p:cNvSpPr>
            <p:nvPr/>
          </p:nvSpPr>
          <p:spPr bwMode="gray">
            <a:xfrm>
              <a:off x="4084735" y="2660290"/>
              <a:ext cx="1752100" cy="2425835"/>
            </a:xfrm>
            <a:custGeom>
              <a:avLst/>
              <a:gdLst>
                <a:gd name="T0" fmla="*/ 915 w 928"/>
                <a:gd name="T1" fmla="*/ 321 h 1284"/>
                <a:gd name="T2" fmla="*/ 782 w 928"/>
                <a:gd name="T3" fmla="*/ 232 h 1284"/>
                <a:gd name="T4" fmla="*/ 718 w 928"/>
                <a:gd name="T5" fmla="*/ 169 h 1284"/>
                <a:gd name="T6" fmla="*/ 667 w 928"/>
                <a:gd name="T7" fmla="*/ 115 h 1284"/>
                <a:gd name="T8" fmla="*/ 508 w 928"/>
                <a:gd name="T9" fmla="*/ 32 h 1284"/>
                <a:gd name="T10" fmla="*/ 421 w 928"/>
                <a:gd name="T11" fmla="*/ 6 h 1284"/>
                <a:gd name="T12" fmla="*/ 302 w 928"/>
                <a:gd name="T13" fmla="*/ 20 h 1284"/>
                <a:gd name="T14" fmla="*/ 246 w 928"/>
                <a:gd name="T15" fmla="*/ 71 h 1284"/>
                <a:gd name="T16" fmla="*/ 167 w 928"/>
                <a:gd name="T17" fmla="*/ 82 h 1284"/>
                <a:gd name="T18" fmla="*/ 147 w 928"/>
                <a:gd name="T19" fmla="*/ 157 h 1284"/>
                <a:gd name="T20" fmla="*/ 140 w 928"/>
                <a:gd name="T21" fmla="*/ 183 h 1284"/>
                <a:gd name="T22" fmla="*/ 76 w 928"/>
                <a:gd name="T23" fmla="*/ 169 h 1284"/>
                <a:gd name="T24" fmla="*/ 4 w 928"/>
                <a:gd name="T25" fmla="*/ 249 h 1284"/>
                <a:gd name="T26" fmla="*/ 0 w 928"/>
                <a:gd name="T27" fmla="*/ 372 h 1284"/>
                <a:gd name="T28" fmla="*/ 31 w 928"/>
                <a:gd name="T29" fmla="*/ 485 h 1284"/>
                <a:gd name="T30" fmla="*/ 73 w 928"/>
                <a:gd name="T31" fmla="*/ 551 h 1284"/>
                <a:gd name="T32" fmla="*/ 94 w 928"/>
                <a:gd name="T33" fmla="*/ 670 h 1284"/>
                <a:gd name="T34" fmla="*/ 182 w 928"/>
                <a:gd name="T35" fmla="*/ 773 h 1284"/>
                <a:gd name="T36" fmla="*/ 259 w 928"/>
                <a:gd name="T37" fmla="*/ 784 h 1284"/>
                <a:gd name="T38" fmla="*/ 192 w 928"/>
                <a:gd name="T39" fmla="*/ 740 h 1284"/>
                <a:gd name="T40" fmla="*/ 222 w 928"/>
                <a:gd name="T41" fmla="*/ 723 h 1284"/>
                <a:gd name="T42" fmla="*/ 268 w 928"/>
                <a:gd name="T43" fmla="*/ 730 h 1284"/>
                <a:gd name="T44" fmla="*/ 275 w 928"/>
                <a:gd name="T45" fmla="*/ 733 h 1284"/>
                <a:gd name="T46" fmla="*/ 316 w 928"/>
                <a:gd name="T47" fmla="*/ 760 h 1284"/>
                <a:gd name="T48" fmla="*/ 377 w 928"/>
                <a:gd name="T49" fmla="*/ 858 h 1284"/>
                <a:gd name="T50" fmla="*/ 487 w 928"/>
                <a:gd name="T51" fmla="*/ 858 h 1284"/>
                <a:gd name="T52" fmla="*/ 531 w 928"/>
                <a:gd name="T53" fmla="*/ 852 h 1284"/>
                <a:gd name="T54" fmla="*/ 515 w 928"/>
                <a:gd name="T55" fmla="*/ 1000 h 1284"/>
                <a:gd name="T56" fmla="*/ 500 w 928"/>
                <a:gd name="T57" fmla="*/ 1146 h 1284"/>
                <a:gd name="T58" fmla="*/ 653 w 928"/>
                <a:gd name="T59" fmla="*/ 1210 h 1284"/>
                <a:gd name="T60" fmla="*/ 808 w 928"/>
                <a:gd name="T61" fmla="*/ 858 h 1284"/>
                <a:gd name="T62" fmla="*/ 868 w 928"/>
                <a:gd name="T63" fmla="*/ 651 h 1284"/>
                <a:gd name="T64" fmla="*/ 792 w 928"/>
                <a:gd name="T65" fmla="*/ 616 h 1284"/>
                <a:gd name="T66" fmla="*/ 785 w 928"/>
                <a:gd name="T67" fmla="*/ 605 h 1284"/>
                <a:gd name="T68" fmla="*/ 805 w 928"/>
                <a:gd name="T69" fmla="*/ 570 h 1284"/>
                <a:gd name="T70" fmla="*/ 886 w 928"/>
                <a:gd name="T71" fmla="*/ 459 h 1284"/>
                <a:gd name="T72" fmla="*/ 912 w 928"/>
                <a:gd name="T73" fmla="*/ 415 h 1284"/>
                <a:gd name="T74" fmla="*/ 915 w 928"/>
                <a:gd name="T75" fmla="*/ 321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8" h="1284">
                  <a:moveTo>
                    <a:pt x="915" y="321"/>
                  </a:moveTo>
                  <a:cubicBezTo>
                    <a:pt x="902" y="304"/>
                    <a:pt x="801" y="232"/>
                    <a:pt x="782" y="232"/>
                  </a:cubicBezTo>
                  <a:cubicBezTo>
                    <a:pt x="763" y="232"/>
                    <a:pt x="738" y="198"/>
                    <a:pt x="718" y="169"/>
                  </a:cubicBezTo>
                  <a:cubicBezTo>
                    <a:pt x="698" y="140"/>
                    <a:pt x="685" y="126"/>
                    <a:pt x="667" y="115"/>
                  </a:cubicBezTo>
                  <a:cubicBezTo>
                    <a:pt x="649" y="103"/>
                    <a:pt x="565" y="43"/>
                    <a:pt x="508" y="32"/>
                  </a:cubicBezTo>
                  <a:cubicBezTo>
                    <a:pt x="450" y="22"/>
                    <a:pt x="438" y="10"/>
                    <a:pt x="421" y="6"/>
                  </a:cubicBezTo>
                  <a:cubicBezTo>
                    <a:pt x="404" y="1"/>
                    <a:pt x="317" y="0"/>
                    <a:pt x="302" y="20"/>
                  </a:cubicBezTo>
                  <a:cubicBezTo>
                    <a:pt x="287" y="39"/>
                    <a:pt x="253" y="68"/>
                    <a:pt x="246" y="71"/>
                  </a:cubicBezTo>
                  <a:cubicBezTo>
                    <a:pt x="238" y="74"/>
                    <a:pt x="175" y="60"/>
                    <a:pt x="167" y="82"/>
                  </a:cubicBezTo>
                  <a:cubicBezTo>
                    <a:pt x="158" y="103"/>
                    <a:pt x="147" y="148"/>
                    <a:pt x="147" y="157"/>
                  </a:cubicBezTo>
                  <a:cubicBezTo>
                    <a:pt x="147" y="167"/>
                    <a:pt x="140" y="183"/>
                    <a:pt x="140" y="183"/>
                  </a:cubicBezTo>
                  <a:cubicBezTo>
                    <a:pt x="140" y="183"/>
                    <a:pt x="92" y="160"/>
                    <a:pt x="76" y="169"/>
                  </a:cubicBezTo>
                  <a:cubicBezTo>
                    <a:pt x="60" y="179"/>
                    <a:pt x="2" y="226"/>
                    <a:pt x="4" y="249"/>
                  </a:cubicBezTo>
                  <a:cubicBezTo>
                    <a:pt x="6" y="273"/>
                    <a:pt x="0" y="351"/>
                    <a:pt x="0" y="372"/>
                  </a:cubicBezTo>
                  <a:cubicBezTo>
                    <a:pt x="0" y="394"/>
                    <a:pt x="16" y="463"/>
                    <a:pt x="31" y="485"/>
                  </a:cubicBezTo>
                  <a:cubicBezTo>
                    <a:pt x="46" y="508"/>
                    <a:pt x="66" y="514"/>
                    <a:pt x="73" y="551"/>
                  </a:cubicBezTo>
                  <a:cubicBezTo>
                    <a:pt x="79" y="587"/>
                    <a:pt x="81" y="646"/>
                    <a:pt x="94" y="670"/>
                  </a:cubicBezTo>
                  <a:cubicBezTo>
                    <a:pt x="107" y="695"/>
                    <a:pt x="150" y="751"/>
                    <a:pt x="182" y="773"/>
                  </a:cubicBezTo>
                  <a:cubicBezTo>
                    <a:pt x="214" y="795"/>
                    <a:pt x="254" y="786"/>
                    <a:pt x="259" y="784"/>
                  </a:cubicBezTo>
                  <a:cubicBezTo>
                    <a:pt x="263" y="782"/>
                    <a:pt x="194" y="744"/>
                    <a:pt x="192" y="740"/>
                  </a:cubicBezTo>
                  <a:cubicBezTo>
                    <a:pt x="190" y="736"/>
                    <a:pt x="200" y="723"/>
                    <a:pt x="222" y="723"/>
                  </a:cubicBezTo>
                  <a:cubicBezTo>
                    <a:pt x="241" y="723"/>
                    <a:pt x="256" y="725"/>
                    <a:pt x="268" y="730"/>
                  </a:cubicBezTo>
                  <a:cubicBezTo>
                    <a:pt x="270" y="731"/>
                    <a:pt x="272" y="732"/>
                    <a:pt x="275" y="733"/>
                  </a:cubicBezTo>
                  <a:cubicBezTo>
                    <a:pt x="287" y="741"/>
                    <a:pt x="312" y="744"/>
                    <a:pt x="316" y="760"/>
                  </a:cubicBezTo>
                  <a:cubicBezTo>
                    <a:pt x="321" y="776"/>
                    <a:pt x="362" y="845"/>
                    <a:pt x="377" y="858"/>
                  </a:cubicBezTo>
                  <a:cubicBezTo>
                    <a:pt x="392" y="872"/>
                    <a:pt x="462" y="873"/>
                    <a:pt x="487" y="858"/>
                  </a:cubicBezTo>
                  <a:cubicBezTo>
                    <a:pt x="513" y="843"/>
                    <a:pt x="524" y="840"/>
                    <a:pt x="531" y="852"/>
                  </a:cubicBezTo>
                  <a:cubicBezTo>
                    <a:pt x="539" y="864"/>
                    <a:pt x="525" y="981"/>
                    <a:pt x="515" y="1000"/>
                  </a:cubicBezTo>
                  <a:cubicBezTo>
                    <a:pt x="505" y="1018"/>
                    <a:pt x="486" y="1116"/>
                    <a:pt x="500" y="1146"/>
                  </a:cubicBezTo>
                  <a:cubicBezTo>
                    <a:pt x="514" y="1176"/>
                    <a:pt x="601" y="1284"/>
                    <a:pt x="653" y="1210"/>
                  </a:cubicBezTo>
                  <a:cubicBezTo>
                    <a:pt x="705" y="1136"/>
                    <a:pt x="806" y="880"/>
                    <a:pt x="808" y="858"/>
                  </a:cubicBezTo>
                  <a:cubicBezTo>
                    <a:pt x="810" y="837"/>
                    <a:pt x="874" y="685"/>
                    <a:pt x="868" y="651"/>
                  </a:cubicBezTo>
                  <a:cubicBezTo>
                    <a:pt x="861" y="617"/>
                    <a:pt x="806" y="629"/>
                    <a:pt x="792" y="616"/>
                  </a:cubicBezTo>
                  <a:cubicBezTo>
                    <a:pt x="788" y="613"/>
                    <a:pt x="786" y="609"/>
                    <a:pt x="785" y="605"/>
                  </a:cubicBezTo>
                  <a:cubicBezTo>
                    <a:pt x="783" y="592"/>
                    <a:pt x="791" y="577"/>
                    <a:pt x="805" y="570"/>
                  </a:cubicBezTo>
                  <a:cubicBezTo>
                    <a:pt x="823" y="560"/>
                    <a:pt x="881" y="490"/>
                    <a:pt x="886" y="459"/>
                  </a:cubicBezTo>
                  <a:cubicBezTo>
                    <a:pt x="891" y="428"/>
                    <a:pt x="898" y="447"/>
                    <a:pt x="912" y="415"/>
                  </a:cubicBezTo>
                  <a:cubicBezTo>
                    <a:pt x="925" y="383"/>
                    <a:pt x="928" y="338"/>
                    <a:pt x="915" y="321"/>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6" name="Freeform 34">
              <a:extLst>
                <a:ext uri="{FF2B5EF4-FFF2-40B4-BE49-F238E27FC236}">
                  <a16:creationId xmlns:a16="http://schemas.microsoft.com/office/drawing/2014/main" id="{CC083996-E500-A171-7F7A-63A3AC57E11F}"/>
                </a:ext>
              </a:extLst>
            </p:cNvPr>
            <p:cNvSpPr>
              <a:spLocks/>
            </p:cNvSpPr>
            <p:nvPr/>
          </p:nvSpPr>
          <p:spPr bwMode="gray">
            <a:xfrm>
              <a:off x="4088607" y="2658354"/>
              <a:ext cx="1752100" cy="1502353"/>
            </a:xfrm>
            <a:custGeom>
              <a:avLst/>
              <a:gdLst>
                <a:gd name="T0" fmla="*/ 915 w 928"/>
                <a:gd name="T1" fmla="*/ 321 h 795"/>
                <a:gd name="T2" fmla="*/ 782 w 928"/>
                <a:gd name="T3" fmla="*/ 232 h 795"/>
                <a:gd name="T4" fmla="*/ 718 w 928"/>
                <a:gd name="T5" fmla="*/ 169 h 795"/>
                <a:gd name="T6" fmla="*/ 667 w 928"/>
                <a:gd name="T7" fmla="*/ 115 h 795"/>
                <a:gd name="T8" fmla="*/ 508 w 928"/>
                <a:gd name="T9" fmla="*/ 32 h 795"/>
                <a:gd name="T10" fmla="*/ 421 w 928"/>
                <a:gd name="T11" fmla="*/ 6 h 795"/>
                <a:gd name="T12" fmla="*/ 303 w 928"/>
                <a:gd name="T13" fmla="*/ 19 h 795"/>
                <a:gd name="T14" fmla="*/ 246 w 928"/>
                <a:gd name="T15" fmla="*/ 71 h 795"/>
                <a:gd name="T16" fmla="*/ 167 w 928"/>
                <a:gd name="T17" fmla="*/ 81 h 795"/>
                <a:gd name="T18" fmla="*/ 148 w 928"/>
                <a:gd name="T19" fmla="*/ 157 h 795"/>
                <a:gd name="T20" fmla="*/ 140 w 928"/>
                <a:gd name="T21" fmla="*/ 183 h 795"/>
                <a:gd name="T22" fmla="*/ 76 w 928"/>
                <a:gd name="T23" fmla="*/ 169 h 795"/>
                <a:gd name="T24" fmla="*/ 4 w 928"/>
                <a:gd name="T25" fmla="*/ 249 h 795"/>
                <a:gd name="T26" fmla="*/ 0 w 928"/>
                <a:gd name="T27" fmla="*/ 372 h 795"/>
                <a:gd name="T28" fmla="*/ 31 w 928"/>
                <a:gd name="T29" fmla="*/ 485 h 795"/>
                <a:gd name="T30" fmla="*/ 73 w 928"/>
                <a:gd name="T31" fmla="*/ 551 h 795"/>
                <a:gd name="T32" fmla="*/ 94 w 928"/>
                <a:gd name="T33" fmla="*/ 670 h 795"/>
                <a:gd name="T34" fmla="*/ 182 w 928"/>
                <a:gd name="T35" fmla="*/ 773 h 795"/>
                <a:gd name="T36" fmla="*/ 259 w 928"/>
                <a:gd name="T37" fmla="*/ 784 h 795"/>
                <a:gd name="T38" fmla="*/ 192 w 928"/>
                <a:gd name="T39" fmla="*/ 740 h 795"/>
                <a:gd name="T40" fmla="*/ 222 w 928"/>
                <a:gd name="T41" fmla="*/ 723 h 795"/>
                <a:gd name="T42" fmla="*/ 268 w 928"/>
                <a:gd name="T43" fmla="*/ 730 h 795"/>
                <a:gd name="T44" fmla="*/ 263 w 928"/>
                <a:gd name="T45" fmla="*/ 698 h 795"/>
                <a:gd name="T46" fmla="*/ 204 w 928"/>
                <a:gd name="T47" fmla="*/ 688 h 795"/>
                <a:gd name="T48" fmla="*/ 169 w 928"/>
                <a:gd name="T49" fmla="*/ 647 h 795"/>
                <a:gd name="T50" fmla="*/ 174 w 928"/>
                <a:gd name="T51" fmla="*/ 550 h 795"/>
                <a:gd name="T52" fmla="*/ 112 w 928"/>
                <a:gd name="T53" fmla="*/ 423 h 795"/>
                <a:gd name="T54" fmla="*/ 107 w 928"/>
                <a:gd name="T55" fmla="*/ 334 h 795"/>
                <a:gd name="T56" fmla="*/ 239 w 928"/>
                <a:gd name="T57" fmla="*/ 450 h 795"/>
                <a:gd name="T58" fmla="*/ 303 w 928"/>
                <a:gd name="T59" fmla="*/ 459 h 795"/>
                <a:gd name="T60" fmla="*/ 362 w 928"/>
                <a:gd name="T61" fmla="*/ 585 h 795"/>
                <a:gd name="T62" fmla="*/ 492 w 928"/>
                <a:gd name="T63" fmla="*/ 652 h 795"/>
                <a:gd name="T64" fmla="*/ 515 w 928"/>
                <a:gd name="T65" fmla="*/ 707 h 795"/>
                <a:gd name="T66" fmla="*/ 525 w 928"/>
                <a:gd name="T67" fmla="*/ 746 h 795"/>
                <a:gd name="T68" fmla="*/ 505 w 928"/>
                <a:gd name="T69" fmla="*/ 768 h 795"/>
                <a:gd name="T70" fmla="*/ 552 w 928"/>
                <a:gd name="T71" fmla="*/ 745 h 795"/>
                <a:gd name="T72" fmla="*/ 579 w 928"/>
                <a:gd name="T73" fmla="*/ 690 h 795"/>
                <a:gd name="T74" fmla="*/ 658 w 928"/>
                <a:gd name="T75" fmla="*/ 718 h 795"/>
                <a:gd name="T76" fmla="*/ 712 w 928"/>
                <a:gd name="T77" fmla="*/ 653 h 795"/>
                <a:gd name="T78" fmla="*/ 786 w 928"/>
                <a:gd name="T79" fmla="*/ 605 h 795"/>
                <a:gd name="T80" fmla="*/ 805 w 928"/>
                <a:gd name="T81" fmla="*/ 570 h 795"/>
                <a:gd name="T82" fmla="*/ 886 w 928"/>
                <a:gd name="T83" fmla="*/ 459 h 795"/>
                <a:gd name="T84" fmla="*/ 912 w 928"/>
                <a:gd name="T85" fmla="*/ 415 h 795"/>
                <a:gd name="T86" fmla="*/ 915 w 928"/>
                <a:gd name="T87" fmla="*/ 321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795">
                  <a:moveTo>
                    <a:pt x="915" y="321"/>
                  </a:moveTo>
                  <a:cubicBezTo>
                    <a:pt x="902" y="304"/>
                    <a:pt x="802" y="232"/>
                    <a:pt x="782" y="232"/>
                  </a:cubicBezTo>
                  <a:cubicBezTo>
                    <a:pt x="763" y="232"/>
                    <a:pt x="739" y="198"/>
                    <a:pt x="718" y="169"/>
                  </a:cubicBezTo>
                  <a:cubicBezTo>
                    <a:pt x="698" y="140"/>
                    <a:pt x="685" y="126"/>
                    <a:pt x="667" y="115"/>
                  </a:cubicBezTo>
                  <a:cubicBezTo>
                    <a:pt x="649" y="103"/>
                    <a:pt x="565" y="43"/>
                    <a:pt x="508" y="32"/>
                  </a:cubicBezTo>
                  <a:cubicBezTo>
                    <a:pt x="450" y="22"/>
                    <a:pt x="438" y="10"/>
                    <a:pt x="421" y="6"/>
                  </a:cubicBezTo>
                  <a:cubicBezTo>
                    <a:pt x="404" y="1"/>
                    <a:pt x="318" y="0"/>
                    <a:pt x="303" y="19"/>
                  </a:cubicBezTo>
                  <a:cubicBezTo>
                    <a:pt x="288" y="39"/>
                    <a:pt x="253" y="68"/>
                    <a:pt x="246" y="71"/>
                  </a:cubicBezTo>
                  <a:cubicBezTo>
                    <a:pt x="238" y="74"/>
                    <a:pt x="175" y="60"/>
                    <a:pt x="167" y="81"/>
                  </a:cubicBezTo>
                  <a:cubicBezTo>
                    <a:pt x="158" y="103"/>
                    <a:pt x="148" y="148"/>
                    <a:pt x="148" y="157"/>
                  </a:cubicBezTo>
                  <a:cubicBezTo>
                    <a:pt x="148" y="167"/>
                    <a:pt x="140" y="183"/>
                    <a:pt x="140" y="183"/>
                  </a:cubicBezTo>
                  <a:cubicBezTo>
                    <a:pt x="140" y="183"/>
                    <a:pt x="92" y="159"/>
                    <a:pt x="76" y="169"/>
                  </a:cubicBezTo>
                  <a:cubicBezTo>
                    <a:pt x="60" y="179"/>
                    <a:pt x="2" y="226"/>
                    <a:pt x="4" y="249"/>
                  </a:cubicBezTo>
                  <a:cubicBezTo>
                    <a:pt x="7" y="273"/>
                    <a:pt x="0" y="351"/>
                    <a:pt x="0" y="372"/>
                  </a:cubicBezTo>
                  <a:cubicBezTo>
                    <a:pt x="0" y="394"/>
                    <a:pt x="16" y="463"/>
                    <a:pt x="31" y="485"/>
                  </a:cubicBezTo>
                  <a:cubicBezTo>
                    <a:pt x="46" y="508"/>
                    <a:pt x="66" y="514"/>
                    <a:pt x="73" y="551"/>
                  </a:cubicBezTo>
                  <a:cubicBezTo>
                    <a:pt x="79" y="587"/>
                    <a:pt x="81" y="646"/>
                    <a:pt x="94" y="670"/>
                  </a:cubicBezTo>
                  <a:cubicBezTo>
                    <a:pt x="107" y="695"/>
                    <a:pt x="150" y="750"/>
                    <a:pt x="182" y="773"/>
                  </a:cubicBezTo>
                  <a:cubicBezTo>
                    <a:pt x="214" y="795"/>
                    <a:pt x="254" y="786"/>
                    <a:pt x="259" y="784"/>
                  </a:cubicBezTo>
                  <a:cubicBezTo>
                    <a:pt x="263" y="781"/>
                    <a:pt x="195" y="744"/>
                    <a:pt x="192" y="740"/>
                  </a:cubicBezTo>
                  <a:cubicBezTo>
                    <a:pt x="190" y="735"/>
                    <a:pt x="200" y="723"/>
                    <a:pt x="222" y="723"/>
                  </a:cubicBezTo>
                  <a:cubicBezTo>
                    <a:pt x="241" y="723"/>
                    <a:pt x="256" y="725"/>
                    <a:pt x="268" y="730"/>
                  </a:cubicBezTo>
                  <a:cubicBezTo>
                    <a:pt x="271" y="724"/>
                    <a:pt x="274" y="712"/>
                    <a:pt x="263" y="698"/>
                  </a:cubicBezTo>
                  <a:cubicBezTo>
                    <a:pt x="246" y="677"/>
                    <a:pt x="219" y="686"/>
                    <a:pt x="204" y="688"/>
                  </a:cubicBezTo>
                  <a:cubicBezTo>
                    <a:pt x="189" y="691"/>
                    <a:pt x="169" y="660"/>
                    <a:pt x="169" y="647"/>
                  </a:cubicBezTo>
                  <a:cubicBezTo>
                    <a:pt x="169" y="634"/>
                    <a:pt x="186" y="566"/>
                    <a:pt x="174" y="550"/>
                  </a:cubicBezTo>
                  <a:cubicBezTo>
                    <a:pt x="163" y="534"/>
                    <a:pt x="112" y="438"/>
                    <a:pt x="112" y="423"/>
                  </a:cubicBezTo>
                  <a:cubicBezTo>
                    <a:pt x="112" y="408"/>
                    <a:pt x="89" y="323"/>
                    <a:pt x="107" y="334"/>
                  </a:cubicBezTo>
                  <a:cubicBezTo>
                    <a:pt x="125" y="344"/>
                    <a:pt x="222" y="442"/>
                    <a:pt x="239" y="450"/>
                  </a:cubicBezTo>
                  <a:cubicBezTo>
                    <a:pt x="257" y="459"/>
                    <a:pt x="281" y="415"/>
                    <a:pt x="303" y="459"/>
                  </a:cubicBezTo>
                  <a:cubicBezTo>
                    <a:pt x="324" y="503"/>
                    <a:pt x="328" y="567"/>
                    <a:pt x="362" y="585"/>
                  </a:cubicBezTo>
                  <a:cubicBezTo>
                    <a:pt x="397" y="603"/>
                    <a:pt x="491" y="632"/>
                    <a:pt x="492" y="652"/>
                  </a:cubicBezTo>
                  <a:cubicBezTo>
                    <a:pt x="493" y="672"/>
                    <a:pt x="493" y="706"/>
                    <a:pt x="515" y="707"/>
                  </a:cubicBezTo>
                  <a:cubicBezTo>
                    <a:pt x="538" y="708"/>
                    <a:pt x="554" y="729"/>
                    <a:pt x="525" y="746"/>
                  </a:cubicBezTo>
                  <a:cubicBezTo>
                    <a:pt x="496" y="763"/>
                    <a:pt x="505" y="768"/>
                    <a:pt x="505" y="768"/>
                  </a:cubicBezTo>
                  <a:cubicBezTo>
                    <a:pt x="505" y="768"/>
                    <a:pt x="548" y="749"/>
                    <a:pt x="552" y="745"/>
                  </a:cubicBezTo>
                  <a:cubicBezTo>
                    <a:pt x="555" y="741"/>
                    <a:pt x="570" y="688"/>
                    <a:pt x="579" y="690"/>
                  </a:cubicBezTo>
                  <a:cubicBezTo>
                    <a:pt x="589" y="691"/>
                    <a:pt x="643" y="718"/>
                    <a:pt x="658" y="718"/>
                  </a:cubicBezTo>
                  <a:cubicBezTo>
                    <a:pt x="673" y="718"/>
                    <a:pt x="702" y="664"/>
                    <a:pt x="712" y="653"/>
                  </a:cubicBezTo>
                  <a:cubicBezTo>
                    <a:pt x="720" y="644"/>
                    <a:pt x="759" y="623"/>
                    <a:pt x="786" y="605"/>
                  </a:cubicBezTo>
                  <a:cubicBezTo>
                    <a:pt x="783" y="592"/>
                    <a:pt x="791" y="577"/>
                    <a:pt x="805" y="570"/>
                  </a:cubicBezTo>
                  <a:cubicBezTo>
                    <a:pt x="823" y="560"/>
                    <a:pt x="881" y="490"/>
                    <a:pt x="886" y="459"/>
                  </a:cubicBezTo>
                  <a:cubicBezTo>
                    <a:pt x="891" y="428"/>
                    <a:pt x="898" y="447"/>
                    <a:pt x="912" y="415"/>
                  </a:cubicBezTo>
                  <a:cubicBezTo>
                    <a:pt x="926" y="383"/>
                    <a:pt x="928" y="338"/>
                    <a:pt x="915" y="321"/>
                  </a:cubicBezTo>
                  <a:close/>
                </a:path>
              </a:pathLst>
            </a:custGeom>
            <a:solidFill>
              <a:srgbClr val="F4CF7A"/>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7" name="Freeform 35">
              <a:extLst>
                <a:ext uri="{FF2B5EF4-FFF2-40B4-BE49-F238E27FC236}">
                  <a16:creationId xmlns:a16="http://schemas.microsoft.com/office/drawing/2014/main" id="{74C2C0BB-A097-2FA1-5862-E7635ED26618}"/>
                </a:ext>
              </a:extLst>
            </p:cNvPr>
            <p:cNvSpPr>
              <a:spLocks/>
            </p:cNvSpPr>
            <p:nvPr/>
          </p:nvSpPr>
          <p:spPr bwMode="gray">
            <a:xfrm>
              <a:off x="4512595" y="2942949"/>
              <a:ext cx="1149997" cy="495621"/>
            </a:xfrm>
            <a:custGeom>
              <a:avLst/>
              <a:gdLst>
                <a:gd name="T0" fmla="*/ 0 w 608"/>
                <a:gd name="T1" fmla="*/ 0 h 262"/>
                <a:gd name="T2" fmla="*/ 109 w 608"/>
                <a:gd name="T3" fmla="*/ 33 h 262"/>
                <a:gd name="T4" fmla="*/ 236 w 608"/>
                <a:gd name="T5" fmla="*/ 34 h 262"/>
                <a:gd name="T6" fmla="*/ 312 w 608"/>
                <a:gd name="T7" fmla="*/ 63 h 262"/>
                <a:gd name="T8" fmla="*/ 398 w 608"/>
                <a:gd name="T9" fmla="*/ 112 h 262"/>
                <a:gd name="T10" fmla="*/ 577 w 608"/>
                <a:gd name="T11" fmla="*/ 254 h 262"/>
                <a:gd name="T12" fmla="*/ 508 w 608"/>
                <a:gd name="T13" fmla="*/ 204 h 262"/>
                <a:gd name="T14" fmla="*/ 362 w 608"/>
                <a:gd name="T15" fmla="*/ 58 h 262"/>
                <a:gd name="T16" fmla="*/ 299 w 608"/>
                <a:gd name="T17" fmla="*/ 47 h 262"/>
                <a:gd name="T18" fmla="*/ 219 w 608"/>
                <a:gd name="T19" fmla="*/ 11 h 262"/>
                <a:gd name="T20" fmla="*/ 52 w 608"/>
                <a:gd name="T21" fmla="*/ 15 h 262"/>
                <a:gd name="T22" fmla="*/ 0 w 608"/>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8" h="262">
                  <a:moveTo>
                    <a:pt x="0" y="0"/>
                  </a:moveTo>
                  <a:cubicBezTo>
                    <a:pt x="0" y="0"/>
                    <a:pt x="42" y="39"/>
                    <a:pt x="109" y="33"/>
                  </a:cubicBezTo>
                  <a:cubicBezTo>
                    <a:pt x="175" y="27"/>
                    <a:pt x="220" y="28"/>
                    <a:pt x="236" y="34"/>
                  </a:cubicBezTo>
                  <a:cubicBezTo>
                    <a:pt x="252" y="41"/>
                    <a:pt x="297" y="67"/>
                    <a:pt x="312" y="63"/>
                  </a:cubicBezTo>
                  <a:cubicBezTo>
                    <a:pt x="327" y="59"/>
                    <a:pt x="363" y="78"/>
                    <a:pt x="398" y="112"/>
                  </a:cubicBezTo>
                  <a:cubicBezTo>
                    <a:pt x="433" y="146"/>
                    <a:pt x="546" y="262"/>
                    <a:pt x="577" y="254"/>
                  </a:cubicBezTo>
                  <a:cubicBezTo>
                    <a:pt x="608" y="247"/>
                    <a:pt x="569" y="262"/>
                    <a:pt x="508" y="204"/>
                  </a:cubicBezTo>
                  <a:cubicBezTo>
                    <a:pt x="447" y="146"/>
                    <a:pt x="377" y="64"/>
                    <a:pt x="362" y="58"/>
                  </a:cubicBezTo>
                  <a:cubicBezTo>
                    <a:pt x="347" y="51"/>
                    <a:pt x="332" y="61"/>
                    <a:pt x="299" y="47"/>
                  </a:cubicBezTo>
                  <a:cubicBezTo>
                    <a:pt x="266" y="33"/>
                    <a:pt x="250" y="5"/>
                    <a:pt x="219" y="11"/>
                  </a:cubicBezTo>
                  <a:cubicBezTo>
                    <a:pt x="188" y="16"/>
                    <a:pt x="78" y="21"/>
                    <a:pt x="52" y="15"/>
                  </a:cubicBezTo>
                  <a:cubicBezTo>
                    <a:pt x="26" y="8"/>
                    <a:pt x="0" y="0"/>
                    <a:pt x="0" y="0"/>
                  </a:cubicBezTo>
                  <a:close/>
                </a:path>
              </a:pathLst>
            </a:custGeom>
            <a:solidFill>
              <a:srgbClr val="EFB93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8" name="Freeform 36">
              <a:extLst>
                <a:ext uri="{FF2B5EF4-FFF2-40B4-BE49-F238E27FC236}">
                  <a16:creationId xmlns:a16="http://schemas.microsoft.com/office/drawing/2014/main" id="{04E886ED-DB3A-20AB-7732-63B5F8D1322C}"/>
                </a:ext>
              </a:extLst>
            </p:cNvPr>
            <p:cNvSpPr>
              <a:spLocks/>
            </p:cNvSpPr>
            <p:nvPr/>
          </p:nvSpPr>
          <p:spPr bwMode="gray">
            <a:xfrm>
              <a:off x="4092479" y="3122999"/>
              <a:ext cx="334932" cy="888634"/>
            </a:xfrm>
            <a:custGeom>
              <a:avLst/>
              <a:gdLst>
                <a:gd name="T0" fmla="*/ 105 w 177"/>
                <a:gd name="T1" fmla="*/ 0 h 470"/>
                <a:gd name="T2" fmla="*/ 29 w 177"/>
                <a:gd name="T3" fmla="*/ 102 h 470"/>
                <a:gd name="T4" fmla="*/ 84 w 177"/>
                <a:gd name="T5" fmla="*/ 221 h 470"/>
                <a:gd name="T6" fmla="*/ 121 w 177"/>
                <a:gd name="T7" fmla="*/ 385 h 470"/>
                <a:gd name="T8" fmla="*/ 177 w 177"/>
                <a:gd name="T9" fmla="*/ 470 h 470"/>
                <a:gd name="T10" fmla="*/ 105 w 177"/>
                <a:gd name="T11" fmla="*/ 398 h 470"/>
                <a:gd name="T12" fmla="*/ 93 w 177"/>
                <a:gd name="T13" fmla="*/ 279 h 470"/>
                <a:gd name="T14" fmla="*/ 49 w 177"/>
                <a:gd name="T15" fmla="*/ 181 h 470"/>
                <a:gd name="T16" fmla="*/ 16 w 177"/>
                <a:gd name="T17" fmla="*/ 65 h 470"/>
                <a:gd name="T18" fmla="*/ 90 w 177"/>
                <a:gd name="T19" fmla="*/ 5 h 470"/>
                <a:gd name="T20" fmla="*/ 105 w 177"/>
                <a:gd name="T21" fmla="*/ 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470">
                  <a:moveTo>
                    <a:pt x="105" y="0"/>
                  </a:moveTo>
                  <a:cubicBezTo>
                    <a:pt x="105" y="0"/>
                    <a:pt x="14" y="71"/>
                    <a:pt x="29" y="102"/>
                  </a:cubicBezTo>
                  <a:cubicBezTo>
                    <a:pt x="44" y="133"/>
                    <a:pt x="75" y="190"/>
                    <a:pt x="84" y="221"/>
                  </a:cubicBezTo>
                  <a:cubicBezTo>
                    <a:pt x="92" y="252"/>
                    <a:pt x="113" y="344"/>
                    <a:pt x="121" y="385"/>
                  </a:cubicBezTo>
                  <a:cubicBezTo>
                    <a:pt x="130" y="425"/>
                    <a:pt x="177" y="470"/>
                    <a:pt x="177" y="470"/>
                  </a:cubicBezTo>
                  <a:cubicBezTo>
                    <a:pt x="177" y="470"/>
                    <a:pt x="107" y="405"/>
                    <a:pt x="105" y="398"/>
                  </a:cubicBezTo>
                  <a:cubicBezTo>
                    <a:pt x="103" y="390"/>
                    <a:pt x="103" y="308"/>
                    <a:pt x="93" y="279"/>
                  </a:cubicBezTo>
                  <a:cubicBezTo>
                    <a:pt x="84" y="250"/>
                    <a:pt x="72" y="222"/>
                    <a:pt x="49" y="181"/>
                  </a:cubicBezTo>
                  <a:cubicBezTo>
                    <a:pt x="27" y="139"/>
                    <a:pt x="0" y="81"/>
                    <a:pt x="16" y="65"/>
                  </a:cubicBezTo>
                  <a:cubicBezTo>
                    <a:pt x="32" y="49"/>
                    <a:pt x="86" y="6"/>
                    <a:pt x="90" y="5"/>
                  </a:cubicBezTo>
                  <a:cubicBezTo>
                    <a:pt x="94" y="4"/>
                    <a:pt x="105" y="0"/>
                    <a:pt x="105" y="0"/>
                  </a:cubicBezTo>
                  <a:close/>
                </a:path>
              </a:pathLst>
            </a:custGeom>
            <a:solidFill>
              <a:srgbClr val="EFB93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9" name="Freeform 37">
              <a:extLst>
                <a:ext uri="{FF2B5EF4-FFF2-40B4-BE49-F238E27FC236}">
                  <a16:creationId xmlns:a16="http://schemas.microsoft.com/office/drawing/2014/main" id="{C4FBAEEF-5983-CD02-939E-4B107BF8FC7D}"/>
                </a:ext>
              </a:extLst>
            </p:cNvPr>
            <p:cNvSpPr>
              <a:spLocks/>
            </p:cNvSpPr>
            <p:nvPr/>
          </p:nvSpPr>
          <p:spPr bwMode="gray">
            <a:xfrm>
              <a:off x="4801063" y="3084278"/>
              <a:ext cx="501430" cy="468517"/>
            </a:xfrm>
            <a:custGeom>
              <a:avLst/>
              <a:gdLst>
                <a:gd name="T0" fmla="*/ 0 w 266"/>
                <a:gd name="T1" fmla="*/ 0 h 248"/>
                <a:gd name="T2" fmla="*/ 57 w 266"/>
                <a:gd name="T3" fmla="*/ 117 h 248"/>
                <a:gd name="T4" fmla="*/ 114 w 266"/>
                <a:gd name="T5" fmla="*/ 237 h 248"/>
                <a:gd name="T6" fmla="*/ 266 w 266"/>
                <a:gd name="T7" fmla="*/ 195 h 248"/>
                <a:gd name="T8" fmla="*/ 109 w 266"/>
                <a:gd name="T9" fmla="*/ 217 h 248"/>
                <a:gd name="T10" fmla="*/ 61 w 266"/>
                <a:gd name="T11" fmla="*/ 87 h 248"/>
                <a:gd name="T12" fmla="*/ 0 w 26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266" h="248">
                  <a:moveTo>
                    <a:pt x="0" y="0"/>
                  </a:moveTo>
                  <a:cubicBezTo>
                    <a:pt x="6" y="2"/>
                    <a:pt x="50" y="88"/>
                    <a:pt x="57" y="117"/>
                  </a:cubicBezTo>
                  <a:cubicBezTo>
                    <a:pt x="64" y="146"/>
                    <a:pt x="64" y="226"/>
                    <a:pt x="114" y="237"/>
                  </a:cubicBezTo>
                  <a:cubicBezTo>
                    <a:pt x="163" y="248"/>
                    <a:pt x="266" y="195"/>
                    <a:pt x="266" y="195"/>
                  </a:cubicBezTo>
                  <a:cubicBezTo>
                    <a:pt x="266" y="195"/>
                    <a:pt x="131" y="240"/>
                    <a:pt x="109" y="217"/>
                  </a:cubicBezTo>
                  <a:cubicBezTo>
                    <a:pt x="88" y="193"/>
                    <a:pt x="79" y="132"/>
                    <a:pt x="61" y="87"/>
                  </a:cubicBezTo>
                  <a:cubicBezTo>
                    <a:pt x="43" y="42"/>
                    <a:pt x="0" y="0"/>
                    <a:pt x="0" y="0"/>
                  </a:cubicBezTo>
                  <a:close/>
                </a:path>
              </a:pathLst>
            </a:custGeom>
            <a:solidFill>
              <a:srgbClr val="EFB93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0" name="Freeform 38">
              <a:extLst>
                <a:ext uri="{FF2B5EF4-FFF2-40B4-BE49-F238E27FC236}">
                  <a16:creationId xmlns:a16="http://schemas.microsoft.com/office/drawing/2014/main" id="{614DDB4F-67DC-F17A-423E-63477F545C78}"/>
                </a:ext>
              </a:extLst>
            </p:cNvPr>
            <p:cNvSpPr>
              <a:spLocks/>
            </p:cNvSpPr>
            <p:nvPr/>
          </p:nvSpPr>
          <p:spPr bwMode="gray">
            <a:xfrm>
              <a:off x="4572613" y="3099766"/>
              <a:ext cx="654375" cy="751176"/>
            </a:xfrm>
            <a:custGeom>
              <a:avLst/>
              <a:gdLst>
                <a:gd name="T0" fmla="*/ 0 w 346"/>
                <a:gd name="T1" fmla="*/ 0 h 397"/>
                <a:gd name="T2" fmla="*/ 37 w 346"/>
                <a:gd name="T3" fmla="*/ 109 h 397"/>
                <a:gd name="T4" fmla="*/ 61 w 346"/>
                <a:gd name="T5" fmla="*/ 166 h 397"/>
                <a:gd name="T6" fmla="*/ 97 w 346"/>
                <a:gd name="T7" fmla="*/ 282 h 397"/>
                <a:gd name="T8" fmla="*/ 249 w 346"/>
                <a:gd name="T9" fmla="*/ 369 h 397"/>
                <a:gd name="T10" fmla="*/ 306 w 346"/>
                <a:gd name="T11" fmla="*/ 379 h 397"/>
                <a:gd name="T12" fmla="*/ 277 w 346"/>
                <a:gd name="T13" fmla="*/ 371 h 397"/>
                <a:gd name="T14" fmla="*/ 183 w 346"/>
                <a:gd name="T15" fmla="*/ 313 h 397"/>
                <a:gd name="T16" fmla="*/ 85 w 346"/>
                <a:gd name="T17" fmla="*/ 238 h 397"/>
                <a:gd name="T18" fmla="*/ 62 w 346"/>
                <a:gd name="T19" fmla="*/ 120 h 397"/>
                <a:gd name="T20" fmla="*/ 0 w 346"/>
                <a:gd name="T21"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97">
                  <a:moveTo>
                    <a:pt x="0" y="0"/>
                  </a:moveTo>
                  <a:cubicBezTo>
                    <a:pt x="0" y="0"/>
                    <a:pt x="15" y="87"/>
                    <a:pt x="37" y="109"/>
                  </a:cubicBezTo>
                  <a:cubicBezTo>
                    <a:pt x="59" y="132"/>
                    <a:pt x="66" y="153"/>
                    <a:pt x="61" y="166"/>
                  </a:cubicBezTo>
                  <a:cubicBezTo>
                    <a:pt x="55" y="179"/>
                    <a:pt x="69" y="264"/>
                    <a:pt x="97" y="282"/>
                  </a:cubicBezTo>
                  <a:cubicBezTo>
                    <a:pt x="125" y="301"/>
                    <a:pt x="230" y="350"/>
                    <a:pt x="249" y="369"/>
                  </a:cubicBezTo>
                  <a:cubicBezTo>
                    <a:pt x="267" y="388"/>
                    <a:pt x="267" y="397"/>
                    <a:pt x="306" y="379"/>
                  </a:cubicBezTo>
                  <a:cubicBezTo>
                    <a:pt x="346" y="360"/>
                    <a:pt x="277" y="371"/>
                    <a:pt x="277" y="371"/>
                  </a:cubicBezTo>
                  <a:cubicBezTo>
                    <a:pt x="277" y="371"/>
                    <a:pt x="234" y="338"/>
                    <a:pt x="183" y="313"/>
                  </a:cubicBezTo>
                  <a:cubicBezTo>
                    <a:pt x="133" y="289"/>
                    <a:pt x="92" y="289"/>
                    <a:pt x="85" y="238"/>
                  </a:cubicBezTo>
                  <a:cubicBezTo>
                    <a:pt x="79" y="186"/>
                    <a:pt x="77" y="149"/>
                    <a:pt x="62" y="120"/>
                  </a:cubicBezTo>
                  <a:cubicBezTo>
                    <a:pt x="47" y="91"/>
                    <a:pt x="0" y="0"/>
                    <a:pt x="0" y="0"/>
                  </a:cubicBezTo>
                  <a:close/>
                </a:path>
              </a:pathLst>
            </a:custGeom>
            <a:solidFill>
              <a:srgbClr val="EFB93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1" name="Freeform 39">
              <a:extLst>
                <a:ext uri="{FF2B5EF4-FFF2-40B4-BE49-F238E27FC236}">
                  <a16:creationId xmlns:a16="http://schemas.microsoft.com/office/drawing/2014/main" id="{9655D3CC-0173-7C53-4665-BB59FBEACD0E}"/>
                </a:ext>
              </a:extLst>
            </p:cNvPr>
            <p:cNvSpPr>
              <a:spLocks/>
            </p:cNvSpPr>
            <p:nvPr/>
          </p:nvSpPr>
          <p:spPr bwMode="gray">
            <a:xfrm>
              <a:off x="5041130" y="4096818"/>
              <a:ext cx="164562" cy="323316"/>
            </a:xfrm>
            <a:custGeom>
              <a:avLst/>
              <a:gdLst>
                <a:gd name="T0" fmla="*/ 1 w 87"/>
                <a:gd name="T1" fmla="*/ 86 h 171"/>
                <a:gd name="T2" fmla="*/ 37 w 87"/>
                <a:gd name="T3" fmla="*/ 55 h 171"/>
                <a:gd name="T4" fmla="*/ 70 w 87"/>
                <a:gd name="T5" fmla="*/ 0 h 171"/>
                <a:gd name="T6" fmla="*/ 75 w 87"/>
                <a:gd name="T7" fmla="*/ 43 h 171"/>
                <a:gd name="T8" fmla="*/ 36 w 87"/>
                <a:gd name="T9" fmla="*/ 110 h 171"/>
                <a:gd name="T10" fmla="*/ 23 w 87"/>
                <a:gd name="T11" fmla="*/ 163 h 171"/>
                <a:gd name="T12" fmla="*/ 24 w 87"/>
                <a:gd name="T13" fmla="*/ 142 h 171"/>
                <a:gd name="T14" fmla="*/ 18 w 87"/>
                <a:gd name="T15" fmla="*/ 86 h 171"/>
                <a:gd name="T16" fmla="*/ 1 w 87"/>
                <a:gd name="T17" fmla="*/ 8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171">
                  <a:moveTo>
                    <a:pt x="1" y="86"/>
                  </a:moveTo>
                  <a:cubicBezTo>
                    <a:pt x="1" y="84"/>
                    <a:pt x="22" y="75"/>
                    <a:pt x="37" y="55"/>
                  </a:cubicBezTo>
                  <a:cubicBezTo>
                    <a:pt x="62" y="22"/>
                    <a:pt x="70" y="0"/>
                    <a:pt x="70" y="0"/>
                  </a:cubicBezTo>
                  <a:cubicBezTo>
                    <a:pt x="70" y="0"/>
                    <a:pt x="87" y="26"/>
                    <a:pt x="75" y="43"/>
                  </a:cubicBezTo>
                  <a:cubicBezTo>
                    <a:pt x="64" y="60"/>
                    <a:pt x="36" y="101"/>
                    <a:pt x="36" y="110"/>
                  </a:cubicBezTo>
                  <a:cubicBezTo>
                    <a:pt x="36" y="120"/>
                    <a:pt x="20" y="171"/>
                    <a:pt x="23" y="163"/>
                  </a:cubicBezTo>
                  <a:cubicBezTo>
                    <a:pt x="24" y="160"/>
                    <a:pt x="23" y="153"/>
                    <a:pt x="24" y="142"/>
                  </a:cubicBezTo>
                  <a:cubicBezTo>
                    <a:pt x="26" y="121"/>
                    <a:pt x="28" y="89"/>
                    <a:pt x="18" y="86"/>
                  </a:cubicBezTo>
                  <a:cubicBezTo>
                    <a:pt x="11" y="85"/>
                    <a:pt x="0" y="88"/>
                    <a:pt x="1" y="86"/>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2" name="Freeform 40">
              <a:extLst>
                <a:ext uri="{FF2B5EF4-FFF2-40B4-BE49-F238E27FC236}">
                  <a16:creationId xmlns:a16="http://schemas.microsoft.com/office/drawing/2014/main" id="{E2765B6C-7466-58E6-37AF-21B2DAB370C2}"/>
                </a:ext>
              </a:extLst>
            </p:cNvPr>
            <p:cNvSpPr>
              <a:spLocks/>
            </p:cNvSpPr>
            <p:nvPr/>
          </p:nvSpPr>
          <p:spPr bwMode="gray">
            <a:xfrm>
              <a:off x="5019833" y="4363989"/>
              <a:ext cx="247811" cy="547895"/>
            </a:xfrm>
            <a:custGeom>
              <a:avLst/>
              <a:gdLst>
                <a:gd name="T0" fmla="*/ 57 w 131"/>
                <a:gd name="T1" fmla="*/ 44 h 289"/>
                <a:gd name="T2" fmla="*/ 39 w 131"/>
                <a:gd name="T3" fmla="*/ 157 h 289"/>
                <a:gd name="T4" fmla="*/ 93 w 131"/>
                <a:gd name="T5" fmla="*/ 247 h 289"/>
                <a:gd name="T6" fmla="*/ 112 w 131"/>
                <a:gd name="T7" fmla="*/ 282 h 289"/>
                <a:gd name="T8" fmla="*/ 32 w 131"/>
                <a:gd name="T9" fmla="*/ 272 h 289"/>
                <a:gd name="T10" fmla="*/ 3 w 131"/>
                <a:gd name="T11" fmla="*/ 179 h 289"/>
                <a:gd name="T12" fmla="*/ 30 w 131"/>
                <a:gd name="T13" fmla="*/ 55 h 289"/>
                <a:gd name="T14" fmla="*/ 36 w 131"/>
                <a:gd name="T15" fmla="*/ 0 h 289"/>
                <a:gd name="T16" fmla="*/ 55 w 131"/>
                <a:gd name="T17" fmla="*/ 36 h 289"/>
                <a:gd name="T18" fmla="*/ 57 w 131"/>
                <a:gd name="T19" fmla="*/ 4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289">
                  <a:moveTo>
                    <a:pt x="57" y="44"/>
                  </a:moveTo>
                  <a:cubicBezTo>
                    <a:pt x="57" y="44"/>
                    <a:pt x="30" y="138"/>
                    <a:pt x="39" y="157"/>
                  </a:cubicBezTo>
                  <a:cubicBezTo>
                    <a:pt x="49" y="177"/>
                    <a:pt x="76" y="242"/>
                    <a:pt x="93" y="247"/>
                  </a:cubicBezTo>
                  <a:cubicBezTo>
                    <a:pt x="110" y="252"/>
                    <a:pt x="131" y="277"/>
                    <a:pt x="112" y="282"/>
                  </a:cubicBezTo>
                  <a:cubicBezTo>
                    <a:pt x="93" y="288"/>
                    <a:pt x="46" y="289"/>
                    <a:pt x="32" y="272"/>
                  </a:cubicBezTo>
                  <a:cubicBezTo>
                    <a:pt x="18" y="255"/>
                    <a:pt x="0" y="199"/>
                    <a:pt x="3" y="179"/>
                  </a:cubicBezTo>
                  <a:cubicBezTo>
                    <a:pt x="6" y="158"/>
                    <a:pt x="30" y="58"/>
                    <a:pt x="30" y="55"/>
                  </a:cubicBezTo>
                  <a:cubicBezTo>
                    <a:pt x="30" y="52"/>
                    <a:pt x="36" y="0"/>
                    <a:pt x="36" y="0"/>
                  </a:cubicBezTo>
                  <a:cubicBezTo>
                    <a:pt x="36" y="0"/>
                    <a:pt x="53" y="32"/>
                    <a:pt x="55" y="36"/>
                  </a:cubicBezTo>
                  <a:cubicBezTo>
                    <a:pt x="57" y="39"/>
                    <a:pt x="57" y="44"/>
                    <a:pt x="57" y="44"/>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3" name="Freeform 41">
              <a:extLst>
                <a:ext uri="{FF2B5EF4-FFF2-40B4-BE49-F238E27FC236}">
                  <a16:creationId xmlns:a16="http://schemas.microsoft.com/office/drawing/2014/main" id="{86BBACD9-0A53-F720-7E74-614B0867D11C}"/>
                </a:ext>
              </a:extLst>
            </p:cNvPr>
            <p:cNvSpPr>
              <a:spLocks/>
            </p:cNvSpPr>
            <p:nvPr/>
          </p:nvSpPr>
          <p:spPr bwMode="gray">
            <a:xfrm>
              <a:off x="5143738" y="4280739"/>
              <a:ext cx="168434" cy="205218"/>
            </a:xfrm>
            <a:custGeom>
              <a:avLst/>
              <a:gdLst>
                <a:gd name="T0" fmla="*/ 0 w 89"/>
                <a:gd name="T1" fmla="*/ 0 h 109"/>
                <a:gd name="T2" fmla="*/ 58 w 89"/>
                <a:gd name="T3" fmla="*/ 58 h 109"/>
                <a:gd name="T4" fmla="*/ 74 w 89"/>
                <a:gd name="T5" fmla="*/ 109 h 109"/>
                <a:gd name="T6" fmla="*/ 74 w 89"/>
                <a:gd name="T7" fmla="*/ 57 h 109"/>
                <a:gd name="T8" fmla="*/ 12 w 89"/>
                <a:gd name="T9" fmla="*/ 4 h 109"/>
                <a:gd name="T10" fmla="*/ 0 w 89"/>
                <a:gd name="T11" fmla="*/ 0 h 109"/>
              </a:gdLst>
              <a:ahLst/>
              <a:cxnLst>
                <a:cxn ang="0">
                  <a:pos x="T0" y="T1"/>
                </a:cxn>
                <a:cxn ang="0">
                  <a:pos x="T2" y="T3"/>
                </a:cxn>
                <a:cxn ang="0">
                  <a:pos x="T4" y="T5"/>
                </a:cxn>
                <a:cxn ang="0">
                  <a:pos x="T6" y="T7"/>
                </a:cxn>
                <a:cxn ang="0">
                  <a:pos x="T8" y="T9"/>
                </a:cxn>
                <a:cxn ang="0">
                  <a:pos x="T10" y="T11"/>
                </a:cxn>
              </a:cxnLst>
              <a:rect l="0" t="0" r="r" b="b"/>
              <a:pathLst>
                <a:path w="89" h="109">
                  <a:moveTo>
                    <a:pt x="0" y="0"/>
                  </a:moveTo>
                  <a:cubicBezTo>
                    <a:pt x="0" y="0"/>
                    <a:pt x="50" y="31"/>
                    <a:pt x="58" y="58"/>
                  </a:cubicBezTo>
                  <a:cubicBezTo>
                    <a:pt x="65" y="85"/>
                    <a:pt x="74" y="109"/>
                    <a:pt x="74" y="109"/>
                  </a:cubicBezTo>
                  <a:cubicBezTo>
                    <a:pt x="74" y="109"/>
                    <a:pt x="89" y="82"/>
                    <a:pt x="74" y="57"/>
                  </a:cubicBezTo>
                  <a:cubicBezTo>
                    <a:pt x="59" y="32"/>
                    <a:pt x="16" y="7"/>
                    <a:pt x="12" y="4"/>
                  </a:cubicBezTo>
                  <a:cubicBezTo>
                    <a:pt x="8" y="0"/>
                    <a:pt x="0" y="0"/>
                    <a:pt x="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4" name="Freeform 42">
              <a:extLst>
                <a:ext uri="{FF2B5EF4-FFF2-40B4-BE49-F238E27FC236}">
                  <a16:creationId xmlns:a16="http://schemas.microsoft.com/office/drawing/2014/main" id="{877A362C-F691-239C-EBD3-11BF0DA1BD89}"/>
                </a:ext>
              </a:extLst>
            </p:cNvPr>
            <p:cNvSpPr>
              <a:spLocks/>
            </p:cNvSpPr>
            <p:nvPr/>
          </p:nvSpPr>
          <p:spPr bwMode="gray">
            <a:xfrm>
              <a:off x="4808807" y="4636967"/>
              <a:ext cx="476261" cy="1262286"/>
            </a:xfrm>
            <a:custGeom>
              <a:avLst/>
              <a:gdLst>
                <a:gd name="T0" fmla="*/ 124 w 252"/>
                <a:gd name="T1" fmla="*/ 0 h 668"/>
                <a:gd name="T2" fmla="*/ 170 w 252"/>
                <a:gd name="T3" fmla="*/ 110 h 668"/>
                <a:gd name="T4" fmla="*/ 252 w 252"/>
                <a:gd name="T5" fmla="*/ 132 h 668"/>
                <a:gd name="T6" fmla="*/ 142 w 252"/>
                <a:gd name="T7" fmla="*/ 380 h 668"/>
                <a:gd name="T8" fmla="*/ 202 w 252"/>
                <a:gd name="T9" fmla="*/ 640 h 668"/>
                <a:gd name="T10" fmla="*/ 80 w 252"/>
                <a:gd name="T11" fmla="*/ 660 h 668"/>
                <a:gd name="T12" fmla="*/ 4 w 252"/>
                <a:gd name="T13" fmla="*/ 304 h 668"/>
                <a:gd name="T14" fmla="*/ 46 w 252"/>
                <a:gd name="T15" fmla="*/ 98 h 668"/>
                <a:gd name="T16" fmla="*/ 124 w 252"/>
                <a:gd name="T17" fmla="*/ 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668">
                  <a:moveTo>
                    <a:pt x="124" y="0"/>
                  </a:moveTo>
                  <a:cubicBezTo>
                    <a:pt x="124" y="0"/>
                    <a:pt x="146" y="92"/>
                    <a:pt x="170" y="110"/>
                  </a:cubicBezTo>
                  <a:cubicBezTo>
                    <a:pt x="194" y="128"/>
                    <a:pt x="252" y="132"/>
                    <a:pt x="252" y="132"/>
                  </a:cubicBezTo>
                  <a:cubicBezTo>
                    <a:pt x="252" y="132"/>
                    <a:pt x="144" y="330"/>
                    <a:pt x="142" y="380"/>
                  </a:cubicBezTo>
                  <a:cubicBezTo>
                    <a:pt x="140" y="430"/>
                    <a:pt x="176" y="618"/>
                    <a:pt x="202" y="640"/>
                  </a:cubicBezTo>
                  <a:cubicBezTo>
                    <a:pt x="228" y="662"/>
                    <a:pt x="94" y="668"/>
                    <a:pt x="80" y="660"/>
                  </a:cubicBezTo>
                  <a:cubicBezTo>
                    <a:pt x="66" y="652"/>
                    <a:pt x="8" y="372"/>
                    <a:pt x="4" y="304"/>
                  </a:cubicBezTo>
                  <a:cubicBezTo>
                    <a:pt x="0" y="236"/>
                    <a:pt x="14" y="144"/>
                    <a:pt x="46" y="98"/>
                  </a:cubicBezTo>
                  <a:cubicBezTo>
                    <a:pt x="78" y="52"/>
                    <a:pt x="124" y="0"/>
                    <a:pt x="124" y="0"/>
                  </a:cubicBezTo>
                  <a:close/>
                </a:path>
              </a:pathLst>
            </a:custGeom>
            <a:solidFill>
              <a:srgbClr val="2C3E50">
                <a:lumMod val="60000"/>
                <a:lumOff val="40000"/>
              </a:srgbClr>
            </a:solidFill>
            <a:ln w="3175" cap="flat">
              <a:solidFill>
                <a:srgbClr val="2C3E50">
                  <a:lumMod val="60000"/>
                  <a:lumOff val="40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5" name="Freeform 43">
              <a:extLst>
                <a:ext uri="{FF2B5EF4-FFF2-40B4-BE49-F238E27FC236}">
                  <a16:creationId xmlns:a16="http://schemas.microsoft.com/office/drawing/2014/main" id="{DA67C3A2-0C72-BE1E-7EC8-5F60251DC808}"/>
                </a:ext>
              </a:extLst>
            </p:cNvPr>
            <p:cNvSpPr>
              <a:spLocks/>
            </p:cNvSpPr>
            <p:nvPr/>
          </p:nvSpPr>
          <p:spPr bwMode="gray">
            <a:xfrm>
              <a:off x="4257041" y="4977707"/>
              <a:ext cx="631143" cy="952522"/>
            </a:xfrm>
            <a:custGeom>
              <a:avLst/>
              <a:gdLst>
                <a:gd name="T0" fmla="*/ 210 w 334"/>
                <a:gd name="T1" fmla="*/ 0 h 504"/>
                <a:gd name="T2" fmla="*/ 186 w 334"/>
                <a:gd name="T3" fmla="*/ 268 h 504"/>
                <a:gd name="T4" fmla="*/ 0 w 334"/>
                <a:gd name="T5" fmla="*/ 354 h 504"/>
                <a:gd name="T6" fmla="*/ 60 w 334"/>
                <a:gd name="T7" fmla="*/ 382 h 504"/>
                <a:gd name="T8" fmla="*/ 124 w 334"/>
                <a:gd name="T9" fmla="*/ 504 h 504"/>
                <a:gd name="T10" fmla="*/ 308 w 334"/>
                <a:gd name="T11" fmla="*/ 470 h 504"/>
                <a:gd name="T12" fmla="*/ 320 w 334"/>
                <a:gd name="T13" fmla="*/ 376 h 504"/>
                <a:gd name="T14" fmla="*/ 262 w 334"/>
                <a:gd name="T15" fmla="*/ 198 h 504"/>
                <a:gd name="T16" fmla="*/ 210 w 334"/>
                <a:gd name="T17"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504">
                  <a:moveTo>
                    <a:pt x="210" y="0"/>
                  </a:moveTo>
                  <a:cubicBezTo>
                    <a:pt x="210" y="0"/>
                    <a:pt x="204" y="248"/>
                    <a:pt x="186" y="268"/>
                  </a:cubicBezTo>
                  <a:cubicBezTo>
                    <a:pt x="168" y="288"/>
                    <a:pt x="0" y="354"/>
                    <a:pt x="0" y="354"/>
                  </a:cubicBezTo>
                  <a:cubicBezTo>
                    <a:pt x="0" y="354"/>
                    <a:pt x="46" y="356"/>
                    <a:pt x="60" y="382"/>
                  </a:cubicBezTo>
                  <a:cubicBezTo>
                    <a:pt x="74" y="408"/>
                    <a:pt x="124" y="504"/>
                    <a:pt x="124" y="504"/>
                  </a:cubicBezTo>
                  <a:cubicBezTo>
                    <a:pt x="124" y="504"/>
                    <a:pt x="300" y="468"/>
                    <a:pt x="308" y="470"/>
                  </a:cubicBezTo>
                  <a:cubicBezTo>
                    <a:pt x="316" y="472"/>
                    <a:pt x="334" y="434"/>
                    <a:pt x="320" y="376"/>
                  </a:cubicBezTo>
                  <a:cubicBezTo>
                    <a:pt x="306" y="318"/>
                    <a:pt x="266" y="224"/>
                    <a:pt x="262" y="198"/>
                  </a:cubicBezTo>
                  <a:cubicBezTo>
                    <a:pt x="258" y="172"/>
                    <a:pt x="210" y="0"/>
                    <a:pt x="210" y="0"/>
                  </a:cubicBezTo>
                  <a:close/>
                </a:path>
              </a:pathLst>
            </a:custGeom>
            <a:solidFill>
              <a:srgbClr val="2C3E50">
                <a:lumMod val="60000"/>
                <a:lumOff val="40000"/>
              </a:srgbClr>
            </a:solidFill>
            <a:ln w="3175" cap="flat">
              <a:solidFill>
                <a:srgbClr val="2C3E50">
                  <a:lumMod val="60000"/>
                  <a:lumOff val="40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6" name="Freeform 44">
              <a:extLst>
                <a:ext uri="{FF2B5EF4-FFF2-40B4-BE49-F238E27FC236}">
                  <a16:creationId xmlns:a16="http://schemas.microsoft.com/office/drawing/2014/main" id="{4EFE140E-6F34-97A2-9148-14ED6F41DFF8}"/>
                </a:ext>
              </a:extLst>
            </p:cNvPr>
            <p:cNvSpPr>
              <a:spLocks/>
            </p:cNvSpPr>
            <p:nvPr/>
          </p:nvSpPr>
          <p:spPr bwMode="gray">
            <a:xfrm>
              <a:off x="4986921" y="4875099"/>
              <a:ext cx="118098" cy="385269"/>
            </a:xfrm>
            <a:custGeom>
              <a:avLst/>
              <a:gdLst>
                <a:gd name="T0" fmla="*/ 30 w 62"/>
                <a:gd name="T1" fmla="*/ 0 h 204"/>
                <a:gd name="T2" fmla="*/ 20 w 62"/>
                <a:gd name="T3" fmla="*/ 120 h 204"/>
                <a:gd name="T4" fmla="*/ 46 w 62"/>
                <a:gd name="T5" fmla="*/ 64 h 204"/>
                <a:gd name="T6" fmla="*/ 16 w 62"/>
                <a:gd name="T7" fmla="*/ 174 h 204"/>
                <a:gd name="T8" fmla="*/ 0 w 62"/>
                <a:gd name="T9" fmla="*/ 134 h 204"/>
                <a:gd name="T10" fmla="*/ 30 w 62"/>
                <a:gd name="T11" fmla="*/ 0 h 204"/>
              </a:gdLst>
              <a:ahLst/>
              <a:cxnLst>
                <a:cxn ang="0">
                  <a:pos x="T0" y="T1"/>
                </a:cxn>
                <a:cxn ang="0">
                  <a:pos x="T2" y="T3"/>
                </a:cxn>
                <a:cxn ang="0">
                  <a:pos x="T4" y="T5"/>
                </a:cxn>
                <a:cxn ang="0">
                  <a:pos x="T6" y="T7"/>
                </a:cxn>
                <a:cxn ang="0">
                  <a:pos x="T8" y="T9"/>
                </a:cxn>
                <a:cxn ang="0">
                  <a:pos x="T10" y="T11"/>
                </a:cxn>
              </a:cxnLst>
              <a:rect l="0" t="0" r="r" b="b"/>
              <a:pathLst>
                <a:path w="62" h="204">
                  <a:moveTo>
                    <a:pt x="30" y="0"/>
                  </a:moveTo>
                  <a:cubicBezTo>
                    <a:pt x="30" y="0"/>
                    <a:pt x="20" y="108"/>
                    <a:pt x="20" y="120"/>
                  </a:cubicBezTo>
                  <a:cubicBezTo>
                    <a:pt x="20" y="132"/>
                    <a:pt x="30" y="76"/>
                    <a:pt x="46" y="64"/>
                  </a:cubicBezTo>
                  <a:cubicBezTo>
                    <a:pt x="62" y="52"/>
                    <a:pt x="24" y="144"/>
                    <a:pt x="16" y="174"/>
                  </a:cubicBezTo>
                  <a:cubicBezTo>
                    <a:pt x="8" y="204"/>
                    <a:pt x="0" y="182"/>
                    <a:pt x="0" y="134"/>
                  </a:cubicBezTo>
                  <a:cubicBezTo>
                    <a:pt x="0" y="86"/>
                    <a:pt x="30" y="0"/>
                    <a:pt x="30" y="0"/>
                  </a:cubicBezTo>
                  <a:close/>
                </a:path>
              </a:pathLst>
            </a:custGeom>
            <a:solidFill>
              <a:srgbClr val="577B9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7" name="Freeform 45">
              <a:extLst>
                <a:ext uri="{FF2B5EF4-FFF2-40B4-BE49-F238E27FC236}">
                  <a16:creationId xmlns:a16="http://schemas.microsoft.com/office/drawing/2014/main" id="{B6A0F4D6-D1E3-192E-AAC3-FA30FDEB97A7}"/>
                </a:ext>
              </a:extLst>
            </p:cNvPr>
            <p:cNvSpPr>
              <a:spLocks/>
            </p:cNvSpPr>
            <p:nvPr/>
          </p:nvSpPr>
          <p:spPr bwMode="gray">
            <a:xfrm>
              <a:off x="4487428" y="5161630"/>
              <a:ext cx="284596" cy="646631"/>
            </a:xfrm>
            <a:custGeom>
              <a:avLst/>
              <a:gdLst>
                <a:gd name="T0" fmla="*/ 82 w 150"/>
                <a:gd name="T1" fmla="*/ 112 h 342"/>
                <a:gd name="T2" fmla="*/ 64 w 150"/>
                <a:gd name="T3" fmla="*/ 170 h 342"/>
                <a:gd name="T4" fmla="*/ 0 w 150"/>
                <a:gd name="T5" fmla="*/ 206 h 342"/>
                <a:gd name="T6" fmla="*/ 60 w 150"/>
                <a:gd name="T7" fmla="*/ 232 h 342"/>
                <a:gd name="T8" fmla="*/ 104 w 150"/>
                <a:gd name="T9" fmla="*/ 294 h 342"/>
                <a:gd name="T10" fmla="*/ 106 w 150"/>
                <a:gd name="T11" fmla="*/ 220 h 342"/>
                <a:gd name="T12" fmla="*/ 138 w 150"/>
                <a:gd name="T13" fmla="*/ 242 h 342"/>
                <a:gd name="T14" fmla="*/ 94 w 150"/>
                <a:gd name="T15" fmla="*/ 72 h 342"/>
                <a:gd name="T16" fmla="*/ 84 w 150"/>
                <a:gd name="T17" fmla="*/ 0 h 342"/>
                <a:gd name="T18" fmla="*/ 82 w 150"/>
                <a:gd name="T19" fmla="*/ 11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342">
                  <a:moveTo>
                    <a:pt x="82" y="112"/>
                  </a:moveTo>
                  <a:cubicBezTo>
                    <a:pt x="82" y="112"/>
                    <a:pt x="76" y="156"/>
                    <a:pt x="64" y="170"/>
                  </a:cubicBezTo>
                  <a:cubicBezTo>
                    <a:pt x="52" y="184"/>
                    <a:pt x="0" y="206"/>
                    <a:pt x="0" y="206"/>
                  </a:cubicBezTo>
                  <a:cubicBezTo>
                    <a:pt x="0" y="206"/>
                    <a:pt x="44" y="204"/>
                    <a:pt x="60" y="232"/>
                  </a:cubicBezTo>
                  <a:cubicBezTo>
                    <a:pt x="76" y="260"/>
                    <a:pt x="112" y="342"/>
                    <a:pt x="104" y="294"/>
                  </a:cubicBezTo>
                  <a:cubicBezTo>
                    <a:pt x="96" y="246"/>
                    <a:pt x="74" y="184"/>
                    <a:pt x="106" y="220"/>
                  </a:cubicBezTo>
                  <a:cubicBezTo>
                    <a:pt x="138" y="256"/>
                    <a:pt x="150" y="290"/>
                    <a:pt x="138" y="242"/>
                  </a:cubicBezTo>
                  <a:cubicBezTo>
                    <a:pt x="126" y="194"/>
                    <a:pt x="94" y="78"/>
                    <a:pt x="94" y="72"/>
                  </a:cubicBezTo>
                  <a:cubicBezTo>
                    <a:pt x="94" y="66"/>
                    <a:pt x="84" y="0"/>
                    <a:pt x="84" y="0"/>
                  </a:cubicBezTo>
                  <a:lnTo>
                    <a:pt x="82" y="112"/>
                  </a:lnTo>
                  <a:close/>
                </a:path>
              </a:pathLst>
            </a:custGeom>
            <a:solidFill>
              <a:srgbClr val="577B9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8" name="Freeform 46">
              <a:extLst>
                <a:ext uri="{FF2B5EF4-FFF2-40B4-BE49-F238E27FC236}">
                  <a16:creationId xmlns:a16="http://schemas.microsoft.com/office/drawing/2014/main" id="{160E49A7-8C59-8DE9-6186-3FED4D927DA8}"/>
                </a:ext>
              </a:extLst>
            </p:cNvPr>
            <p:cNvSpPr>
              <a:spLocks/>
            </p:cNvSpPr>
            <p:nvPr/>
          </p:nvSpPr>
          <p:spPr bwMode="gray">
            <a:xfrm>
              <a:off x="4646182" y="4228468"/>
              <a:ext cx="451094" cy="1694019"/>
            </a:xfrm>
            <a:custGeom>
              <a:avLst/>
              <a:gdLst>
                <a:gd name="T0" fmla="*/ 58 w 238"/>
                <a:gd name="T1" fmla="*/ 0 h 896"/>
                <a:gd name="T2" fmla="*/ 90 w 238"/>
                <a:gd name="T3" fmla="*/ 38 h 896"/>
                <a:gd name="T4" fmla="*/ 186 w 238"/>
                <a:gd name="T5" fmla="*/ 28 h 896"/>
                <a:gd name="T6" fmla="*/ 226 w 238"/>
                <a:gd name="T7" fmla="*/ 18 h 896"/>
                <a:gd name="T8" fmla="*/ 228 w 238"/>
                <a:gd name="T9" fmla="*/ 130 h 896"/>
                <a:gd name="T10" fmla="*/ 180 w 238"/>
                <a:gd name="T11" fmla="*/ 352 h 896"/>
                <a:gd name="T12" fmla="*/ 136 w 238"/>
                <a:gd name="T13" fmla="*/ 626 h 896"/>
                <a:gd name="T14" fmla="*/ 178 w 238"/>
                <a:gd name="T15" fmla="*/ 770 h 896"/>
                <a:gd name="T16" fmla="*/ 180 w 238"/>
                <a:gd name="T17" fmla="*/ 862 h 896"/>
                <a:gd name="T18" fmla="*/ 136 w 238"/>
                <a:gd name="T19" fmla="*/ 874 h 896"/>
                <a:gd name="T20" fmla="*/ 52 w 238"/>
                <a:gd name="T21" fmla="*/ 694 h 896"/>
                <a:gd name="T22" fmla="*/ 12 w 238"/>
                <a:gd name="T23" fmla="*/ 468 h 896"/>
                <a:gd name="T24" fmla="*/ 10 w 238"/>
                <a:gd name="T25" fmla="*/ 178 h 896"/>
                <a:gd name="T26" fmla="*/ 40 w 238"/>
                <a:gd name="T27" fmla="*/ 66 h 896"/>
                <a:gd name="T28" fmla="*/ 58 w 238"/>
                <a:gd name="T29"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896">
                  <a:moveTo>
                    <a:pt x="58" y="0"/>
                  </a:moveTo>
                  <a:cubicBezTo>
                    <a:pt x="58" y="0"/>
                    <a:pt x="58" y="32"/>
                    <a:pt x="90" y="38"/>
                  </a:cubicBezTo>
                  <a:cubicBezTo>
                    <a:pt x="122" y="44"/>
                    <a:pt x="160" y="42"/>
                    <a:pt x="186" y="28"/>
                  </a:cubicBezTo>
                  <a:cubicBezTo>
                    <a:pt x="212" y="14"/>
                    <a:pt x="224" y="6"/>
                    <a:pt x="226" y="18"/>
                  </a:cubicBezTo>
                  <a:cubicBezTo>
                    <a:pt x="228" y="30"/>
                    <a:pt x="238" y="78"/>
                    <a:pt x="228" y="130"/>
                  </a:cubicBezTo>
                  <a:cubicBezTo>
                    <a:pt x="218" y="182"/>
                    <a:pt x="190" y="312"/>
                    <a:pt x="180" y="352"/>
                  </a:cubicBezTo>
                  <a:cubicBezTo>
                    <a:pt x="170" y="392"/>
                    <a:pt x="130" y="574"/>
                    <a:pt x="136" y="626"/>
                  </a:cubicBezTo>
                  <a:cubicBezTo>
                    <a:pt x="142" y="678"/>
                    <a:pt x="158" y="740"/>
                    <a:pt x="178" y="770"/>
                  </a:cubicBezTo>
                  <a:cubicBezTo>
                    <a:pt x="198" y="800"/>
                    <a:pt x="182" y="850"/>
                    <a:pt x="180" y="862"/>
                  </a:cubicBezTo>
                  <a:cubicBezTo>
                    <a:pt x="178" y="874"/>
                    <a:pt x="140" y="896"/>
                    <a:pt x="136" y="874"/>
                  </a:cubicBezTo>
                  <a:cubicBezTo>
                    <a:pt x="132" y="852"/>
                    <a:pt x="82" y="752"/>
                    <a:pt x="52" y="694"/>
                  </a:cubicBezTo>
                  <a:cubicBezTo>
                    <a:pt x="22" y="636"/>
                    <a:pt x="20" y="534"/>
                    <a:pt x="12" y="468"/>
                  </a:cubicBezTo>
                  <a:cubicBezTo>
                    <a:pt x="4" y="402"/>
                    <a:pt x="0" y="232"/>
                    <a:pt x="10" y="178"/>
                  </a:cubicBezTo>
                  <a:cubicBezTo>
                    <a:pt x="20" y="124"/>
                    <a:pt x="34" y="106"/>
                    <a:pt x="40" y="66"/>
                  </a:cubicBezTo>
                  <a:cubicBezTo>
                    <a:pt x="46" y="26"/>
                    <a:pt x="58" y="0"/>
                    <a:pt x="58" y="0"/>
                  </a:cubicBezTo>
                  <a:close/>
                </a:path>
              </a:pathLst>
            </a:custGeom>
            <a:solidFill>
              <a:srgbClr val="2C3E5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9" name="Freeform 47">
              <a:extLst>
                <a:ext uri="{FF2B5EF4-FFF2-40B4-BE49-F238E27FC236}">
                  <a16:creationId xmlns:a16="http://schemas.microsoft.com/office/drawing/2014/main" id="{DC6F2671-E2FB-7BFB-EDB0-EFA76E175545}"/>
                </a:ext>
              </a:extLst>
            </p:cNvPr>
            <p:cNvSpPr>
              <a:spLocks/>
            </p:cNvSpPr>
            <p:nvPr/>
          </p:nvSpPr>
          <p:spPr bwMode="gray">
            <a:xfrm>
              <a:off x="4681030" y="4565335"/>
              <a:ext cx="181986" cy="1088044"/>
            </a:xfrm>
            <a:custGeom>
              <a:avLst/>
              <a:gdLst>
                <a:gd name="T0" fmla="*/ 82 w 96"/>
                <a:gd name="T1" fmla="*/ 0 h 576"/>
                <a:gd name="T2" fmla="*/ 62 w 96"/>
                <a:gd name="T3" fmla="*/ 152 h 576"/>
                <a:gd name="T4" fmla="*/ 46 w 96"/>
                <a:gd name="T5" fmla="*/ 284 h 576"/>
                <a:gd name="T6" fmla="*/ 48 w 96"/>
                <a:gd name="T7" fmla="*/ 432 h 576"/>
                <a:gd name="T8" fmla="*/ 96 w 96"/>
                <a:gd name="T9" fmla="*/ 576 h 576"/>
                <a:gd name="T10" fmla="*/ 14 w 96"/>
                <a:gd name="T11" fmla="*/ 326 h 576"/>
                <a:gd name="T12" fmla="*/ 46 w 96"/>
                <a:gd name="T13" fmla="*/ 212 h 576"/>
                <a:gd name="T14" fmla="*/ 54 w 96"/>
                <a:gd name="T15" fmla="*/ 48 h 576"/>
                <a:gd name="T16" fmla="*/ 82 w 96"/>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576">
                  <a:moveTo>
                    <a:pt x="82" y="0"/>
                  </a:moveTo>
                  <a:cubicBezTo>
                    <a:pt x="82" y="0"/>
                    <a:pt x="54" y="108"/>
                    <a:pt x="62" y="152"/>
                  </a:cubicBezTo>
                  <a:cubicBezTo>
                    <a:pt x="70" y="196"/>
                    <a:pt x="54" y="262"/>
                    <a:pt x="46" y="284"/>
                  </a:cubicBezTo>
                  <a:cubicBezTo>
                    <a:pt x="38" y="306"/>
                    <a:pt x="36" y="396"/>
                    <a:pt x="48" y="432"/>
                  </a:cubicBezTo>
                  <a:cubicBezTo>
                    <a:pt x="60" y="468"/>
                    <a:pt x="96" y="576"/>
                    <a:pt x="96" y="576"/>
                  </a:cubicBezTo>
                  <a:cubicBezTo>
                    <a:pt x="96" y="576"/>
                    <a:pt x="0" y="360"/>
                    <a:pt x="14" y="326"/>
                  </a:cubicBezTo>
                  <a:cubicBezTo>
                    <a:pt x="28" y="292"/>
                    <a:pt x="50" y="242"/>
                    <a:pt x="46" y="212"/>
                  </a:cubicBezTo>
                  <a:cubicBezTo>
                    <a:pt x="42" y="182"/>
                    <a:pt x="50" y="64"/>
                    <a:pt x="54" y="48"/>
                  </a:cubicBezTo>
                  <a:cubicBezTo>
                    <a:pt x="58" y="32"/>
                    <a:pt x="82" y="0"/>
                    <a:pt x="82" y="0"/>
                  </a:cubicBezTo>
                  <a:close/>
                </a:path>
              </a:pathLst>
            </a:custGeom>
            <a:solidFill>
              <a:srgbClr val="22303E"/>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0" name="Freeform 48">
              <a:extLst>
                <a:ext uri="{FF2B5EF4-FFF2-40B4-BE49-F238E27FC236}">
                  <a16:creationId xmlns:a16="http://schemas.microsoft.com/office/drawing/2014/main" id="{4311F502-B6B0-2839-B624-3F7E958D5342}"/>
                </a:ext>
              </a:extLst>
            </p:cNvPr>
            <p:cNvSpPr>
              <a:spLocks/>
            </p:cNvSpPr>
            <p:nvPr/>
          </p:nvSpPr>
          <p:spPr bwMode="gray">
            <a:xfrm>
              <a:off x="4880440" y="4394965"/>
              <a:ext cx="158754" cy="578871"/>
            </a:xfrm>
            <a:custGeom>
              <a:avLst/>
              <a:gdLst>
                <a:gd name="T0" fmla="*/ 84 w 84"/>
                <a:gd name="T1" fmla="*/ 0 h 306"/>
                <a:gd name="T2" fmla="*/ 24 w 84"/>
                <a:gd name="T3" fmla="*/ 110 h 306"/>
                <a:gd name="T4" fmla="*/ 12 w 84"/>
                <a:gd name="T5" fmla="*/ 288 h 306"/>
                <a:gd name="T6" fmla="*/ 8 w 84"/>
                <a:gd name="T7" fmla="*/ 96 h 306"/>
                <a:gd name="T8" fmla="*/ 62 w 84"/>
                <a:gd name="T9" fmla="*/ 26 h 306"/>
                <a:gd name="T10" fmla="*/ 84 w 84"/>
                <a:gd name="T11" fmla="*/ 0 h 306"/>
              </a:gdLst>
              <a:ahLst/>
              <a:cxnLst>
                <a:cxn ang="0">
                  <a:pos x="T0" y="T1"/>
                </a:cxn>
                <a:cxn ang="0">
                  <a:pos x="T2" y="T3"/>
                </a:cxn>
                <a:cxn ang="0">
                  <a:pos x="T4" y="T5"/>
                </a:cxn>
                <a:cxn ang="0">
                  <a:pos x="T6" y="T7"/>
                </a:cxn>
                <a:cxn ang="0">
                  <a:pos x="T8" y="T9"/>
                </a:cxn>
                <a:cxn ang="0">
                  <a:pos x="T10" y="T11"/>
                </a:cxn>
              </a:cxnLst>
              <a:rect l="0" t="0" r="r" b="b"/>
              <a:pathLst>
                <a:path w="84" h="306">
                  <a:moveTo>
                    <a:pt x="84" y="0"/>
                  </a:moveTo>
                  <a:cubicBezTo>
                    <a:pt x="84" y="0"/>
                    <a:pt x="26" y="92"/>
                    <a:pt x="24" y="110"/>
                  </a:cubicBezTo>
                  <a:cubicBezTo>
                    <a:pt x="22" y="128"/>
                    <a:pt x="12" y="270"/>
                    <a:pt x="12" y="288"/>
                  </a:cubicBezTo>
                  <a:cubicBezTo>
                    <a:pt x="12" y="306"/>
                    <a:pt x="0" y="126"/>
                    <a:pt x="8" y="96"/>
                  </a:cubicBezTo>
                  <a:cubicBezTo>
                    <a:pt x="16" y="66"/>
                    <a:pt x="58" y="32"/>
                    <a:pt x="62" y="26"/>
                  </a:cubicBezTo>
                  <a:cubicBezTo>
                    <a:pt x="66" y="20"/>
                    <a:pt x="84" y="0"/>
                    <a:pt x="84" y="0"/>
                  </a:cubicBezTo>
                  <a:close/>
                </a:path>
              </a:pathLst>
            </a:custGeom>
            <a:solidFill>
              <a:srgbClr val="22303E"/>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1" name="Freeform 49">
              <a:extLst>
                <a:ext uri="{FF2B5EF4-FFF2-40B4-BE49-F238E27FC236}">
                  <a16:creationId xmlns:a16="http://schemas.microsoft.com/office/drawing/2014/main" id="{26ACD402-23D4-36F2-08AD-E8D1B39B870D}"/>
                </a:ext>
              </a:extLst>
            </p:cNvPr>
            <p:cNvSpPr>
              <a:spLocks/>
            </p:cNvSpPr>
            <p:nvPr/>
          </p:nvSpPr>
          <p:spPr bwMode="gray">
            <a:xfrm>
              <a:off x="4967561" y="3748334"/>
              <a:ext cx="1932149" cy="2725918"/>
            </a:xfrm>
            <a:custGeom>
              <a:avLst/>
              <a:gdLst>
                <a:gd name="T0" fmla="*/ 320 w 1022"/>
                <a:gd name="T1" fmla="*/ 42 h 1442"/>
                <a:gd name="T2" fmla="*/ 386 w 1022"/>
                <a:gd name="T3" fmla="*/ 10 h 1442"/>
                <a:gd name="T4" fmla="*/ 480 w 1022"/>
                <a:gd name="T5" fmla="*/ 22 h 1442"/>
                <a:gd name="T6" fmla="*/ 572 w 1022"/>
                <a:gd name="T7" fmla="*/ 98 h 1442"/>
                <a:gd name="T8" fmla="*/ 772 w 1022"/>
                <a:gd name="T9" fmla="*/ 244 h 1442"/>
                <a:gd name="T10" fmla="*/ 890 w 1022"/>
                <a:gd name="T11" fmla="*/ 504 h 1442"/>
                <a:gd name="T12" fmla="*/ 936 w 1022"/>
                <a:gd name="T13" fmla="*/ 764 h 1442"/>
                <a:gd name="T14" fmla="*/ 1002 w 1022"/>
                <a:gd name="T15" fmla="*/ 920 h 1442"/>
                <a:gd name="T16" fmla="*/ 1010 w 1022"/>
                <a:gd name="T17" fmla="*/ 1058 h 1442"/>
                <a:gd name="T18" fmla="*/ 730 w 1022"/>
                <a:gd name="T19" fmla="*/ 1332 h 1442"/>
                <a:gd name="T20" fmla="*/ 404 w 1022"/>
                <a:gd name="T21" fmla="*/ 1396 h 1442"/>
                <a:gd name="T22" fmla="*/ 90 w 1022"/>
                <a:gd name="T23" fmla="*/ 1148 h 1442"/>
                <a:gd name="T24" fmla="*/ 24 w 1022"/>
                <a:gd name="T25" fmla="*/ 1016 h 1442"/>
                <a:gd name="T26" fmla="*/ 40 w 1022"/>
                <a:gd name="T27" fmla="*/ 786 h 1442"/>
                <a:gd name="T28" fmla="*/ 136 w 1022"/>
                <a:gd name="T29" fmla="*/ 572 h 1442"/>
                <a:gd name="T30" fmla="*/ 260 w 1022"/>
                <a:gd name="T31" fmla="*/ 242 h 1442"/>
                <a:gd name="T32" fmla="*/ 334 w 1022"/>
                <a:gd name="T33" fmla="*/ 134 h 1442"/>
                <a:gd name="T34" fmla="*/ 320 w 1022"/>
                <a:gd name="T35" fmla="*/ 4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2" h="1442">
                  <a:moveTo>
                    <a:pt x="320" y="42"/>
                  </a:moveTo>
                  <a:cubicBezTo>
                    <a:pt x="320" y="42"/>
                    <a:pt x="364" y="14"/>
                    <a:pt x="386" y="10"/>
                  </a:cubicBezTo>
                  <a:cubicBezTo>
                    <a:pt x="408" y="6"/>
                    <a:pt x="452" y="0"/>
                    <a:pt x="480" y="22"/>
                  </a:cubicBezTo>
                  <a:cubicBezTo>
                    <a:pt x="508" y="44"/>
                    <a:pt x="540" y="92"/>
                    <a:pt x="572" y="98"/>
                  </a:cubicBezTo>
                  <a:cubicBezTo>
                    <a:pt x="604" y="104"/>
                    <a:pt x="752" y="218"/>
                    <a:pt x="772" y="244"/>
                  </a:cubicBezTo>
                  <a:cubicBezTo>
                    <a:pt x="792" y="270"/>
                    <a:pt x="890" y="484"/>
                    <a:pt x="890" y="504"/>
                  </a:cubicBezTo>
                  <a:cubicBezTo>
                    <a:pt x="890" y="524"/>
                    <a:pt x="908" y="722"/>
                    <a:pt x="936" y="764"/>
                  </a:cubicBezTo>
                  <a:cubicBezTo>
                    <a:pt x="964" y="806"/>
                    <a:pt x="988" y="896"/>
                    <a:pt x="1002" y="920"/>
                  </a:cubicBezTo>
                  <a:cubicBezTo>
                    <a:pt x="1016" y="944"/>
                    <a:pt x="1022" y="1028"/>
                    <a:pt x="1010" y="1058"/>
                  </a:cubicBezTo>
                  <a:cubicBezTo>
                    <a:pt x="998" y="1088"/>
                    <a:pt x="766" y="1316"/>
                    <a:pt x="730" y="1332"/>
                  </a:cubicBezTo>
                  <a:cubicBezTo>
                    <a:pt x="694" y="1348"/>
                    <a:pt x="472" y="1442"/>
                    <a:pt x="404" y="1396"/>
                  </a:cubicBezTo>
                  <a:cubicBezTo>
                    <a:pt x="336" y="1350"/>
                    <a:pt x="90" y="1148"/>
                    <a:pt x="90" y="1148"/>
                  </a:cubicBezTo>
                  <a:cubicBezTo>
                    <a:pt x="90" y="1148"/>
                    <a:pt x="48" y="1090"/>
                    <a:pt x="24" y="1016"/>
                  </a:cubicBezTo>
                  <a:cubicBezTo>
                    <a:pt x="0" y="942"/>
                    <a:pt x="16" y="816"/>
                    <a:pt x="40" y="786"/>
                  </a:cubicBezTo>
                  <a:cubicBezTo>
                    <a:pt x="64" y="756"/>
                    <a:pt x="92" y="668"/>
                    <a:pt x="136" y="572"/>
                  </a:cubicBezTo>
                  <a:cubicBezTo>
                    <a:pt x="180" y="476"/>
                    <a:pt x="244" y="268"/>
                    <a:pt x="260" y="242"/>
                  </a:cubicBezTo>
                  <a:cubicBezTo>
                    <a:pt x="276" y="216"/>
                    <a:pt x="334" y="154"/>
                    <a:pt x="334" y="134"/>
                  </a:cubicBezTo>
                  <a:cubicBezTo>
                    <a:pt x="334" y="114"/>
                    <a:pt x="320" y="42"/>
                    <a:pt x="320" y="42"/>
                  </a:cubicBezTo>
                  <a:close/>
                </a:path>
              </a:pathLst>
            </a:custGeom>
            <a:solidFill>
              <a:srgbClr val="2C3E5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2" name="Freeform 50">
              <a:extLst>
                <a:ext uri="{FF2B5EF4-FFF2-40B4-BE49-F238E27FC236}">
                  <a16:creationId xmlns:a16="http://schemas.microsoft.com/office/drawing/2014/main" id="{5EA3A81C-C8B6-04A5-3DED-BA0816AA627B}"/>
                </a:ext>
              </a:extLst>
            </p:cNvPr>
            <p:cNvSpPr>
              <a:spLocks/>
            </p:cNvSpPr>
            <p:nvPr/>
          </p:nvSpPr>
          <p:spPr bwMode="gray">
            <a:xfrm>
              <a:off x="5145675" y="4123922"/>
              <a:ext cx="559511" cy="1200333"/>
            </a:xfrm>
            <a:custGeom>
              <a:avLst/>
              <a:gdLst>
                <a:gd name="T0" fmla="*/ 296 w 296"/>
                <a:gd name="T1" fmla="*/ 0 h 636"/>
                <a:gd name="T2" fmla="*/ 226 w 296"/>
                <a:gd name="T3" fmla="*/ 80 h 636"/>
                <a:gd name="T4" fmla="*/ 118 w 296"/>
                <a:gd name="T5" fmla="*/ 256 h 636"/>
                <a:gd name="T6" fmla="*/ 18 w 296"/>
                <a:gd name="T7" fmla="*/ 624 h 636"/>
                <a:gd name="T8" fmla="*/ 28 w 296"/>
                <a:gd name="T9" fmla="*/ 510 h 636"/>
                <a:gd name="T10" fmla="*/ 152 w 296"/>
                <a:gd name="T11" fmla="*/ 142 h 636"/>
                <a:gd name="T12" fmla="*/ 234 w 296"/>
                <a:gd name="T13" fmla="*/ 34 h 636"/>
                <a:gd name="T14" fmla="*/ 296 w 296"/>
                <a:gd name="T15" fmla="*/ 0 h 6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636">
                  <a:moveTo>
                    <a:pt x="296" y="0"/>
                  </a:moveTo>
                  <a:cubicBezTo>
                    <a:pt x="296" y="0"/>
                    <a:pt x="248" y="54"/>
                    <a:pt x="226" y="80"/>
                  </a:cubicBezTo>
                  <a:cubicBezTo>
                    <a:pt x="204" y="106"/>
                    <a:pt x="134" y="192"/>
                    <a:pt x="118" y="256"/>
                  </a:cubicBezTo>
                  <a:cubicBezTo>
                    <a:pt x="102" y="320"/>
                    <a:pt x="18" y="612"/>
                    <a:pt x="18" y="624"/>
                  </a:cubicBezTo>
                  <a:cubicBezTo>
                    <a:pt x="18" y="636"/>
                    <a:pt x="0" y="600"/>
                    <a:pt x="28" y="510"/>
                  </a:cubicBezTo>
                  <a:cubicBezTo>
                    <a:pt x="56" y="420"/>
                    <a:pt x="142" y="166"/>
                    <a:pt x="152" y="142"/>
                  </a:cubicBezTo>
                  <a:cubicBezTo>
                    <a:pt x="162" y="118"/>
                    <a:pt x="204" y="44"/>
                    <a:pt x="234" y="34"/>
                  </a:cubicBezTo>
                  <a:cubicBezTo>
                    <a:pt x="264" y="24"/>
                    <a:pt x="296" y="0"/>
                    <a:pt x="296" y="0"/>
                  </a:cubicBezTo>
                  <a:close/>
                </a:path>
              </a:pathLst>
            </a:custGeom>
            <a:solidFill>
              <a:srgbClr val="22303E"/>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3" name="Freeform 51">
              <a:extLst>
                <a:ext uri="{FF2B5EF4-FFF2-40B4-BE49-F238E27FC236}">
                  <a16:creationId xmlns:a16="http://schemas.microsoft.com/office/drawing/2014/main" id="{717386EB-DEA7-026E-F578-697FE4E60754}"/>
                </a:ext>
              </a:extLst>
            </p:cNvPr>
            <p:cNvSpPr>
              <a:spLocks/>
            </p:cNvSpPr>
            <p:nvPr/>
          </p:nvSpPr>
          <p:spPr bwMode="gray">
            <a:xfrm>
              <a:off x="5629680" y="3819966"/>
              <a:ext cx="207155" cy="303956"/>
            </a:xfrm>
            <a:custGeom>
              <a:avLst/>
              <a:gdLst>
                <a:gd name="T0" fmla="*/ 0 w 110"/>
                <a:gd name="T1" fmla="*/ 0 h 160"/>
                <a:gd name="T2" fmla="*/ 30 w 110"/>
                <a:gd name="T3" fmla="*/ 48 h 160"/>
                <a:gd name="T4" fmla="*/ 24 w 110"/>
                <a:gd name="T5" fmla="*/ 126 h 160"/>
                <a:gd name="T6" fmla="*/ 110 w 110"/>
                <a:gd name="T7" fmla="*/ 160 h 160"/>
                <a:gd name="T8" fmla="*/ 40 w 110"/>
                <a:gd name="T9" fmla="*/ 108 h 160"/>
                <a:gd name="T10" fmla="*/ 54 w 110"/>
                <a:gd name="T11" fmla="*/ 36 h 160"/>
                <a:gd name="T12" fmla="*/ 0 w 110"/>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10" h="160">
                  <a:moveTo>
                    <a:pt x="0" y="0"/>
                  </a:moveTo>
                  <a:cubicBezTo>
                    <a:pt x="0" y="0"/>
                    <a:pt x="40" y="28"/>
                    <a:pt x="30" y="48"/>
                  </a:cubicBezTo>
                  <a:cubicBezTo>
                    <a:pt x="20" y="68"/>
                    <a:pt x="24" y="126"/>
                    <a:pt x="24" y="126"/>
                  </a:cubicBezTo>
                  <a:cubicBezTo>
                    <a:pt x="110" y="160"/>
                    <a:pt x="110" y="160"/>
                    <a:pt x="110" y="160"/>
                  </a:cubicBezTo>
                  <a:cubicBezTo>
                    <a:pt x="110" y="160"/>
                    <a:pt x="42" y="140"/>
                    <a:pt x="40" y="108"/>
                  </a:cubicBezTo>
                  <a:cubicBezTo>
                    <a:pt x="38" y="76"/>
                    <a:pt x="58" y="52"/>
                    <a:pt x="54" y="36"/>
                  </a:cubicBezTo>
                  <a:cubicBezTo>
                    <a:pt x="50" y="20"/>
                    <a:pt x="0" y="0"/>
                    <a:pt x="0" y="0"/>
                  </a:cubicBezTo>
                  <a:close/>
                </a:path>
              </a:pathLst>
            </a:custGeom>
            <a:solidFill>
              <a:srgbClr val="22303E"/>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4" name="Freeform 52">
              <a:extLst>
                <a:ext uri="{FF2B5EF4-FFF2-40B4-BE49-F238E27FC236}">
                  <a16:creationId xmlns:a16="http://schemas.microsoft.com/office/drawing/2014/main" id="{1DE77C63-49B8-9292-2573-C542BC632C7F}"/>
                </a:ext>
              </a:extLst>
            </p:cNvPr>
            <p:cNvSpPr>
              <a:spLocks/>
            </p:cNvSpPr>
            <p:nvPr/>
          </p:nvSpPr>
          <p:spPr bwMode="gray">
            <a:xfrm>
              <a:off x="6109814" y="4125858"/>
              <a:ext cx="520790" cy="1149997"/>
            </a:xfrm>
            <a:custGeom>
              <a:avLst/>
              <a:gdLst>
                <a:gd name="T0" fmla="*/ 0 w 276"/>
                <a:gd name="T1" fmla="*/ 0 h 608"/>
                <a:gd name="T2" fmla="*/ 126 w 276"/>
                <a:gd name="T3" fmla="*/ 82 h 608"/>
                <a:gd name="T4" fmla="*/ 174 w 276"/>
                <a:gd name="T5" fmla="*/ 274 h 608"/>
                <a:gd name="T6" fmla="*/ 182 w 276"/>
                <a:gd name="T7" fmla="*/ 530 h 608"/>
                <a:gd name="T8" fmla="*/ 168 w 276"/>
                <a:gd name="T9" fmla="*/ 596 h 608"/>
                <a:gd name="T10" fmla="*/ 250 w 276"/>
                <a:gd name="T11" fmla="*/ 338 h 608"/>
                <a:gd name="T12" fmla="*/ 156 w 276"/>
                <a:gd name="T13" fmla="*/ 88 h 608"/>
                <a:gd name="T14" fmla="*/ 56 w 276"/>
                <a:gd name="T15" fmla="*/ 16 h 608"/>
                <a:gd name="T16" fmla="*/ 0 w 276"/>
                <a:gd name="T1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608">
                  <a:moveTo>
                    <a:pt x="0" y="0"/>
                  </a:moveTo>
                  <a:cubicBezTo>
                    <a:pt x="0" y="0"/>
                    <a:pt x="112" y="62"/>
                    <a:pt x="126" y="82"/>
                  </a:cubicBezTo>
                  <a:cubicBezTo>
                    <a:pt x="140" y="102"/>
                    <a:pt x="164" y="210"/>
                    <a:pt x="174" y="274"/>
                  </a:cubicBezTo>
                  <a:cubicBezTo>
                    <a:pt x="184" y="338"/>
                    <a:pt x="196" y="514"/>
                    <a:pt x="182" y="530"/>
                  </a:cubicBezTo>
                  <a:cubicBezTo>
                    <a:pt x="168" y="546"/>
                    <a:pt x="124" y="608"/>
                    <a:pt x="168" y="596"/>
                  </a:cubicBezTo>
                  <a:cubicBezTo>
                    <a:pt x="212" y="584"/>
                    <a:pt x="276" y="422"/>
                    <a:pt x="250" y="338"/>
                  </a:cubicBezTo>
                  <a:cubicBezTo>
                    <a:pt x="224" y="254"/>
                    <a:pt x="168" y="108"/>
                    <a:pt x="156" y="88"/>
                  </a:cubicBezTo>
                  <a:cubicBezTo>
                    <a:pt x="144" y="68"/>
                    <a:pt x="72" y="22"/>
                    <a:pt x="56" y="16"/>
                  </a:cubicBezTo>
                  <a:cubicBezTo>
                    <a:pt x="40" y="10"/>
                    <a:pt x="0" y="0"/>
                    <a:pt x="0" y="0"/>
                  </a:cubicBezTo>
                  <a:close/>
                </a:path>
              </a:pathLst>
            </a:custGeom>
            <a:solidFill>
              <a:srgbClr val="22303E"/>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5" name="Freeform 53">
              <a:extLst>
                <a:ext uri="{FF2B5EF4-FFF2-40B4-BE49-F238E27FC236}">
                  <a16:creationId xmlns:a16="http://schemas.microsoft.com/office/drawing/2014/main" id="{0E55BB18-8A96-05B8-2E84-0652C0D1E5C3}"/>
                </a:ext>
              </a:extLst>
            </p:cNvPr>
            <p:cNvSpPr>
              <a:spLocks/>
            </p:cNvSpPr>
            <p:nvPr/>
          </p:nvSpPr>
          <p:spPr bwMode="gray">
            <a:xfrm>
              <a:off x="6071093" y="5415248"/>
              <a:ext cx="454966" cy="718265"/>
            </a:xfrm>
            <a:custGeom>
              <a:avLst/>
              <a:gdLst>
                <a:gd name="T0" fmla="*/ 156 w 240"/>
                <a:gd name="T1" fmla="*/ 0 h 380"/>
                <a:gd name="T2" fmla="*/ 204 w 240"/>
                <a:gd name="T3" fmla="*/ 238 h 380"/>
                <a:gd name="T4" fmla="*/ 162 w 240"/>
                <a:gd name="T5" fmla="*/ 300 h 380"/>
                <a:gd name="T6" fmla="*/ 18 w 240"/>
                <a:gd name="T7" fmla="*/ 274 h 380"/>
                <a:gd name="T8" fmla="*/ 26 w 240"/>
                <a:gd name="T9" fmla="*/ 358 h 380"/>
                <a:gd name="T10" fmla="*/ 144 w 240"/>
                <a:gd name="T11" fmla="*/ 360 h 380"/>
                <a:gd name="T12" fmla="*/ 238 w 240"/>
                <a:gd name="T13" fmla="*/ 298 h 380"/>
                <a:gd name="T14" fmla="*/ 198 w 240"/>
                <a:gd name="T15" fmla="*/ 154 h 380"/>
                <a:gd name="T16" fmla="*/ 156 w 240"/>
                <a:gd name="T17"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380">
                  <a:moveTo>
                    <a:pt x="156" y="0"/>
                  </a:moveTo>
                  <a:cubicBezTo>
                    <a:pt x="162" y="14"/>
                    <a:pt x="198" y="218"/>
                    <a:pt x="204" y="238"/>
                  </a:cubicBezTo>
                  <a:cubicBezTo>
                    <a:pt x="210" y="258"/>
                    <a:pt x="204" y="306"/>
                    <a:pt x="162" y="300"/>
                  </a:cubicBezTo>
                  <a:cubicBezTo>
                    <a:pt x="120" y="294"/>
                    <a:pt x="18" y="274"/>
                    <a:pt x="18" y="274"/>
                  </a:cubicBezTo>
                  <a:cubicBezTo>
                    <a:pt x="18" y="274"/>
                    <a:pt x="0" y="342"/>
                    <a:pt x="26" y="358"/>
                  </a:cubicBezTo>
                  <a:cubicBezTo>
                    <a:pt x="52" y="374"/>
                    <a:pt x="94" y="380"/>
                    <a:pt x="144" y="360"/>
                  </a:cubicBezTo>
                  <a:cubicBezTo>
                    <a:pt x="194" y="340"/>
                    <a:pt x="236" y="286"/>
                    <a:pt x="238" y="298"/>
                  </a:cubicBezTo>
                  <a:cubicBezTo>
                    <a:pt x="240" y="310"/>
                    <a:pt x="204" y="190"/>
                    <a:pt x="198" y="154"/>
                  </a:cubicBezTo>
                  <a:cubicBezTo>
                    <a:pt x="192" y="118"/>
                    <a:pt x="156" y="0"/>
                    <a:pt x="156" y="0"/>
                  </a:cubicBezTo>
                  <a:close/>
                </a:path>
              </a:pathLst>
            </a:custGeom>
            <a:solidFill>
              <a:srgbClr val="22303E"/>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6" name="Freeform 54">
              <a:extLst>
                <a:ext uri="{FF2B5EF4-FFF2-40B4-BE49-F238E27FC236}">
                  <a16:creationId xmlns:a16="http://schemas.microsoft.com/office/drawing/2014/main" id="{597A65C6-3EE7-9B8F-D37E-CA5F26E082A7}"/>
                </a:ext>
              </a:extLst>
            </p:cNvPr>
            <p:cNvSpPr>
              <a:spLocks/>
            </p:cNvSpPr>
            <p:nvPr/>
          </p:nvSpPr>
          <p:spPr bwMode="gray">
            <a:xfrm>
              <a:off x="5066298" y="5521730"/>
              <a:ext cx="453029" cy="429797"/>
            </a:xfrm>
            <a:custGeom>
              <a:avLst/>
              <a:gdLst>
                <a:gd name="T0" fmla="*/ 0 w 240"/>
                <a:gd name="T1" fmla="*/ 0 h 228"/>
                <a:gd name="T2" fmla="*/ 76 w 240"/>
                <a:gd name="T3" fmla="*/ 178 h 228"/>
                <a:gd name="T4" fmla="*/ 240 w 240"/>
                <a:gd name="T5" fmla="*/ 228 h 228"/>
                <a:gd name="T6" fmla="*/ 84 w 240"/>
                <a:gd name="T7" fmla="*/ 166 h 228"/>
                <a:gd name="T8" fmla="*/ 0 w 240"/>
                <a:gd name="T9" fmla="*/ 0 h 228"/>
              </a:gdLst>
              <a:ahLst/>
              <a:cxnLst>
                <a:cxn ang="0">
                  <a:pos x="T0" y="T1"/>
                </a:cxn>
                <a:cxn ang="0">
                  <a:pos x="T2" y="T3"/>
                </a:cxn>
                <a:cxn ang="0">
                  <a:pos x="T4" y="T5"/>
                </a:cxn>
                <a:cxn ang="0">
                  <a:pos x="T6" y="T7"/>
                </a:cxn>
                <a:cxn ang="0">
                  <a:pos x="T8" y="T9"/>
                </a:cxn>
              </a:cxnLst>
              <a:rect l="0" t="0" r="r" b="b"/>
              <a:pathLst>
                <a:path w="240" h="228">
                  <a:moveTo>
                    <a:pt x="0" y="0"/>
                  </a:moveTo>
                  <a:cubicBezTo>
                    <a:pt x="4" y="6"/>
                    <a:pt x="40" y="156"/>
                    <a:pt x="76" y="178"/>
                  </a:cubicBezTo>
                  <a:cubicBezTo>
                    <a:pt x="112" y="200"/>
                    <a:pt x="240" y="228"/>
                    <a:pt x="240" y="228"/>
                  </a:cubicBezTo>
                  <a:cubicBezTo>
                    <a:pt x="240" y="228"/>
                    <a:pt x="98" y="184"/>
                    <a:pt x="84" y="166"/>
                  </a:cubicBezTo>
                  <a:cubicBezTo>
                    <a:pt x="70" y="148"/>
                    <a:pt x="0" y="0"/>
                    <a:pt x="0" y="0"/>
                  </a:cubicBezTo>
                  <a:close/>
                </a:path>
              </a:pathLst>
            </a:custGeom>
            <a:solidFill>
              <a:srgbClr val="22303E"/>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7" name="Freeform 55">
              <a:extLst>
                <a:ext uri="{FF2B5EF4-FFF2-40B4-BE49-F238E27FC236}">
                  <a16:creationId xmlns:a16="http://schemas.microsoft.com/office/drawing/2014/main" id="{AC9C126E-13B7-6533-C4A7-BF65E3B0D74E}"/>
                </a:ext>
              </a:extLst>
            </p:cNvPr>
            <p:cNvSpPr>
              <a:spLocks/>
            </p:cNvSpPr>
            <p:nvPr/>
          </p:nvSpPr>
          <p:spPr bwMode="gray">
            <a:xfrm>
              <a:off x="4231873" y="5748244"/>
              <a:ext cx="919611" cy="538214"/>
            </a:xfrm>
            <a:custGeom>
              <a:avLst/>
              <a:gdLst>
                <a:gd name="T0" fmla="*/ 487 w 487"/>
                <a:gd name="T1" fmla="*/ 86 h 285"/>
                <a:gd name="T2" fmla="*/ 423 w 487"/>
                <a:gd name="T3" fmla="*/ 166 h 285"/>
                <a:gd name="T4" fmla="*/ 434 w 487"/>
                <a:gd name="T5" fmla="*/ 280 h 285"/>
                <a:gd name="T6" fmla="*/ 357 w 487"/>
                <a:gd name="T7" fmla="*/ 255 h 285"/>
                <a:gd name="T8" fmla="*/ 241 w 487"/>
                <a:gd name="T9" fmla="*/ 210 h 285"/>
                <a:gd name="T10" fmla="*/ 82 w 487"/>
                <a:gd name="T11" fmla="*/ 180 h 285"/>
                <a:gd name="T12" fmla="*/ 9 w 487"/>
                <a:gd name="T13" fmla="*/ 157 h 285"/>
                <a:gd name="T14" fmla="*/ 9 w 487"/>
                <a:gd name="T15" fmla="*/ 125 h 285"/>
                <a:gd name="T16" fmla="*/ 95 w 487"/>
                <a:gd name="T17" fmla="*/ 125 h 285"/>
                <a:gd name="T18" fmla="*/ 138 w 487"/>
                <a:gd name="T19" fmla="*/ 66 h 285"/>
                <a:gd name="T20" fmla="*/ 213 w 487"/>
                <a:gd name="T21" fmla="*/ 8 h 285"/>
                <a:gd name="T22" fmla="*/ 317 w 487"/>
                <a:gd name="T23" fmla="*/ 60 h 285"/>
                <a:gd name="T24" fmla="*/ 421 w 487"/>
                <a:gd name="T25" fmla="*/ 80 h 285"/>
                <a:gd name="T26" fmla="*/ 487 w 487"/>
                <a:gd name="T27" fmla="*/ 8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7" h="285">
                  <a:moveTo>
                    <a:pt x="487" y="86"/>
                  </a:moveTo>
                  <a:cubicBezTo>
                    <a:pt x="487" y="86"/>
                    <a:pt x="425" y="146"/>
                    <a:pt x="423" y="166"/>
                  </a:cubicBezTo>
                  <a:cubicBezTo>
                    <a:pt x="422" y="186"/>
                    <a:pt x="427" y="275"/>
                    <a:pt x="434" y="280"/>
                  </a:cubicBezTo>
                  <a:cubicBezTo>
                    <a:pt x="440" y="285"/>
                    <a:pt x="377" y="266"/>
                    <a:pt x="357" y="255"/>
                  </a:cubicBezTo>
                  <a:cubicBezTo>
                    <a:pt x="336" y="245"/>
                    <a:pt x="283" y="212"/>
                    <a:pt x="241" y="210"/>
                  </a:cubicBezTo>
                  <a:cubicBezTo>
                    <a:pt x="200" y="208"/>
                    <a:pt x="98" y="193"/>
                    <a:pt x="82" y="180"/>
                  </a:cubicBezTo>
                  <a:cubicBezTo>
                    <a:pt x="66" y="168"/>
                    <a:pt x="17" y="162"/>
                    <a:pt x="9" y="157"/>
                  </a:cubicBezTo>
                  <a:cubicBezTo>
                    <a:pt x="0" y="152"/>
                    <a:pt x="0" y="128"/>
                    <a:pt x="9" y="125"/>
                  </a:cubicBezTo>
                  <a:cubicBezTo>
                    <a:pt x="18" y="122"/>
                    <a:pt x="85" y="127"/>
                    <a:pt x="95" y="125"/>
                  </a:cubicBezTo>
                  <a:cubicBezTo>
                    <a:pt x="105" y="124"/>
                    <a:pt x="122" y="88"/>
                    <a:pt x="138" y="66"/>
                  </a:cubicBezTo>
                  <a:cubicBezTo>
                    <a:pt x="154" y="45"/>
                    <a:pt x="187" y="0"/>
                    <a:pt x="213" y="8"/>
                  </a:cubicBezTo>
                  <a:cubicBezTo>
                    <a:pt x="239" y="15"/>
                    <a:pt x="310" y="58"/>
                    <a:pt x="317" y="60"/>
                  </a:cubicBezTo>
                  <a:cubicBezTo>
                    <a:pt x="324" y="63"/>
                    <a:pt x="405" y="79"/>
                    <a:pt x="421" y="80"/>
                  </a:cubicBezTo>
                  <a:cubicBezTo>
                    <a:pt x="437" y="80"/>
                    <a:pt x="487" y="86"/>
                    <a:pt x="487" y="86"/>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8" name="Freeform 56">
              <a:extLst>
                <a:ext uri="{FF2B5EF4-FFF2-40B4-BE49-F238E27FC236}">
                  <a16:creationId xmlns:a16="http://schemas.microsoft.com/office/drawing/2014/main" id="{777D8E0C-02B9-4421-8BB1-49AD7BBF85AF}"/>
                </a:ext>
              </a:extLst>
            </p:cNvPr>
            <p:cNvSpPr>
              <a:spLocks/>
            </p:cNvSpPr>
            <p:nvPr/>
          </p:nvSpPr>
          <p:spPr bwMode="gray">
            <a:xfrm>
              <a:off x="4582292" y="5870214"/>
              <a:ext cx="207155" cy="278787"/>
            </a:xfrm>
            <a:custGeom>
              <a:avLst/>
              <a:gdLst>
                <a:gd name="T0" fmla="*/ 109 w 109"/>
                <a:gd name="T1" fmla="*/ 0 h 147"/>
                <a:gd name="T2" fmla="*/ 59 w 109"/>
                <a:gd name="T3" fmla="*/ 70 h 147"/>
                <a:gd name="T4" fmla="*/ 69 w 109"/>
                <a:gd name="T5" fmla="*/ 141 h 147"/>
                <a:gd name="T6" fmla="*/ 7 w 109"/>
                <a:gd name="T7" fmla="*/ 104 h 147"/>
                <a:gd name="T8" fmla="*/ 16 w 109"/>
                <a:gd name="T9" fmla="*/ 44 h 147"/>
                <a:gd name="T10" fmla="*/ 72 w 109"/>
                <a:gd name="T11" fmla="*/ 9 h 147"/>
                <a:gd name="T12" fmla="*/ 109 w 109"/>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109" h="147">
                  <a:moveTo>
                    <a:pt x="109" y="0"/>
                  </a:moveTo>
                  <a:cubicBezTo>
                    <a:pt x="109" y="0"/>
                    <a:pt x="61" y="44"/>
                    <a:pt x="59" y="70"/>
                  </a:cubicBezTo>
                  <a:cubicBezTo>
                    <a:pt x="57" y="96"/>
                    <a:pt x="73" y="147"/>
                    <a:pt x="69" y="141"/>
                  </a:cubicBezTo>
                  <a:cubicBezTo>
                    <a:pt x="64" y="134"/>
                    <a:pt x="15" y="131"/>
                    <a:pt x="7" y="104"/>
                  </a:cubicBezTo>
                  <a:cubicBezTo>
                    <a:pt x="0" y="76"/>
                    <a:pt x="5" y="51"/>
                    <a:pt x="16" y="44"/>
                  </a:cubicBezTo>
                  <a:cubicBezTo>
                    <a:pt x="26" y="37"/>
                    <a:pt x="63" y="11"/>
                    <a:pt x="72" y="9"/>
                  </a:cubicBezTo>
                  <a:cubicBezTo>
                    <a:pt x="81" y="6"/>
                    <a:pt x="109" y="0"/>
                    <a:pt x="109"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9" name="Freeform 57">
              <a:extLst>
                <a:ext uri="{FF2B5EF4-FFF2-40B4-BE49-F238E27FC236}">
                  <a16:creationId xmlns:a16="http://schemas.microsoft.com/office/drawing/2014/main" id="{493890F8-1646-5033-3406-AFDEF96A89DD}"/>
                </a:ext>
              </a:extLst>
            </p:cNvPr>
            <p:cNvSpPr>
              <a:spLocks/>
            </p:cNvSpPr>
            <p:nvPr/>
          </p:nvSpPr>
          <p:spPr bwMode="gray">
            <a:xfrm>
              <a:off x="4229936" y="5976694"/>
              <a:ext cx="820873" cy="303956"/>
            </a:xfrm>
            <a:custGeom>
              <a:avLst/>
              <a:gdLst>
                <a:gd name="T0" fmla="*/ 421 w 435"/>
                <a:gd name="T1" fmla="*/ 149 h 161"/>
                <a:gd name="T2" fmla="*/ 378 w 435"/>
                <a:gd name="T3" fmla="*/ 128 h 161"/>
                <a:gd name="T4" fmla="*/ 289 w 435"/>
                <a:gd name="T5" fmla="*/ 93 h 161"/>
                <a:gd name="T6" fmla="*/ 248 w 435"/>
                <a:gd name="T7" fmla="*/ 80 h 161"/>
                <a:gd name="T8" fmla="*/ 181 w 435"/>
                <a:gd name="T9" fmla="*/ 68 h 161"/>
                <a:gd name="T10" fmla="*/ 41 w 435"/>
                <a:gd name="T11" fmla="*/ 39 h 161"/>
                <a:gd name="T12" fmla="*/ 33 w 435"/>
                <a:gd name="T13" fmla="*/ 23 h 161"/>
                <a:gd name="T14" fmla="*/ 90 w 435"/>
                <a:gd name="T15" fmla="*/ 5 h 161"/>
                <a:gd name="T16" fmla="*/ 32 w 435"/>
                <a:gd name="T17" fmla="*/ 2 h 161"/>
                <a:gd name="T18" fmla="*/ 6 w 435"/>
                <a:gd name="T19" fmla="*/ 6 h 161"/>
                <a:gd name="T20" fmla="*/ 8 w 435"/>
                <a:gd name="T21" fmla="*/ 37 h 161"/>
                <a:gd name="T22" fmla="*/ 90 w 435"/>
                <a:gd name="T23" fmla="*/ 63 h 161"/>
                <a:gd name="T24" fmla="*/ 146 w 435"/>
                <a:gd name="T25" fmla="*/ 77 h 161"/>
                <a:gd name="T26" fmla="*/ 216 w 435"/>
                <a:gd name="T27" fmla="*/ 88 h 161"/>
                <a:gd name="T28" fmla="*/ 277 w 435"/>
                <a:gd name="T29" fmla="*/ 96 h 161"/>
                <a:gd name="T30" fmla="*/ 353 w 435"/>
                <a:gd name="T31" fmla="*/ 132 h 161"/>
                <a:gd name="T32" fmla="*/ 413 w 435"/>
                <a:gd name="T33" fmla="*/ 156 h 161"/>
                <a:gd name="T34" fmla="*/ 435 w 435"/>
                <a:gd name="T35" fmla="*/ 159 h 161"/>
                <a:gd name="T36" fmla="*/ 421 w 435"/>
                <a:gd name="T37"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5" h="161">
                  <a:moveTo>
                    <a:pt x="421" y="149"/>
                  </a:moveTo>
                  <a:cubicBezTo>
                    <a:pt x="419" y="147"/>
                    <a:pt x="396" y="132"/>
                    <a:pt x="378" y="128"/>
                  </a:cubicBezTo>
                  <a:cubicBezTo>
                    <a:pt x="359" y="123"/>
                    <a:pt x="300" y="97"/>
                    <a:pt x="289" y="93"/>
                  </a:cubicBezTo>
                  <a:cubicBezTo>
                    <a:pt x="278" y="89"/>
                    <a:pt x="259" y="81"/>
                    <a:pt x="248" y="80"/>
                  </a:cubicBezTo>
                  <a:cubicBezTo>
                    <a:pt x="237" y="78"/>
                    <a:pt x="205" y="70"/>
                    <a:pt x="181" y="68"/>
                  </a:cubicBezTo>
                  <a:cubicBezTo>
                    <a:pt x="157" y="66"/>
                    <a:pt x="49" y="42"/>
                    <a:pt x="41" y="39"/>
                  </a:cubicBezTo>
                  <a:cubicBezTo>
                    <a:pt x="34" y="35"/>
                    <a:pt x="21" y="32"/>
                    <a:pt x="33" y="23"/>
                  </a:cubicBezTo>
                  <a:cubicBezTo>
                    <a:pt x="45" y="13"/>
                    <a:pt x="94" y="5"/>
                    <a:pt x="90" y="5"/>
                  </a:cubicBezTo>
                  <a:cubicBezTo>
                    <a:pt x="86" y="5"/>
                    <a:pt x="45" y="3"/>
                    <a:pt x="32" y="2"/>
                  </a:cubicBezTo>
                  <a:cubicBezTo>
                    <a:pt x="19" y="2"/>
                    <a:pt x="10" y="0"/>
                    <a:pt x="6" y="6"/>
                  </a:cubicBezTo>
                  <a:cubicBezTo>
                    <a:pt x="0" y="14"/>
                    <a:pt x="2" y="35"/>
                    <a:pt x="8" y="37"/>
                  </a:cubicBezTo>
                  <a:cubicBezTo>
                    <a:pt x="14" y="38"/>
                    <a:pt x="84" y="57"/>
                    <a:pt x="90" y="63"/>
                  </a:cubicBezTo>
                  <a:cubicBezTo>
                    <a:pt x="97" y="68"/>
                    <a:pt x="135" y="76"/>
                    <a:pt x="146" y="77"/>
                  </a:cubicBezTo>
                  <a:cubicBezTo>
                    <a:pt x="157" y="77"/>
                    <a:pt x="209" y="88"/>
                    <a:pt x="216" y="88"/>
                  </a:cubicBezTo>
                  <a:cubicBezTo>
                    <a:pt x="224" y="88"/>
                    <a:pt x="262" y="92"/>
                    <a:pt x="277" y="96"/>
                  </a:cubicBezTo>
                  <a:cubicBezTo>
                    <a:pt x="292" y="100"/>
                    <a:pt x="343" y="126"/>
                    <a:pt x="353" y="132"/>
                  </a:cubicBezTo>
                  <a:cubicBezTo>
                    <a:pt x="363" y="139"/>
                    <a:pt x="401" y="154"/>
                    <a:pt x="413" y="156"/>
                  </a:cubicBezTo>
                  <a:cubicBezTo>
                    <a:pt x="424" y="158"/>
                    <a:pt x="435" y="161"/>
                    <a:pt x="435" y="159"/>
                  </a:cubicBezTo>
                  <a:cubicBezTo>
                    <a:pt x="434" y="157"/>
                    <a:pt x="421" y="149"/>
                    <a:pt x="421" y="149"/>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0" name="Freeform 58">
              <a:extLst>
                <a:ext uri="{FF2B5EF4-FFF2-40B4-BE49-F238E27FC236}">
                  <a16:creationId xmlns:a16="http://schemas.microsoft.com/office/drawing/2014/main" id="{5567821E-7378-1B4E-AADC-EE95664330CB}"/>
                </a:ext>
              </a:extLst>
            </p:cNvPr>
            <p:cNvSpPr>
              <a:spLocks/>
            </p:cNvSpPr>
            <p:nvPr/>
          </p:nvSpPr>
          <p:spPr bwMode="gray">
            <a:xfrm>
              <a:off x="4820423" y="5868277"/>
              <a:ext cx="325252" cy="65825"/>
            </a:xfrm>
            <a:custGeom>
              <a:avLst/>
              <a:gdLst>
                <a:gd name="T0" fmla="*/ 0 w 172"/>
                <a:gd name="T1" fmla="*/ 3 h 35"/>
                <a:gd name="T2" fmla="*/ 63 w 172"/>
                <a:gd name="T3" fmla="*/ 14 h 35"/>
                <a:gd name="T4" fmla="*/ 121 w 172"/>
                <a:gd name="T5" fmla="*/ 25 h 35"/>
                <a:gd name="T6" fmla="*/ 169 w 172"/>
                <a:gd name="T7" fmla="*/ 31 h 35"/>
                <a:gd name="T8" fmla="*/ 151 w 172"/>
                <a:gd name="T9" fmla="*/ 19 h 35"/>
                <a:gd name="T10" fmla="*/ 87 w 172"/>
                <a:gd name="T11" fmla="*/ 13 h 35"/>
                <a:gd name="T12" fmla="*/ 13 w 172"/>
                <a:gd name="T13" fmla="*/ 0 h 35"/>
                <a:gd name="T14" fmla="*/ 0 w 172"/>
                <a:gd name="T15" fmla="*/ 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35">
                  <a:moveTo>
                    <a:pt x="0" y="3"/>
                  </a:moveTo>
                  <a:cubicBezTo>
                    <a:pt x="4" y="4"/>
                    <a:pt x="54" y="14"/>
                    <a:pt x="63" y="14"/>
                  </a:cubicBezTo>
                  <a:cubicBezTo>
                    <a:pt x="72" y="14"/>
                    <a:pt x="113" y="21"/>
                    <a:pt x="121" y="25"/>
                  </a:cubicBezTo>
                  <a:cubicBezTo>
                    <a:pt x="129" y="29"/>
                    <a:pt x="165" y="35"/>
                    <a:pt x="169" y="31"/>
                  </a:cubicBezTo>
                  <a:cubicBezTo>
                    <a:pt x="172" y="27"/>
                    <a:pt x="161" y="20"/>
                    <a:pt x="151" y="19"/>
                  </a:cubicBezTo>
                  <a:cubicBezTo>
                    <a:pt x="140" y="19"/>
                    <a:pt x="98" y="15"/>
                    <a:pt x="87" y="13"/>
                  </a:cubicBezTo>
                  <a:cubicBezTo>
                    <a:pt x="75" y="10"/>
                    <a:pt x="17" y="0"/>
                    <a:pt x="13" y="0"/>
                  </a:cubicBezTo>
                  <a:cubicBezTo>
                    <a:pt x="9" y="0"/>
                    <a:pt x="0" y="3"/>
                    <a:pt x="0" y="3"/>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1" name="Freeform 59">
              <a:extLst>
                <a:ext uri="{FF2B5EF4-FFF2-40B4-BE49-F238E27FC236}">
                  <a16:creationId xmlns:a16="http://schemas.microsoft.com/office/drawing/2014/main" id="{17F9C122-50E0-591F-1531-7042A6182D4A}"/>
                </a:ext>
              </a:extLst>
            </p:cNvPr>
            <p:cNvSpPr>
              <a:spLocks/>
            </p:cNvSpPr>
            <p:nvPr/>
          </p:nvSpPr>
          <p:spPr bwMode="gray">
            <a:xfrm>
              <a:off x="4967561" y="4123922"/>
              <a:ext cx="1504289" cy="2354202"/>
            </a:xfrm>
            <a:custGeom>
              <a:avLst/>
              <a:gdLst>
                <a:gd name="T0" fmla="*/ 294 w 796"/>
                <a:gd name="T1" fmla="*/ 510 h 1246"/>
                <a:gd name="T2" fmla="*/ 266 w 796"/>
                <a:gd name="T3" fmla="*/ 338 h 1246"/>
                <a:gd name="T4" fmla="*/ 358 w 796"/>
                <a:gd name="T5" fmla="*/ 120 h 1246"/>
                <a:gd name="T6" fmla="*/ 484 w 796"/>
                <a:gd name="T7" fmla="*/ 10 h 1246"/>
                <a:gd name="T8" fmla="*/ 690 w 796"/>
                <a:gd name="T9" fmla="*/ 74 h 1246"/>
                <a:gd name="T10" fmla="*/ 792 w 796"/>
                <a:gd name="T11" fmla="*/ 330 h 1246"/>
                <a:gd name="T12" fmla="*/ 776 w 796"/>
                <a:gd name="T13" fmla="*/ 478 h 1246"/>
                <a:gd name="T14" fmla="*/ 716 w 796"/>
                <a:gd name="T15" fmla="*/ 700 h 1246"/>
                <a:gd name="T16" fmla="*/ 590 w 796"/>
                <a:gd name="T17" fmla="*/ 1136 h 1246"/>
                <a:gd name="T18" fmla="*/ 400 w 796"/>
                <a:gd name="T19" fmla="*/ 1228 h 1246"/>
                <a:gd name="T20" fmla="*/ 22 w 796"/>
                <a:gd name="T21" fmla="*/ 1138 h 1246"/>
                <a:gd name="T22" fmla="*/ 22 w 796"/>
                <a:gd name="T23" fmla="*/ 1014 h 1246"/>
                <a:gd name="T24" fmla="*/ 94 w 796"/>
                <a:gd name="T25" fmla="*/ 934 h 1246"/>
                <a:gd name="T26" fmla="*/ 292 w 796"/>
                <a:gd name="T27" fmla="*/ 944 h 1246"/>
                <a:gd name="T28" fmla="*/ 310 w 796"/>
                <a:gd name="T29" fmla="*/ 668 h 1246"/>
                <a:gd name="T30" fmla="*/ 290 w 796"/>
                <a:gd name="T31" fmla="*/ 578 h 1246"/>
                <a:gd name="T32" fmla="*/ 294 w 796"/>
                <a:gd name="T33" fmla="*/ 510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6" h="1246">
                  <a:moveTo>
                    <a:pt x="294" y="510"/>
                  </a:moveTo>
                  <a:cubicBezTo>
                    <a:pt x="296" y="498"/>
                    <a:pt x="260" y="386"/>
                    <a:pt x="266" y="338"/>
                  </a:cubicBezTo>
                  <a:cubicBezTo>
                    <a:pt x="272" y="290"/>
                    <a:pt x="344" y="134"/>
                    <a:pt x="358" y="120"/>
                  </a:cubicBezTo>
                  <a:cubicBezTo>
                    <a:pt x="372" y="106"/>
                    <a:pt x="452" y="20"/>
                    <a:pt x="484" y="10"/>
                  </a:cubicBezTo>
                  <a:cubicBezTo>
                    <a:pt x="516" y="0"/>
                    <a:pt x="672" y="56"/>
                    <a:pt x="690" y="74"/>
                  </a:cubicBezTo>
                  <a:cubicBezTo>
                    <a:pt x="708" y="92"/>
                    <a:pt x="788" y="314"/>
                    <a:pt x="792" y="330"/>
                  </a:cubicBezTo>
                  <a:cubicBezTo>
                    <a:pt x="796" y="346"/>
                    <a:pt x="784" y="456"/>
                    <a:pt x="776" y="478"/>
                  </a:cubicBezTo>
                  <a:cubicBezTo>
                    <a:pt x="768" y="500"/>
                    <a:pt x="716" y="646"/>
                    <a:pt x="716" y="700"/>
                  </a:cubicBezTo>
                  <a:cubicBezTo>
                    <a:pt x="716" y="754"/>
                    <a:pt x="620" y="1104"/>
                    <a:pt x="590" y="1136"/>
                  </a:cubicBezTo>
                  <a:cubicBezTo>
                    <a:pt x="560" y="1168"/>
                    <a:pt x="544" y="1246"/>
                    <a:pt x="400" y="1228"/>
                  </a:cubicBezTo>
                  <a:cubicBezTo>
                    <a:pt x="256" y="1210"/>
                    <a:pt x="22" y="1138"/>
                    <a:pt x="22" y="1138"/>
                  </a:cubicBezTo>
                  <a:cubicBezTo>
                    <a:pt x="22" y="1138"/>
                    <a:pt x="0" y="1042"/>
                    <a:pt x="22" y="1014"/>
                  </a:cubicBezTo>
                  <a:cubicBezTo>
                    <a:pt x="44" y="986"/>
                    <a:pt x="78" y="932"/>
                    <a:pt x="94" y="934"/>
                  </a:cubicBezTo>
                  <a:cubicBezTo>
                    <a:pt x="110" y="936"/>
                    <a:pt x="282" y="948"/>
                    <a:pt x="292" y="944"/>
                  </a:cubicBezTo>
                  <a:cubicBezTo>
                    <a:pt x="302" y="940"/>
                    <a:pt x="316" y="684"/>
                    <a:pt x="310" y="668"/>
                  </a:cubicBezTo>
                  <a:cubicBezTo>
                    <a:pt x="304" y="652"/>
                    <a:pt x="288" y="588"/>
                    <a:pt x="290" y="578"/>
                  </a:cubicBezTo>
                  <a:cubicBezTo>
                    <a:pt x="292" y="568"/>
                    <a:pt x="294" y="510"/>
                    <a:pt x="294" y="510"/>
                  </a:cubicBezTo>
                  <a:close/>
                </a:path>
              </a:pathLst>
            </a:custGeom>
            <a:solidFill>
              <a:srgbClr val="2C3E50">
                <a:lumMod val="60000"/>
                <a:lumOff val="40000"/>
              </a:srgbClr>
            </a:solidFill>
            <a:ln w="3175" cap="flat">
              <a:solidFill>
                <a:srgbClr val="2C3E50">
                  <a:lumMod val="60000"/>
                  <a:lumOff val="40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2" name="Freeform 60">
              <a:extLst>
                <a:ext uri="{FF2B5EF4-FFF2-40B4-BE49-F238E27FC236}">
                  <a16:creationId xmlns:a16="http://schemas.microsoft.com/office/drawing/2014/main" id="{A528536B-8CB0-3E98-3D4F-BDCF8E027E3A}"/>
                </a:ext>
              </a:extLst>
            </p:cNvPr>
            <p:cNvSpPr>
              <a:spLocks/>
            </p:cNvSpPr>
            <p:nvPr/>
          </p:nvSpPr>
          <p:spPr bwMode="gray">
            <a:xfrm>
              <a:off x="5561919" y="4342692"/>
              <a:ext cx="393013" cy="656312"/>
            </a:xfrm>
            <a:custGeom>
              <a:avLst/>
              <a:gdLst>
                <a:gd name="T0" fmla="*/ 4 w 208"/>
                <a:gd name="T1" fmla="*/ 348 h 348"/>
                <a:gd name="T2" fmla="*/ 88 w 208"/>
                <a:gd name="T3" fmla="*/ 204 h 348"/>
                <a:gd name="T4" fmla="*/ 194 w 208"/>
                <a:gd name="T5" fmla="*/ 178 h 348"/>
                <a:gd name="T6" fmla="*/ 54 w 208"/>
                <a:gd name="T7" fmla="*/ 204 h 348"/>
                <a:gd name="T8" fmla="*/ 116 w 208"/>
                <a:gd name="T9" fmla="*/ 118 h 348"/>
                <a:gd name="T10" fmla="*/ 156 w 208"/>
                <a:gd name="T11" fmla="*/ 0 h 348"/>
                <a:gd name="T12" fmla="*/ 86 w 208"/>
                <a:gd name="T13" fmla="*/ 94 h 348"/>
                <a:gd name="T14" fmla="*/ 22 w 208"/>
                <a:gd name="T15" fmla="*/ 200 h 348"/>
                <a:gd name="T16" fmla="*/ 0 w 208"/>
                <a:gd name="T17" fmla="*/ 310 h 348"/>
                <a:gd name="T18" fmla="*/ 4 w 208"/>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348">
                  <a:moveTo>
                    <a:pt x="4" y="348"/>
                  </a:moveTo>
                  <a:cubicBezTo>
                    <a:pt x="8" y="338"/>
                    <a:pt x="52" y="212"/>
                    <a:pt x="88" y="204"/>
                  </a:cubicBezTo>
                  <a:cubicBezTo>
                    <a:pt x="124" y="196"/>
                    <a:pt x="208" y="178"/>
                    <a:pt x="194" y="178"/>
                  </a:cubicBezTo>
                  <a:cubicBezTo>
                    <a:pt x="180" y="178"/>
                    <a:pt x="74" y="194"/>
                    <a:pt x="54" y="204"/>
                  </a:cubicBezTo>
                  <a:cubicBezTo>
                    <a:pt x="34" y="214"/>
                    <a:pt x="98" y="156"/>
                    <a:pt x="116" y="118"/>
                  </a:cubicBezTo>
                  <a:cubicBezTo>
                    <a:pt x="134" y="80"/>
                    <a:pt x="156" y="0"/>
                    <a:pt x="156" y="0"/>
                  </a:cubicBezTo>
                  <a:cubicBezTo>
                    <a:pt x="156" y="0"/>
                    <a:pt x="100" y="66"/>
                    <a:pt x="86" y="94"/>
                  </a:cubicBezTo>
                  <a:cubicBezTo>
                    <a:pt x="72" y="122"/>
                    <a:pt x="32" y="166"/>
                    <a:pt x="22" y="200"/>
                  </a:cubicBezTo>
                  <a:cubicBezTo>
                    <a:pt x="12" y="234"/>
                    <a:pt x="0" y="304"/>
                    <a:pt x="0" y="310"/>
                  </a:cubicBezTo>
                  <a:cubicBezTo>
                    <a:pt x="0" y="316"/>
                    <a:pt x="4" y="348"/>
                    <a:pt x="4" y="348"/>
                  </a:cubicBezTo>
                  <a:close/>
                </a:path>
              </a:pathLst>
            </a:custGeom>
            <a:solidFill>
              <a:srgbClr val="577B9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3" name="Freeform 61">
              <a:extLst>
                <a:ext uri="{FF2B5EF4-FFF2-40B4-BE49-F238E27FC236}">
                  <a16:creationId xmlns:a16="http://schemas.microsoft.com/office/drawing/2014/main" id="{970AAF16-DA5A-A4C7-5ACE-998B9A0C6FE3}"/>
                </a:ext>
              </a:extLst>
            </p:cNvPr>
            <p:cNvSpPr>
              <a:spLocks/>
            </p:cNvSpPr>
            <p:nvPr/>
          </p:nvSpPr>
          <p:spPr bwMode="gray">
            <a:xfrm>
              <a:off x="5875554" y="4327204"/>
              <a:ext cx="578871" cy="758920"/>
            </a:xfrm>
            <a:custGeom>
              <a:avLst/>
              <a:gdLst>
                <a:gd name="T0" fmla="*/ 180 w 306"/>
                <a:gd name="T1" fmla="*/ 0 h 402"/>
                <a:gd name="T2" fmla="*/ 228 w 306"/>
                <a:gd name="T3" fmla="*/ 142 h 402"/>
                <a:gd name="T4" fmla="*/ 66 w 306"/>
                <a:gd name="T5" fmla="*/ 226 h 402"/>
                <a:gd name="T6" fmla="*/ 108 w 306"/>
                <a:gd name="T7" fmla="*/ 222 h 402"/>
                <a:gd name="T8" fmla="*/ 222 w 306"/>
                <a:gd name="T9" fmla="*/ 168 h 402"/>
                <a:gd name="T10" fmla="*/ 236 w 306"/>
                <a:gd name="T11" fmla="*/ 208 h 402"/>
                <a:gd name="T12" fmla="*/ 130 w 306"/>
                <a:gd name="T13" fmla="*/ 338 h 402"/>
                <a:gd name="T14" fmla="*/ 62 w 306"/>
                <a:gd name="T15" fmla="*/ 378 h 402"/>
                <a:gd name="T16" fmla="*/ 230 w 306"/>
                <a:gd name="T17" fmla="*/ 268 h 402"/>
                <a:gd name="T18" fmla="*/ 272 w 306"/>
                <a:gd name="T19" fmla="*/ 200 h 402"/>
                <a:gd name="T20" fmla="*/ 282 w 306"/>
                <a:gd name="T21" fmla="*/ 336 h 402"/>
                <a:gd name="T22" fmla="*/ 298 w 306"/>
                <a:gd name="T23" fmla="*/ 216 h 402"/>
                <a:gd name="T24" fmla="*/ 238 w 306"/>
                <a:gd name="T25" fmla="*/ 84 h 402"/>
                <a:gd name="T26" fmla="*/ 180 w 306"/>
                <a:gd name="T2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402">
                  <a:moveTo>
                    <a:pt x="180" y="0"/>
                  </a:moveTo>
                  <a:cubicBezTo>
                    <a:pt x="180" y="0"/>
                    <a:pt x="250" y="128"/>
                    <a:pt x="228" y="142"/>
                  </a:cubicBezTo>
                  <a:cubicBezTo>
                    <a:pt x="206" y="156"/>
                    <a:pt x="106" y="206"/>
                    <a:pt x="66" y="226"/>
                  </a:cubicBezTo>
                  <a:cubicBezTo>
                    <a:pt x="26" y="246"/>
                    <a:pt x="74" y="238"/>
                    <a:pt x="108" y="222"/>
                  </a:cubicBezTo>
                  <a:cubicBezTo>
                    <a:pt x="142" y="206"/>
                    <a:pt x="222" y="168"/>
                    <a:pt x="222" y="168"/>
                  </a:cubicBezTo>
                  <a:cubicBezTo>
                    <a:pt x="222" y="168"/>
                    <a:pt x="264" y="154"/>
                    <a:pt x="236" y="208"/>
                  </a:cubicBezTo>
                  <a:cubicBezTo>
                    <a:pt x="208" y="262"/>
                    <a:pt x="190" y="306"/>
                    <a:pt x="130" y="338"/>
                  </a:cubicBezTo>
                  <a:cubicBezTo>
                    <a:pt x="70" y="370"/>
                    <a:pt x="0" y="402"/>
                    <a:pt x="62" y="378"/>
                  </a:cubicBezTo>
                  <a:cubicBezTo>
                    <a:pt x="124" y="354"/>
                    <a:pt x="212" y="306"/>
                    <a:pt x="230" y="268"/>
                  </a:cubicBezTo>
                  <a:cubicBezTo>
                    <a:pt x="248" y="230"/>
                    <a:pt x="266" y="182"/>
                    <a:pt x="272" y="200"/>
                  </a:cubicBezTo>
                  <a:cubicBezTo>
                    <a:pt x="278" y="218"/>
                    <a:pt x="284" y="338"/>
                    <a:pt x="282" y="336"/>
                  </a:cubicBezTo>
                  <a:cubicBezTo>
                    <a:pt x="280" y="334"/>
                    <a:pt x="306" y="244"/>
                    <a:pt x="298" y="216"/>
                  </a:cubicBezTo>
                  <a:cubicBezTo>
                    <a:pt x="290" y="188"/>
                    <a:pt x="250" y="102"/>
                    <a:pt x="238" y="84"/>
                  </a:cubicBezTo>
                  <a:cubicBezTo>
                    <a:pt x="226" y="66"/>
                    <a:pt x="180" y="0"/>
                    <a:pt x="180" y="0"/>
                  </a:cubicBezTo>
                  <a:close/>
                </a:path>
              </a:pathLst>
            </a:custGeom>
            <a:solidFill>
              <a:srgbClr val="577B9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4" name="Freeform 62">
              <a:extLst>
                <a:ext uri="{FF2B5EF4-FFF2-40B4-BE49-F238E27FC236}">
                  <a16:creationId xmlns:a16="http://schemas.microsoft.com/office/drawing/2014/main" id="{63C150B9-9673-0F47-CFF9-3C55915E4CCE}"/>
                </a:ext>
              </a:extLst>
            </p:cNvPr>
            <p:cNvSpPr>
              <a:spLocks/>
            </p:cNvSpPr>
            <p:nvPr/>
          </p:nvSpPr>
          <p:spPr bwMode="gray">
            <a:xfrm>
              <a:off x="5577407" y="5324256"/>
              <a:ext cx="718265" cy="269108"/>
            </a:xfrm>
            <a:custGeom>
              <a:avLst/>
              <a:gdLst>
                <a:gd name="T0" fmla="*/ 10 w 380"/>
                <a:gd name="T1" fmla="*/ 142 h 142"/>
                <a:gd name="T2" fmla="*/ 146 w 380"/>
                <a:gd name="T3" fmla="*/ 72 h 142"/>
                <a:gd name="T4" fmla="*/ 262 w 380"/>
                <a:gd name="T5" fmla="*/ 122 h 142"/>
                <a:gd name="T6" fmla="*/ 176 w 380"/>
                <a:gd name="T7" fmla="*/ 56 h 142"/>
                <a:gd name="T8" fmla="*/ 220 w 380"/>
                <a:gd name="T9" fmla="*/ 32 h 142"/>
                <a:gd name="T10" fmla="*/ 336 w 380"/>
                <a:gd name="T11" fmla="*/ 56 h 142"/>
                <a:gd name="T12" fmla="*/ 380 w 380"/>
                <a:gd name="T13" fmla="*/ 74 h 142"/>
                <a:gd name="T14" fmla="*/ 256 w 380"/>
                <a:gd name="T15" fmla="*/ 6 h 142"/>
                <a:gd name="T16" fmla="*/ 158 w 380"/>
                <a:gd name="T17" fmla="*/ 0 h 142"/>
                <a:gd name="T18" fmla="*/ 60 w 380"/>
                <a:gd name="T19" fmla="*/ 24 h 142"/>
                <a:gd name="T20" fmla="*/ 0 w 380"/>
                <a:gd name="T21" fmla="*/ 98 h 142"/>
                <a:gd name="T22" fmla="*/ 60 w 380"/>
                <a:gd name="T23" fmla="*/ 42 h 142"/>
                <a:gd name="T24" fmla="*/ 66 w 380"/>
                <a:gd name="T25" fmla="*/ 80 h 142"/>
                <a:gd name="T26" fmla="*/ 10 w 380"/>
                <a:gd name="T2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0" h="142">
                  <a:moveTo>
                    <a:pt x="10" y="142"/>
                  </a:moveTo>
                  <a:cubicBezTo>
                    <a:pt x="44" y="100"/>
                    <a:pt x="126" y="70"/>
                    <a:pt x="146" y="72"/>
                  </a:cubicBezTo>
                  <a:cubicBezTo>
                    <a:pt x="166" y="74"/>
                    <a:pt x="262" y="122"/>
                    <a:pt x="262" y="122"/>
                  </a:cubicBezTo>
                  <a:cubicBezTo>
                    <a:pt x="262" y="122"/>
                    <a:pt x="228" y="62"/>
                    <a:pt x="176" y="56"/>
                  </a:cubicBezTo>
                  <a:cubicBezTo>
                    <a:pt x="124" y="50"/>
                    <a:pt x="182" y="32"/>
                    <a:pt x="220" y="32"/>
                  </a:cubicBezTo>
                  <a:cubicBezTo>
                    <a:pt x="258" y="32"/>
                    <a:pt x="330" y="52"/>
                    <a:pt x="336" y="56"/>
                  </a:cubicBezTo>
                  <a:cubicBezTo>
                    <a:pt x="342" y="60"/>
                    <a:pt x="380" y="74"/>
                    <a:pt x="380" y="74"/>
                  </a:cubicBezTo>
                  <a:cubicBezTo>
                    <a:pt x="380" y="74"/>
                    <a:pt x="292" y="10"/>
                    <a:pt x="256" y="6"/>
                  </a:cubicBezTo>
                  <a:cubicBezTo>
                    <a:pt x="220" y="2"/>
                    <a:pt x="158" y="0"/>
                    <a:pt x="158" y="0"/>
                  </a:cubicBezTo>
                  <a:cubicBezTo>
                    <a:pt x="158" y="0"/>
                    <a:pt x="72" y="18"/>
                    <a:pt x="60" y="24"/>
                  </a:cubicBezTo>
                  <a:cubicBezTo>
                    <a:pt x="48" y="30"/>
                    <a:pt x="0" y="98"/>
                    <a:pt x="0" y="98"/>
                  </a:cubicBezTo>
                  <a:cubicBezTo>
                    <a:pt x="0" y="98"/>
                    <a:pt x="40" y="42"/>
                    <a:pt x="60" y="42"/>
                  </a:cubicBezTo>
                  <a:cubicBezTo>
                    <a:pt x="80" y="42"/>
                    <a:pt x="92" y="64"/>
                    <a:pt x="66" y="80"/>
                  </a:cubicBezTo>
                  <a:cubicBezTo>
                    <a:pt x="40" y="96"/>
                    <a:pt x="10" y="142"/>
                    <a:pt x="10" y="142"/>
                  </a:cubicBezTo>
                  <a:close/>
                </a:path>
              </a:pathLst>
            </a:custGeom>
            <a:solidFill>
              <a:srgbClr val="577B9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5" name="Freeform 63">
              <a:extLst>
                <a:ext uri="{FF2B5EF4-FFF2-40B4-BE49-F238E27FC236}">
                  <a16:creationId xmlns:a16="http://schemas.microsoft.com/office/drawing/2014/main" id="{213939E2-314A-6C0D-5881-D999B17E9125}"/>
                </a:ext>
              </a:extLst>
            </p:cNvPr>
            <p:cNvSpPr>
              <a:spLocks/>
            </p:cNvSpPr>
            <p:nvPr/>
          </p:nvSpPr>
          <p:spPr bwMode="gray">
            <a:xfrm>
              <a:off x="5376061" y="5744372"/>
              <a:ext cx="813129" cy="547895"/>
            </a:xfrm>
            <a:custGeom>
              <a:avLst/>
              <a:gdLst>
                <a:gd name="T0" fmla="*/ 88 w 430"/>
                <a:gd name="T1" fmla="*/ 0 h 290"/>
                <a:gd name="T2" fmla="*/ 76 w 430"/>
                <a:gd name="T3" fmla="*/ 86 h 290"/>
                <a:gd name="T4" fmla="*/ 0 w 430"/>
                <a:gd name="T5" fmla="*/ 86 h 290"/>
                <a:gd name="T6" fmla="*/ 40 w 430"/>
                <a:gd name="T7" fmla="*/ 158 h 290"/>
                <a:gd name="T8" fmla="*/ 40 w 430"/>
                <a:gd name="T9" fmla="*/ 210 h 290"/>
                <a:gd name="T10" fmla="*/ 64 w 430"/>
                <a:gd name="T11" fmla="*/ 148 h 290"/>
                <a:gd name="T12" fmla="*/ 122 w 430"/>
                <a:gd name="T13" fmla="*/ 268 h 290"/>
                <a:gd name="T14" fmla="*/ 92 w 430"/>
                <a:gd name="T15" fmla="*/ 168 h 290"/>
                <a:gd name="T16" fmla="*/ 200 w 430"/>
                <a:gd name="T17" fmla="*/ 262 h 290"/>
                <a:gd name="T18" fmla="*/ 194 w 430"/>
                <a:gd name="T19" fmla="*/ 232 h 290"/>
                <a:gd name="T20" fmla="*/ 132 w 430"/>
                <a:gd name="T21" fmla="*/ 122 h 290"/>
                <a:gd name="T22" fmla="*/ 272 w 430"/>
                <a:gd name="T23" fmla="*/ 130 h 290"/>
                <a:gd name="T24" fmla="*/ 170 w 430"/>
                <a:gd name="T25" fmla="*/ 68 h 290"/>
                <a:gd name="T26" fmla="*/ 270 w 430"/>
                <a:gd name="T27" fmla="*/ 44 h 290"/>
                <a:gd name="T28" fmla="*/ 88 w 430"/>
                <a:gd name="T29"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0" h="290">
                  <a:moveTo>
                    <a:pt x="88" y="0"/>
                  </a:moveTo>
                  <a:cubicBezTo>
                    <a:pt x="76" y="86"/>
                    <a:pt x="76" y="86"/>
                    <a:pt x="76" y="86"/>
                  </a:cubicBezTo>
                  <a:cubicBezTo>
                    <a:pt x="0" y="86"/>
                    <a:pt x="0" y="86"/>
                    <a:pt x="0" y="86"/>
                  </a:cubicBezTo>
                  <a:cubicBezTo>
                    <a:pt x="0" y="86"/>
                    <a:pt x="40" y="132"/>
                    <a:pt x="40" y="158"/>
                  </a:cubicBezTo>
                  <a:cubicBezTo>
                    <a:pt x="40" y="184"/>
                    <a:pt x="28" y="266"/>
                    <a:pt x="40" y="210"/>
                  </a:cubicBezTo>
                  <a:cubicBezTo>
                    <a:pt x="52" y="154"/>
                    <a:pt x="44" y="106"/>
                    <a:pt x="64" y="148"/>
                  </a:cubicBezTo>
                  <a:cubicBezTo>
                    <a:pt x="84" y="190"/>
                    <a:pt x="102" y="254"/>
                    <a:pt x="122" y="268"/>
                  </a:cubicBezTo>
                  <a:cubicBezTo>
                    <a:pt x="142" y="282"/>
                    <a:pt x="104" y="192"/>
                    <a:pt x="92" y="168"/>
                  </a:cubicBezTo>
                  <a:cubicBezTo>
                    <a:pt x="80" y="144"/>
                    <a:pt x="178" y="242"/>
                    <a:pt x="200" y="262"/>
                  </a:cubicBezTo>
                  <a:cubicBezTo>
                    <a:pt x="222" y="282"/>
                    <a:pt x="242" y="290"/>
                    <a:pt x="194" y="232"/>
                  </a:cubicBezTo>
                  <a:cubicBezTo>
                    <a:pt x="146" y="174"/>
                    <a:pt x="84" y="124"/>
                    <a:pt x="132" y="122"/>
                  </a:cubicBezTo>
                  <a:cubicBezTo>
                    <a:pt x="180" y="120"/>
                    <a:pt x="342" y="162"/>
                    <a:pt x="272" y="130"/>
                  </a:cubicBezTo>
                  <a:cubicBezTo>
                    <a:pt x="202" y="98"/>
                    <a:pt x="116" y="78"/>
                    <a:pt x="170" y="68"/>
                  </a:cubicBezTo>
                  <a:cubicBezTo>
                    <a:pt x="224" y="58"/>
                    <a:pt x="430" y="74"/>
                    <a:pt x="270" y="44"/>
                  </a:cubicBezTo>
                  <a:cubicBezTo>
                    <a:pt x="110" y="14"/>
                    <a:pt x="88" y="0"/>
                    <a:pt x="88" y="0"/>
                  </a:cubicBezTo>
                  <a:close/>
                </a:path>
              </a:pathLst>
            </a:custGeom>
            <a:solidFill>
              <a:srgbClr val="577B9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6" name="Freeform 64">
              <a:extLst>
                <a:ext uri="{FF2B5EF4-FFF2-40B4-BE49-F238E27FC236}">
                  <a16:creationId xmlns:a16="http://schemas.microsoft.com/office/drawing/2014/main" id="{3B6B0B7E-164A-504B-171E-0C9A14C2647C}"/>
                </a:ext>
              </a:extLst>
            </p:cNvPr>
            <p:cNvSpPr>
              <a:spLocks/>
            </p:cNvSpPr>
            <p:nvPr/>
          </p:nvSpPr>
          <p:spPr bwMode="gray">
            <a:xfrm>
              <a:off x="5228923" y="5906997"/>
              <a:ext cx="79377" cy="305891"/>
            </a:xfrm>
            <a:custGeom>
              <a:avLst/>
              <a:gdLst>
                <a:gd name="T0" fmla="*/ 42 w 42"/>
                <a:gd name="T1" fmla="*/ 0 h 162"/>
                <a:gd name="T2" fmla="*/ 2 w 42"/>
                <a:gd name="T3" fmla="*/ 116 h 162"/>
                <a:gd name="T4" fmla="*/ 42 w 42"/>
                <a:gd name="T5" fmla="*/ 0 h 162"/>
              </a:gdLst>
              <a:ahLst/>
              <a:cxnLst>
                <a:cxn ang="0">
                  <a:pos x="T0" y="T1"/>
                </a:cxn>
                <a:cxn ang="0">
                  <a:pos x="T2" y="T3"/>
                </a:cxn>
                <a:cxn ang="0">
                  <a:pos x="T4" y="T5"/>
                </a:cxn>
              </a:cxnLst>
              <a:rect l="0" t="0" r="r" b="b"/>
              <a:pathLst>
                <a:path w="42" h="162">
                  <a:moveTo>
                    <a:pt x="42" y="0"/>
                  </a:moveTo>
                  <a:cubicBezTo>
                    <a:pt x="42" y="0"/>
                    <a:pt x="0" y="162"/>
                    <a:pt x="2" y="116"/>
                  </a:cubicBezTo>
                  <a:cubicBezTo>
                    <a:pt x="6" y="24"/>
                    <a:pt x="42" y="0"/>
                    <a:pt x="42" y="0"/>
                  </a:cubicBezTo>
                  <a:close/>
                </a:path>
              </a:pathLst>
            </a:custGeom>
            <a:solidFill>
              <a:srgbClr val="577B9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7" name="Freeform 65">
              <a:extLst>
                <a:ext uri="{FF2B5EF4-FFF2-40B4-BE49-F238E27FC236}">
                  <a16:creationId xmlns:a16="http://schemas.microsoft.com/office/drawing/2014/main" id="{2C01FCF2-4A27-AF9A-2C17-8FEC94B95A18}"/>
                </a:ext>
              </a:extLst>
            </p:cNvPr>
            <p:cNvSpPr>
              <a:spLocks/>
            </p:cNvSpPr>
            <p:nvPr/>
          </p:nvSpPr>
          <p:spPr bwMode="gray">
            <a:xfrm>
              <a:off x="6299544" y="5002876"/>
              <a:ext cx="87122" cy="371716"/>
            </a:xfrm>
            <a:custGeom>
              <a:avLst/>
              <a:gdLst>
                <a:gd name="T0" fmla="*/ 46 w 46"/>
                <a:gd name="T1" fmla="*/ 0 h 196"/>
                <a:gd name="T2" fmla="*/ 30 w 46"/>
                <a:gd name="T3" fmla="*/ 84 h 196"/>
                <a:gd name="T4" fmla="*/ 14 w 46"/>
                <a:gd name="T5" fmla="*/ 196 h 196"/>
                <a:gd name="T6" fmla="*/ 16 w 46"/>
                <a:gd name="T7" fmla="*/ 58 h 196"/>
                <a:gd name="T8" fmla="*/ 46 w 46"/>
                <a:gd name="T9" fmla="*/ 0 h 196"/>
              </a:gdLst>
              <a:ahLst/>
              <a:cxnLst>
                <a:cxn ang="0">
                  <a:pos x="T0" y="T1"/>
                </a:cxn>
                <a:cxn ang="0">
                  <a:pos x="T2" y="T3"/>
                </a:cxn>
                <a:cxn ang="0">
                  <a:pos x="T4" y="T5"/>
                </a:cxn>
                <a:cxn ang="0">
                  <a:pos x="T6" y="T7"/>
                </a:cxn>
                <a:cxn ang="0">
                  <a:pos x="T8" y="T9"/>
                </a:cxn>
              </a:cxnLst>
              <a:rect l="0" t="0" r="r" b="b"/>
              <a:pathLst>
                <a:path w="46" h="196">
                  <a:moveTo>
                    <a:pt x="46" y="0"/>
                  </a:moveTo>
                  <a:cubicBezTo>
                    <a:pt x="46" y="0"/>
                    <a:pt x="38" y="58"/>
                    <a:pt x="30" y="84"/>
                  </a:cubicBezTo>
                  <a:cubicBezTo>
                    <a:pt x="22" y="110"/>
                    <a:pt x="14" y="196"/>
                    <a:pt x="14" y="196"/>
                  </a:cubicBezTo>
                  <a:cubicBezTo>
                    <a:pt x="14" y="196"/>
                    <a:pt x="0" y="96"/>
                    <a:pt x="16" y="58"/>
                  </a:cubicBezTo>
                  <a:cubicBezTo>
                    <a:pt x="32" y="20"/>
                    <a:pt x="46" y="0"/>
                    <a:pt x="46" y="0"/>
                  </a:cubicBezTo>
                  <a:close/>
                </a:path>
              </a:pathLst>
            </a:custGeom>
            <a:solidFill>
              <a:srgbClr val="577B9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8" name="Freeform 66">
              <a:extLst>
                <a:ext uri="{FF2B5EF4-FFF2-40B4-BE49-F238E27FC236}">
                  <a16:creationId xmlns:a16="http://schemas.microsoft.com/office/drawing/2014/main" id="{453C9F99-C9F6-5E32-FA45-9B0E6A442E5D}"/>
                </a:ext>
              </a:extLst>
            </p:cNvPr>
            <p:cNvSpPr>
              <a:spLocks/>
            </p:cNvSpPr>
            <p:nvPr/>
          </p:nvSpPr>
          <p:spPr bwMode="gray">
            <a:xfrm>
              <a:off x="4990793" y="5930230"/>
              <a:ext cx="162626" cy="309763"/>
            </a:xfrm>
            <a:custGeom>
              <a:avLst/>
              <a:gdLst>
                <a:gd name="T0" fmla="*/ 86 w 86"/>
                <a:gd name="T1" fmla="*/ 0 h 164"/>
                <a:gd name="T2" fmla="*/ 38 w 86"/>
                <a:gd name="T3" fmla="*/ 126 h 164"/>
                <a:gd name="T4" fmla="*/ 20 w 86"/>
                <a:gd name="T5" fmla="*/ 80 h 164"/>
                <a:gd name="T6" fmla="*/ 86 w 86"/>
                <a:gd name="T7" fmla="*/ 0 h 164"/>
              </a:gdLst>
              <a:ahLst/>
              <a:cxnLst>
                <a:cxn ang="0">
                  <a:pos x="T0" y="T1"/>
                </a:cxn>
                <a:cxn ang="0">
                  <a:pos x="T2" y="T3"/>
                </a:cxn>
                <a:cxn ang="0">
                  <a:pos x="T4" y="T5"/>
                </a:cxn>
                <a:cxn ang="0">
                  <a:pos x="T6" y="T7"/>
                </a:cxn>
              </a:cxnLst>
              <a:rect l="0" t="0" r="r" b="b"/>
              <a:pathLst>
                <a:path w="86" h="164">
                  <a:moveTo>
                    <a:pt x="86" y="0"/>
                  </a:moveTo>
                  <a:cubicBezTo>
                    <a:pt x="86" y="0"/>
                    <a:pt x="38" y="88"/>
                    <a:pt x="38" y="126"/>
                  </a:cubicBezTo>
                  <a:cubicBezTo>
                    <a:pt x="38" y="164"/>
                    <a:pt x="0" y="118"/>
                    <a:pt x="20" y="80"/>
                  </a:cubicBezTo>
                  <a:cubicBezTo>
                    <a:pt x="40" y="42"/>
                    <a:pt x="86" y="0"/>
                    <a:pt x="86" y="0"/>
                  </a:cubicBezTo>
                  <a:close/>
                </a:path>
              </a:pathLst>
            </a:custGeom>
            <a:solidFill>
              <a:srgbClr val="577B9F"/>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9" name="Freeform 67">
              <a:extLst>
                <a:ext uri="{FF2B5EF4-FFF2-40B4-BE49-F238E27FC236}">
                  <a16:creationId xmlns:a16="http://schemas.microsoft.com/office/drawing/2014/main" id="{F6F8DA9A-9980-C01C-F4AA-665EC4CBE7BD}"/>
                </a:ext>
              </a:extLst>
            </p:cNvPr>
            <p:cNvSpPr>
              <a:spLocks/>
            </p:cNvSpPr>
            <p:nvPr/>
          </p:nvSpPr>
          <p:spPr bwMode="gray">
            <a:xfrm>
              <a:off x="-468788" y="4799593"/>
              <a:ext cx="741497" cy="2253529"/>
            </a:xfrm>
            <a:custGeom>
              <a:avLst/>
              <a:gdLst>
                <a:gd name="T0" fmla="*/ 383 w 383"/>
                <a:gd name="T1" fmla="*/ 0 h 1164"/>
                <a:gd name="T2" fmla="*/ 0 w 383"/>
                <a:gd name="T3" fmla="*/ 25 h 1164"/>
                <a:gd name="T4" fmla="*/ 4 w 383"/>
                <a:gd name="T5" fmla="*/ 1152 h 1164"/>
                <a:gd name="T6" fmla="*/ 273 w 383"/>
                <a:gd name="T7" fmla="*/ 1164 h 1164"/>
                <a:gd name="T8" fmla="*/ 383 w 383"/>
                <a:gd name="T9" fmla="*/ 0 h 1164"/>
              </a:gdLst>
              <a:ahLst/>
              <a:cxnLst>
                <a:cxn ang="0">
                  <a:pos x="T0" y="T1"/>
                </a:cxn>
                <a:cxn ang="0">
                  <a:pos x="T2" y="T3"/>
                </a:cxn>
                <a:cxn ang="0">
                  <a:pos x="T4" y="T5"/>
                </a:cxn>
                <a:cxn ang="0">
                  <a:pos x="T6" y="T7"/>
                </a:cxn>
                <a:cxn ang="0">
                  <a:pos x="T8" y="T9"/>
                </a:cxn>
              </a:cxnLst>
              <a:rect l="0" t="0" r="r" b="b"/>
              <a:pathLst>
                <a:path w="383" h="1164">
                  <a:moveTo>
                    <a:pt x="383" y="0"/>
                  </a:moveTo>
                  <a:lnTo>
                    <a:pt x="0" y="25"/>
                  </a:lnTo>
                  <a:lnTo>
                    <a:pt x="4" y="1152"/>
                  </a:lnTo>
                  <a:lnTo>
                    <a:pt x="273" y="1164"/>
                  </a:lnTo>
                  <a:lnTo>
                    <a:pt x="383" y="0"/>
                  </a:lnTo>
                  <a:close/>
                </a:path>
              </a:pathLst>
            </a:custGeom>
            <a:solidFill>
              <a:sysClr val="windowText" lastClr="000000">
                <a:lumMod val="65000"/>
                <a:lumOff val="35000"/>
              </a:sys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0" name="Freeform 68">
              <a:extLst>
                <a:ext uri="{FF2B5EF4-FFF2-40B4-BE49-F238E27FC236}">
                  <a16:creationId xmlns:a16="http://schemas.microsoft.com/office/drawing/2014/main" id="{3C6B8A80-01AE-5221-121A-4093FB1B90BD}"/>
                </a:ext>
              </a:extLst>
            </p:cNvPr>
            <p:cNvSpPr>
              <a:spLocks/>
            </p:cNvSpPr>
            <p:nvPr/>
          </p:nvSpPr>
          <p:spPr bwMode="gray">
            <a:xfrm>
              <a:off x="-468788" y="4811209"/>
              <a:ext cx="540151" cy="75505"/>
            </a:xfrm>
            <a:custGeom>
              <a:avLst/>
              <a:gdLst>
                <a:gd name="T0" fmla="*/ 242 w 279"/>
                <a:gd name="T1" fmla="*/ 27 h 39"/>
                <a:gd name="T2" fmla="*/ 4 w 279"/>
                <a:gd name="T3" fmla="*/ 39 h 39"/>
                <a:gd name="T4" fmla="*/ 0 w 279"/>
                <a:gd name="T5" fmla="*/ 19 h 39"/>
                <a:gd name="T6" fmla="*/ 279 w 279"/>
                <a:gd name="T7" fmla="*/ 0 h 39"/>
                <a:gd name="T8" fmla="*/ 242 w 279"/>
                <a:gd name="T9" fmla="*/ 27 h 39"/>
              </a:gdLst>
              <a:ahLst/>
              <a:cxnLst>
                <a:cxn ang="0">
                  <a:pos x="T0" y="T1"/>
                </a:cxn>
                <a:cxn ang="0">
                  <a:pos x="T2" y="T3"/>
                </a:cxn>
                <a:cxn ang="0">
                  <a:pos x="T4" y="T5"/>
                </a:cxn>
                <a:cxn ang="0">
                  <a:pos x="T6" y="T7"/>
                </a:cxn>
                <a:cxn ang="0">
                  <a:pos x="T8" y="T9"/>
                </a:cxn>
              </a:cxnLst>
              <a:rect l="0" t="0" r="r" b="b"/>
              <a:pathLst>
                <a:path w="279" h="39">
                  <a:moveTo>
                    <a:pt x="242" y="27"/>
                  </a:moveTo>
                  <a:lnTo>
                    <a:pt x="4" y="39"/>
                  </a:lnTo>
                  <a:lnTo>
                    <a:pt x="0" y="19"/>
                  </a:lnTo>
                  <a:lnTo>
                    <a:pt x="279" y="0"/>
                  </a:lnTo>
                  <a:lnTo>
                    <a:pt x="242" y="27"/>
                  </a:lnTo>
                  <a:close/>
                </a:path>
              </a:pathLst>
            </a:custGeom>
            <a:solidFill>
              <a:srgbClr val="4F4F4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1" name="Freeform 69">
              <a:extLst>
                <a:ext uri="{FF2B5EF4-FFF2-40B4-BE49-F238E27FC236}">
                  <a16:creationId xmlns:a16="http://schemas.microsoft.com/office/drawing/2014/main" id="{78A3B911-E520-689D-7616-35397539AEA0}"/>
                </a:ext>
              </a:extLst>
            </p:cNvPr>
            <p:cNvSpPr>
              <a:spLocks/>
            </p:cNvSpPr>
            <p:nvPr/>
          </p:nvSpPr>
          <p:spPr bwMode="gray">
            <a:xfrm>
              <a:off x="-468788" y="5837301"/>
              <a:ext cx="383332" cy="77441"/>
            </a:xfrm>
            <a:custGeom>
              <a:avLst/>
              <a:gdLst>
                <a:gd name="T0" fmla="*/ 0 w 203"/>
                <a:gd name="T1" fmla="*/ 41 h 41"/>
                <a:gd name="T2" fmla="*/ 203 w 203"/>
                <a:gd name="T3" fmla="*/ 15 h 41"/>
                <a:gd name="T4" fmla="*/ 70 w 203"/>
                <a:gd name="T5" fmla="*/ 9 h 41"/>
                <a:gd name="T6" fmla="*/ 0 w 203"/>
                <a:gd name="T7" fmla="*/ 41 h 41"/>
              </a:gdLst>
              <a:ahLst/>
              <a:cxnLst>
                <a:cxn ang="0">
                  <a:pos x="T0" y="T1"/>
                </a:cxn>
                <a:cxn ang="0">
                  <a:pos x="T2" y="T3"/>
                </a:cxn>
                <a:cxn ang="0">
                  <a:pos x="T4" y="T5"/>
                </a:cxn>
                <a:cxn ang="0">
                  <a:pos x="T6" y="T7"/>
                </a:cxn>
              </a:cxnLst>
              <a:rect l="0" t="0" r="r" b="b"/>
              <a:pathLst>
                <a:path w="203" h="41">
                  <a:moveTo>
                    <a:pt x="0" y="41"/>
                  </a:moveTo>
                  <a:cubicBezTo>
                    <a:pt x="203" y="15"/>
                    <a:pt x="203" y="15"/>
                    <a:pt x="203" y="15"/>
                  </a:cubicBezTo>
                  <a:cubicBezTo>
                    <a:pt x="203" y="15"/>
                    <a:pt x="117" y="0"/>
                    <a:pt x="70" y="9"/>
                  </a:cubicBezTo>
                  <a:cubicBezTo>
                    <a:pt x="24" y="17"/>
                    <a:pt x="0" y="41"/>
                    <a:pt x="0" y="41"/>
                  </a:cubicBezTo>
                  <a:close/>
                </a:path>
              </a:pathLst>
            </a:custGeom>
            <a:solidFill>
              <a:srgbClr val="4F4F4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2" name="Freeform 70">
              <a:extLst>
                <a:ext uri="{FF2B5EF4-FFF2-40B4-BE49-F238E27FC236}">
                  <a16:creationId xmlns:a16="http://schemas.microsoft.com/office/drawing/2014/main" id="{6B842AA1-C62A-9D56-A154-D3E24B015AA1}"/>
                </a:ext>
              </a:extLst>
            </p:cNvPr>
            <p:cNvSpPr>
              <a:spLocks/>
            </p:cNvSpPr>
            <p:nvPr/>
          </p:nvSpPr>
          <p:spPr bwMode="gray">
            <a:xfrm>
              <a:off x="-453299" y="6001863"/>
              <a:ext cx="551767" cy="137458"/>
            </a:xfrm>
            <a:custGeom>
              <a:avLst/>
              <a:gdLst>
                <a:gd name="T0" fmla="*/ 0 w 292"/>
                <a:gd name="T1" fmla="*/ 73 h 73"/>
                <a:gd name="T2" fmla="*/ 292 w 292"/>
                <a:gd name="T3" fmla="*/ 4 h 73"/>
                <a:gd name="T4" fmla="*/ 143 w 292"/>
                <a:gd name="T5" fmla="*/ 18 h 73"/>
                <a:gd name="T6" fmla="*/ 0 w 292"/>
                <a:gd name="T7" fmla="*/ 73 h 73"/>
              </a:gdLst>
              <a:ahLst/>
              <a:cxnLst>
                <a:cxn ang="0">
                  <a:pos x="T0" y="T1"/>
                </a:cxn>
                <a:cxn ang="0">
                  <a:pos x="T2" y="T3"/>
                </a:cxn>
                <a:cxn ang="0">
                  <a:pos x="T4" y="T5"/>
                </a:cxn>
                <a:cxn ang="0">
                  <a:pos x="T6" y="T7"/>
                </a:cxn>
              </a:cxnLst>
              <a:rect l="0" t="0" r="r" b="b"/>
              <a:pathLst>
                <a:path w="292" h="73">
                  <a:moveTo>
                    <a:pt x="0" y="73"/>
                  </a:moveTo>
                  <a:cubicBezTo>
                    <a:pt x="292" y="4"/>
                    <a:pt x="292" y="4"/>
                    <a:pt x="292" y="4"/>
                  </a:cubicBezTo>
                  <a:cubicBezTo>
                    <a:pt x="292" y="4"/>
                    <a:pt x="195" y="0"/>
                    <a:pt x="143" y="18"/>
                  </a:cubicBezTo>
                  <a:cubicBezTo>
                    <a:pt x="91" y="36"/>
                    <a:pt x="0" y="73"/>
                    <a:pt x="0" y="73"/>
                  </a:cubicBezTo>
                  <a:close/>
                </a:path>
              </a:pathLst>
            </a:custGeom>
            <a:solidFill>
              <a:srgbClr val="4F4F4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3" name="Freeform 71">
              <a:extLst>
                <a:ext uri="{FF2B5EF4-FFF2-40B4-BE49-F238E27FC236}">
                  <a16:creationId xmlns:a16="http://schemas.microsoft.com/office/drawing/2014/main" id="{EE5F2D53-8F69-8653-4DBB-43CA250AED76}"/>
                </a:ext>
              </a:extLst>
            </p:cNvPr>
            <p:cNvSpPr>
              <a:spLocks/>
            </p:cNvSpPr>
            <p:nvPr/>
          </p:nvSpPr>
          <p:spPr bwMode="gray">
            <a:xfrm>
              <a:off x="708314" y="2884869"/>
              <a:ext cx="1299071" cy="1604962"/>
            </a:xfrm>
            <a:custGeom>
              <a:avLst/>
              <a:gdLst>
                <a:gd name="T0" fmla="*/ 603 w 687"/>
                <a:gd name="T1" fmla="*/ 0 h 849"/>
                <a:gd name="T2" fmla="*/ 675 w 687"/>
                <a:gd name="T3" fmla="*/ 145 h 849"/>
                <a:gd name="T4" fmla="*/ 680 w 687"/>
                <a:gd name="T5" fmla="*/ 273 h 849"/>
                <a:gd name="T6" fmla="*/ 669 w 687"/>
                <a:gd name="T7" fmla="*/ 399 h 849"/>
                <a:gd name="T8" fmla="*/ 654 w 687"/>
                <a:gd name="T9" fmla="*/ 451 h 849"/>
                <a:gd name="T10" fmla="*/ 625 w 687"/>
                <a:gd name="T11" fmla="*/ 474 h 849"/>
                <a:gd name="T12" fmla="*/ 605 w 687"/>
                <a:gd name="T13" fmla="*/ 546 h 849"/>
                <a:gd name="T14" fmla="*/ 566 w 687"/>
                <a:gd name="T15" fmla="*/ 612 h 849"/>
                <a:gd name="T16" fmla="*/ 467 w 687"/>
                <a:gd name="T17" fmla="*/ 618 h 849"/>
                <a:gd name="T18" fmla="*/ 482 w 687"/>
                <a:gd name="T19" fmla="*/ 675 h 849"/>
                <a:gd name="T20" fmla="*/ 498 w 687"/>
                <a:gd name="T21" fmla="*/ 818 h 849"/>
                <a:gd name="T22" fmla="*/ 152 w 687"/>
                <a:gd name="T23" fmla="*/ 761 h 849"/>
                <a:gd name="T24" fmla="*/ 3 w 687"/>
                <a:gd name="T25" fmla="*/ 542 h 849"/>
                <a:gd name="T26" fmla="*/ 61 w 687"/>
                <a:gd name="T27" fmla="*/ 489 h 849"/>
                <a:gd name="T28" fmla="*/ 166 w 687"/>
                <a:gd name="T29" fmla="*/ 414 h 849"/>
                <a:gd name="T30" fmla="*/ 169 w 687"/>
                <a:gd name="T31" fmla="*/ 234 h 849"/>
                <a:gd name="T32" fmla="*/ 382 w 687"/>
                <a:gd name="T33" fmla="*/ 198 h 849"/>
                <a:gd name="T34" fmla="*/ 560 w 687"/>
                <a:gd name="T35" fmla="*/ 69 h 849"/>
                <a:gd name="T36" fmla="*/ 603 w 687"/>
                <a:gd name="T37"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7" h="849">
                  <a:moveTo>
                    <a:pt x="603" y="0"/>
                  </a:moveTo>
                  <a:cubicBezTo>
                    <a:pt x="603" y="0"/>
                    <a:pt x="684" y="119"/>
                    <a:pt x="675" y="145"/>
                  </a:cubicBezTo>
                  <a:cubicBezTo>
                    <a:pt x="667" y="171"/>
                    <a:pt x="673" y="256"/>
                    <a:pt x="680" y="273"/>
                  </a:cubicBezTo>
                  <a:cubicBezTo>
                    <a:pt x="687" y="289"/>
                    <a:pt x="686" y="376"/>
                    <a:pt x="669" y="399"/>
                  </a:cubicBezTo>
                  <a:cubicBezTo>
                    <a:pt x="653" y="421"/>
                    <a:pt x="655" y="442"/>
                    <a:pt x="654" y="451"/>
                  </a:cubicBezTo>
                  <a:cubicBezTo>
                    <a:pt x="653" y="461"/>
                    <a:pt x="632" y="465"/>
                    <a:pt x="625" y="474"/>
                  </a:cubicBezTo>
                  <a:cubicBezTo>
                    <a:pt x="618" y="482"/>
                    <a:pt x="613" y="538"/>
                    <a:pt x="605" y="546"/>
                  </a:cubicBezTo>
                  <a:cubicBezTo>
                    <a:pt x="597" y="555"/>
                    <a:pt x="597" y="602"/>
                    <a:pt x="566" y="612"/>
                  </a:cubicBezTo>
                  <a:cubicBezTo>
                    <a:pt x="535" y="621"/>
                    <a:pt x="475" y="613"/>
                    <a:pt x="467" y="618"/>
                  </a:cubicBezTo>
                  <a:cubicBezTo>
                    <a:pt x="459" y="622"/>
                    <a:pt x="475" y="644"/>
                    <a:pt x="482" y="675"/>
                  </a:cubicBezTo>
                  <a:cubicBezTo>
                    <a:pt x="490" y="706"/>
                    <a:pt x="579" y="795"/>
                    <a:pt x="498" y="818"/>
                  </a:cubicBezTo>
                  <a:cubicBezTo>
                    <a:pt x="417" y="840"/>
                    <a:pt x="188" y="849"/>
                    <a:pt x="152" y="761"/>
                  </a:cubicBezTo>
                  <a:cubicBezTo>
                    <a:pt x="115" y="672"/>
                    <a:pt x="0" y="549"/>
                    <a:pt x="3" y="542"/>
                  </a:cubicBezTo>
                  <a:cubicBezTo>
                    <a:pt x="5" y="534"/>
                    <a:pt x="28" y="501"/>
                    <a:pt x="61" y="489"/>
                  </a:cubicBezTo>
                  <a:cubicBezTo>
                    <a:pt x="94" y="477"/>
                    <a:pt x="160" y="463"/>
                    <a:pt x="166" y="414"/>
                  </a:cubicBezTo>
                  <a:cubicBezTo>
                    <a:pt x="172" y="365"/>
                    <a:pt x="129" y="270"/>
                    <a:pt x="169" y="234"/>
                  </a:cubicBezTo>
                  <a:cubicBezTo>
                    <a:pt x="210" y="199"/>
                    <a:pt x="299" y="245"/>
                    <a:pt x="382" y="198"/>
                  </a:cubicBezTo>
                  <a:cubicBezTo>
                    <a:pt x="466" y="150"/>
                    <a:pt x="543" y="101"/>
                    <a:pt x="560" y="69"/>
                  </a:cubicBezTo>
                  <a:cubicBezTo>
                    <a:pt x="576" y="37"/>
                    <a:pt x="603" y="0"/>
                    <a:pt x="603" y="0"/>
                  </a:cubicBezTo>
                  <a:close/>
                </a:path>
              </a:pathLst>
            </a:custGeom>
            <a:solidFill>
              <a:srgbClr val="F4DDC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4" name="Freeform 72">
              <a:extLst>
                <a:ext uri="{FF2B5EF4-FFF2-40B4-BE49-F238E27FC236}">
                  <a16:creationId xmlns:a16="http://schemas.microsoft.com/office/drawing/2014/main" id="{D62E00E1-7C7E-858E-06D0-C2CE4CD43FE7}"/>
                </a:ext>
              </a:extLst>
            </p:cNvPr>
            <p:cNvSpPr>
              <a:spLocks/>
            </p:cNvSpPr>
            <p:nvPr/>
          </p:nvSpPr>
          <p:spPr bwMode="gray">
            <a:xfrm>
              <a:off x="1201999" y="3647661"/>
              <a:ext cx="404629" cy="408501"/>
            </a:xfrm>
            <a:custGeom>
              <a:avLst/>
              <a:gdLst>
                <a:gd name="T0" fmla="*/ 0 w 214"/>
                <a:gd name="T1" fmla="*/ 0 h 217"/>
                <a:gd name="T2" fmla="*/ 7 w 214"/>
                <a:gd name="T3" fmla="*/ 59 h 217"/>
                <a:gd name="T4" fmla="*/ 175 w 214"/>
                <a:gd name="T5" fmla="*/ 209 h 217"/>
                <a:gd name="T6" fmla="*/ 206 w 214"/>
                <a:gd name="T7" fmla="*/ 214 h 217"/>
                <a:gd name="T8" fmla="*/ 162 w 214"/>
                <a:gd name="T9" fmla="*/ 180 h 217"/>
                <a:gd name="T10" fmla="*/ 13 w 214"/>
                <a:gd name="T11" fmla="*/ 46 h 217"/>
                <a:gd name="T12" fmla="*/ 0 w 214"/>
                <a:gd name="T13" fmla="*/ 0 h 217"/>
              </a:gdLst>
              <a:ahLst/>
              <a:cxnLst>
                <a:cxn ang="0">
                  <a:pos x="T0" y="T1"/>
                </a:cxn>
                <a:cxn ang="0">
                  <a:pos x="T2" y="T3"/>
                </a:cxn>
                <a:cxn ang="0">
                  <a:pos x="T4" y="T5"/>
                </a:cxn>
                <a:cxn ang="0">
                  <a:pos x="T6" y="T7"/>
                </a:cxn>
                <a:cxn ang="0">
                  <a:pos x="T8" y="T9"/>
                </a:cxn>
                <a:cxn ang="0">
                  <a:pos x="T10" y="T11"/>
                </a:cxn>
                <a:cxn ang="0">
                  <a:pos x="T12" y="T13"/>
                </a:cxn>
              </a:cxnLst>
              <a:rect l="0" t="0" r="r" b="b"/>
              <a:pathLst>
                <a:path w="214" h="217">
                  <a:moveTo>
                    <a:pt x="0" y="0"/>
                  </a:moveTo>
                  <a:cubicBezTo>
                    <a:pt x="7" y="59"/>
                    <a:pt x="7" y="59"/>
                    <a:pt x="7" y="59"/>
                  </a:cubicBezTo>
                  <a:cubicBezTo>
                    <a:pt x="7" y="59"/>
                    <a:pt x="163" y="200"/>
                    <a:pt x="175" y="209"/>
                  </a:cubicBezTo>
                  <a:cubicBezTo>
                    <a:pt x="187" y="217"/>
                    <a:pt x="198" y="212"/>
                    <a:pt x="206" y="214"/>
                  </a:cubicBezTo>
                  <a:cubicBezTo>
                    <a:pt x="214" y="215"/>
                    <a:pt x="211" y="212"/>
                    <a:pt x="162" y="180"/>
                  </a:cubicBezTo>
                  <a:cubicBezTo>
                    <a:pt x="113" y="148"/>
                    <a:pt x="14" y="61"/>
                    <a:pt x="13" y="46"/>
                  </a:cubicBezTo>
                  <a:cubicBezTo>
                    <a:pt x="12" y="30"/>
                    <a:pt x="0" y="0"/>
                    <a:pt x="0"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5" name="Freeform 73">
              <a:extLst>
                <a:ext uri="{FF2B5EF4-FFF2-40B4-BE49-F238E27FC236}">
                  <a16:creationId xmlns:a16="http://schemas.microsoft.com/office/drawing/2014/main" id="{910F1E8B-DA19-B433-2071-2B57EF831A39}"/>
                </a:ext>
              </a:extLst>
            </p:cNvPr>
            <p:cNvSpPr>
              <a:spLocks/>
            </p:cNvSpPr>
            <p:nvPr/>
          </p:nvSpPr>
          <p:spPr bwMode="gray">
            <a:xfrm>
              <a:off x="534072" y="2637058"/>
              <a:ext cx="1444272" cy="1275839"/>
            </a:xfrm>
            <a:custGeom>
              <a:avLst/>
              <a:gdLst>
                <a:gd name="T0" fmla="*/ 755 w 764"/>
                <a:gd name="T1" fmla="*/ 205 h 675"/>
                <a:gd name="T2" fmla="*/ 703 w 764"/>
                <a:gd name="T3" fmla="*/ 94 h 675"/>
                <a:gd name="T4" fmla="*/ 576 w 764"/>
                <a:gd name="T5" fmla="*/ 16 h 675"/>
                <a:gd name="T6" fmla="*/ 398 w 764"/>
                <a:gd name="T7" fmla="*/ 58 h 675"/>
                <a:gd name="T8" fmla="*/ 213 w 764"/>
                <a:gd name="T9" fmla="*/ 265 h 675"/>
                <a:gd name="T10" fmla="*/ 228 w 764"/>
                <a:gd name="T11" fmla="*/ 449 h 675"/>
                <a:gd name="T12" fmla="*/ 126 w 764"/>
                <a:gd name="T13" fmla="*/ 568 h 675"/>
                <a:gd name="T14" fmla="*/ 6 w 764"/>
                <a:gd name="T15" fmla="*/ 673 h 675"/>
                <a:gd name="T16" fmla="*/ 134 w 764"/>
                <a:gd name="T17" fmla="*/ 650 h 675"/>
                <a:gd name="T18" fmla="*/ 139 w 764"/>
                <a:gd name="T19" fmla="*/ 662 h 675"/>
                <a:gd name="T20" fmla="*/ 180 w 764"/>
                <a:gd name="T21" fmla="*/ 640 h 675"/>
                <a:gd name="T22" fmla="*/ 314 w 764"/>
                <a:gd name="T23" fmla="*/ 554 h 675"/>
                <a:gd name="T24" fmla="*/ 259 w 764"/>
                <a:gd name="T25" fmla="*/ 457 h 675"/>
                <a:gd name="T26" fmla="*/ 273 w 764"/>
                <a:gd name="T27" fmla="*/ 399 h 675"/>
                <a:gd name="T28" fmla="*/ 355 w 764"/>
                <a:gd name="T29" fmla="*/ 442 h 675"/>
                <a:gd name="T30" fmla="*/ 495 w 764"/>
                <a:gd name="T31" fmla="*/ 383 h 675"/>
                <a:gd name="T32" fmla="*/ 678 w 764"/>
                <a:gd name="T33" fmla="*/ 227 h 675"/>
                <a:gd name="T34" fmla="*/ 764 w 764"/>
                <a:gd name="T35" fmla="*/ 260 h 675"/>
                <a:gd name="T36" fmla="*/ 764 w 764"/>
                <a:gd name="T37" fmla="*/ 236 h 675"/>
                <a:gd name="T38" fmla="*/ 755 w 764"/>
                <a:gd name="T39" fmla="*/ 20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4" h="675">
                  <a:moveTo>
                    <a:pt x="755" y="205"/>
                  </a:moveTo>
                  <a:cubicBezTo>
                    <a:pt x="752" y="199"/>
                    <a:pt x="714" y="113"/>
                    <a:pt x="703" y="94"/>
                  </a:cubicBezTo>
                  <a:cubicBezTo>
                    <a:pt x="692" y="75"/>
                    <a:pt x="628" y="31"/>
                    <a:pt x="576" y="16"/>
                  </a:cubicBezTo>
                  <a:cubicBezTo>
                    <a:pt x="523" y="0"/>
                    <a:pt x="453" y="31"/>
                    <a:pt x="398" y="58"/>
                  </a:cubicBezTo>
                  <a:cubicBezTo>
                    <a:pt x="344" y="86"/>
                    <a:pt x="245" y="212"/>
                    <a:pt x="213" y="265"/>
                  </a:cubicBezTo>
                  <a:cubicBezTo>
                    <a:pt x="180" y="319"/>
                    <a:pt x="230" y="413"/>
                    <a:pt x="228" y="449"/>
                  </a:cubicBezTo>
                  <a:cubicBezTo>
                    <a:pt x="226" y="484"/>
                    <a:pt x="155" y="527"/>
                    <a:pt x="126" y="568"/>
                  </a:cubicBezTo>
                  <a:cubicBezTo>
                    <a:pt x="96" y="608"/>
                    <a:pt x="11" y="670"/>
                    <a:pt x="6" y="673"/>
                  </a:cubicBezTo>
                  <a:cubicBezTo>
                    <a:pt x="0" y="675"/>
                    <a:pt x="129" y="644"/>
                    <a:pt x="134" y="650"/>
                  </a:cubicBezTo>
                  <a:cubicBezTo>
                    <a:pt x="135" y="651"/>
                    <a:pt x="136" y="655"/>
                    <a:pt x="139" y="662"/>
                  </a:cubicBezTo>
                  <a:cubicBezTo>
                    <a:pt x="153" y="652"/>
                    <a:pt x="167" y="643"/>
                    <a:pt x="180" y="640"/>
                  </a:cubicBezTo>
                  <a:cubicBezTo>
                    <a:pt x="211" y="633"/>
                    <a:pt x="305" y="574"/>
                    <a:pt x="314" y="554"/>
                  </a:cubicBezTo>
                  <a:cubicBezTo>
                    <a:pt x="322" y="533"/>
                    <a:pt x="277" y="496"/>
                    <a:pt x="259" y="457"/>
                  </a:cubicBezTo>
                  <a:cubicBezTo>
                    <a:pt x="241" y="418"/>
                    <a:pt x="267" y="400"/>
                    <a:pt x="273" y="399"/>
                  </a:cubicBezTo>
                  <a:cubicBezTo>
                    <a:pt x="279" y="398"/>
                    <a:pt x="333" y="426"/>
                    <a:pt x="355" y="442"/>
                  </a:cubicBezTo>
                  <a:cubicBezTo>
                    <a:pt x="378" y="457"/>
                    <a:pt x="446" y="406"/>
                    <a:pt x="495" y="383"/>
                  </a:cubicBezTo>
                  <a:cubicBezTo>
                    <a:pt x="544" y="361"/>
                    <a:pt x="641" y="243"/>
                    <a:pt x="678" y="227"/>
                  </a:cubicBezTo>
                  <a:cubicBezTo>
                    <a:pt x="714" y="212"/>
                    <a:pt x="737" y="239"/>
                    <a:pt x="764" y="260"/>
                  </a:cubicBezTo>
                  <a:cubicBezTo>
                    <a:pt x="764" y="245"/>
                    <a:pt x="764" y="236"/>
                    <a:pt x="764" y="236"/>
                  </a:cubicBezTo>
                  <a:cubicBezTo>
                    <a:pt x="764" y="236"/>
                    <a:pt x="759" y="211"/>
                    <a:pt x="755" y="205"/>
                  </a:cubicBezTo>
                  <a:close/>
                </a:path>
              </a:pathLst>
            </a:custGeom>
            <a:solidFill>
              <a:srgbClr val="736357"/>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6" name="Freeform 74">
              <a:extLst>
                <a:ext uri="{FF2B5EF4-FFF2-40B4-BE49-F238E27FC236}">
                  <a16:creationId xmlns:a16="http://schemas.microsoft.com/office/drawing/2014/main" id="{FE7C1F7F-7AC6-5440-F9C0-915203D23688}"/>
                </a:ext>
              </a:extLst>
            </p:cNvPr>
            <p:cNvSpPr>
              <a:spLocks/>
            </p:cNvSpPr>
            <p:nvPr/>
          </p:nvSpPr>
          <p:spPr bwMode="gray">
            <a:xfrm>
              <a:off x="1583396" y="2751283"/>
              <a:ext cx="207155" cy="300084"/>
            </a:xfrm>
            <a:custGeom>
              <a:avLst/>
              <a:gdLst>
                <a:gd name="T0" fmla="*/ 103 w 109"/>
                <a:gd name="T1" fmla="*/ 159 h 159"/>
                <a:gd name="T2" fmla="*/ 48 w 109"/>
                <a:gd name="T3" fmla="*/ 71 h 159"/>
                <a:gd name="T4" fmla="*/ 0 w 109"/>
                <a:gd name="T5" fmla="*/ 0 h 159"/>
                <a:gd name="T6" fmla="*/ 73 w 109"/>
                <a:gd name="T7" fmla="*/ 91 h 159"/>
                <a:gd name="T8" fmla="*/ 106 w 109"/>
                <a:gd name="T9" fmla="*/ 138 h 159"/>
                <a:gd name="T10" fmla="*/ 103 w 109"/>
                <a:gd name="T11" fmla="*/ 159 h 159"/>
              </a:gdLst>
              <a:ahLst/>
              <a:cxnLst>
                <a:cxn ang="0">
                  <a:pos x="T0" y="T1"/>
                </a:cxn>
                <a:cxn ang="0">
                  <a:pos x="T2" y="T3"/>
                </a:cxn>
                <a:cxn ang="0">
                  <a:pos x="T4" y="T5"/>
                </a:cxn>
                <a:cxn ang="0">
                  <a:pos x="T6" y="T7"/>
                </a:cxn>
                <a:cxn ang="0">
                  <a:pos x="T8" y="T9"/>
                </a:cxn>
                <a:cxn ang="0">
                  <a:pos x="T10" y="T11"/>
                </a:cxn>
              </a:cxnLst>
              <a:rect l="0" t="0" r="r" b="b"/>
              <a:pathLst>
                <a:path w="109" h="159">
                  <a:moveTo>
                    <a:pt x="103" y="159"/>
                  </a:moveTo>
                  <a:cubicBezTo>
                    <a:pt x="103" y="154"/>
                    <a:pt x="71" y="100"/>
                    <a:pt x="48" y="71"/>
                  </a:cubicBezTo>
                  <a:cubicBezTo>
                    <a:pt x="25" y="42"/>
                    <a:pt x="0" y="0"/>
                    <a:pt x="0" y="0"/>
                  </a:cubicBezTo>
                  <a:cubicBezTo>
                    <a:pt x="0" y="0"/>
                    <a:pt x="55" y="78"/>
                    <a:pt x="73" y="91"/>
                  </a:cubicBezTo>
                  <a:cubicBezTo>
                    <a:pt x="91" y="104"/>
                    <a:pt x="104" y="127"/>
                    <a:pt x="106" y="138"/>
                  </a:cubicBezTo>
                  <a:cubicBezTo>
                    <a:pt x="109" y="148"/>
                    <a:pt x="103" y="159"/>
                    <a:pt x="103" y="159"/>
                  </a:cubicBezTo>
                  <a:close/>
                </a:path>
              </a:pathLst>
            </a:custGeom>
            <a:solidFill>
              <a:srgbClr val="87746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7" name="Freeform 75">
              <a:extLst>
                <a:ext uri="{FF2B5EF4-FFF2-40B4-BE49-F238E27FC236}">
                  <a16:creationId xmlns:a16="http://schemas.microsoft.com/office/drawing/2014/main" id="{4412287F-EBBC-7AB5-7C28-7024866F2B9E}"/>
                </a:ext>
              </a:extLst>
            </p:cNvPr>
            <p:cNvSpPr>
              <a:spLocks/>
            </p:cNvSpPr>
            <p:nvPr/>
          </p:nvSpPr>
          <p:spPr bwMode="gray">
            <a:xfrm>
              <a:off x="1049054" y="3022326"/>
              <a:ext cx="592423" cy="352356"/>
            </a:xfrm>
            <a:custGeom>
              <a:avLst/>
              <a:gdLst>
                <a:gd name="T0" fmla="*/ 311 w 314"/>
                <a:gd name="T1" fmla="*/ 0 h 186"/>
                <a:gd name="T2" fmla="*/ 260 w 314"/>
                <a:gd name="T3" fmla="*/ 98 h 186"/>
                <a:gd name="T4" fmla="*/ 74 w 314"/>
                <a:gd name="T5" fmla="*/ 135 h 186"/>
                <a:gd name="T6" fmla="*/ 5 w 314"/>
                <a:gd name="T7" fmla="*/ 179 h 186"/>
                <a:gd name="T8" fmla="*/ 85 w 314"/>
                <a:gd name="T9" fmla="*/ 107 h 186"/>
                <a:gd name="T10" fmla="*/ 185 w 314"/>
                <a:gd name="T11" fmla="*/ 113 h 186"/>
                <a:gd name="T12" fmla="*/ 267 w 314"/>
                <a:gd name="T13" fmla="*/ 71 h 186"/>
                <a:gd name="T14" fmla="*/ 311 w 314"/>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86">
                  <a:moveTo>
                    <a:pt x="311" y="0"/>
                  </a:moveTo>
                  <a:cubicBezTo>
                    <a:pt x="311" y="0"/>
                    <a:pt x="314" y="61"/>
                    <a:pt x="260" y="98"/>
                  </a:cubicBezTo>
                  <a:cubicBezTo>
                    <a:pt x="205" y="135"/>
                    <a:pt x="94" y="133"/>
                    <a:pt x="74" y="135"/>
                  </a:cubicBezTo>
                  <a:cubicBezTo>
                    <a:pt x="54" y="138"/>
                    <a:pt x="0" y="186"/>
                    <a:pt x="5" y="179"/>
                  </a:cubicBezTo>
                  <a:cubicBezTo>
                    <a:pt x="10" y="172"/>
                    <a:pt x="64" y="109"/>
                    <a:pt x="85" y="107"/>
                  </a:cubicBezTo>
                  <a:cubicBezTo>
                    <a:pt x="105" y="104"/>
                    <a:pt x="157" y="121"/>
                    <a:pt x="185" y="113"/>
                  </a:cubicBezTo>
                  <a:cubicBezTo>
                    <a:pt x="212" y="104"/>
                    <a:pt x="248" y="96"/>
                    <a:pt x="267" y="71"/>
                  </a:cubicBezTo>
                  <a:cubicBezTo>
                    <a:pt x="286" y="46"/>
                    <a:pt x="311" y="0"/>
                    <a:pt x="311" y="0"/>
                  </a:cubicBezTo>
                  <a:close/>
                </a:path>
              </a:pathLst>
            </a:custGeom>
            <a:solidFill>
              <a:srgbClr val="87746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8" name="Freeform 76">
              <a:extLst>
                <a:ext uri="{FF2B5EF4-FFF2-40B4-BE49-F238E27FC236}">
                  <a16:creationId xmlns:a16="http://schemas.microsoft.com/office/drawing/2014/main" id="{629A8ACA-9DAB-045E-442C-5211CE78F9E6}"/>
                </a:ext>
              </a:extLst>
            </p:cNvPr>
            <p:cNvSpPr>
              <a:spLocks/>
            </p:cNvSpPr>
            <p:nvPr/>
          </p:nvSpPr>
          <p:spPr bwMode="gray">
            <a:xfrm>
              <a:off x="727674" y="3459866"/>
              <a:ext cx="284596" cy="385269"/>
            </a:xfrm>
            <a:custGeom>
              <a:avLst/>
              <a:gdLst>
                <a:gd name="T0" fmla="*/ 142 w 151"/>
                <a:gd name="T1" fmla="*/ 60 h 204"/>
                <a:gd name="T2" fmla="*/ 123 w 151"/>
                <a:gd name="T3" fmla="*/ 134 h 204"/>
                <a:gd name="T4" fmla="*/ 15 w 151"/>
                <a:gd name="T5" fmla="*/ 192 h 204"/>
                <a:gd name="T6" fmla="*/ 90 w 151"/>
                <a:gd name="T7" fmla="*/ 135 h 204"/>
                <a:gd name="T8" fmla="*/ 128 w 151"/>
                <a:gd name="T9" fmla="*/ 97 h 204"/>
                <a:gd name="T10" fmla="*/ 140 w 151"/>
                <a:gd name="T11" fmla="*/ 22 h 204"/>
                <a:gd name="T12" fmla="*/ 140 w 151"/>
                <a:gd name="T13" fmla="*/ 65 h 204"/>
              </a:gdLst>
              <a:ahLst/>
              <a:cxnLst>
                <a:cxn ang="0">
                  <a:pos x="T0" y="T1"/>
                </a:cxn>
                <a:cxn ang="0">
                  <a:pos x="T2" y="T3"/>
                </a:cxn>
                <a:cxn ang="0">
                  <a:pos x="T4" y="T5"/>
                </a:cxn>
                <a:cxn ang="0">
                  <a:pos x="T6" y="T7"/>
                </a:cxn>
                <a:cxn ang="0">
                  <a:pos x="T8" y="T9"/>
                </a:cxn>
                <a:cxn ang="0">
                  <a:pos x="T10" y="T11"/>
                </a:cxn>
                <a:cxn ang="0">
                  <a:pos x="T12" y="T13"/>
                </a:cxn>
              </a:cxnLst>
              <a:rect l="0" t="0" r="r" b="b"/>
              <a:pathLst>
                <a:path w="151" h="204">
                  <a:moveTo>
                    <a:pt x="142" y="60"/>
                  </a:moveTo>
                  <a:cubicBezTo>
                    <a:pt x="142" y="60"/>
                    <a:pt x="151" y="117"/>
                    <a:pt x="123" y="134"/>
                  </a:cubicBezTo>
                  <a:cubicBezTo>
                    <a:pt x="94" y="151"/>
                    <a:pt x="31" y="180"/>
                    <a:pt x="15" y="192"/>
                  </a:cubicBezTo>
                  <a:cubicBezTo>
                    <a:pt x="0" y="204"/>
                    <a:pt x="75" y="142"/>
                    <a:pt x="90" y="135"/>
                  </a:cubicBezTo>
                  <a:cubicBezTo>
                    <a:pt x="106" y="128"/>
                    <a:pt x="121" y="128"/>
                    <a:pt x="128" y="97"/>
                  </a:cubicBezTo>
                  <a:cubicBezTo>
                    <a:pt x="136" y="66"/>
                    <a:pt x="139" y="0"/>
                    <a:pt x="140" y="22"/>
                  </a:cubicBezTo>
                  <a:cubicBezTo>
                    <a:pt x="142" y="45"/>
                    <a:pt x="140" y="65"/>
                    <a:pt x="140" y="65"/>
                  </a:cubicBezTo>
                </a:path>
              </a:pathLst>
            </a:custGeom>
            <a:solidFill>
              <a:srgbClr val="87746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9" name="Freeform 77">
              <a:extLst>
                <a:ext uri="{FF2B5EF4-FFF2-40B4-BE49-F238E27FC236}">
                  <a16:creationId xmlns:a16="http://schemas.microsoft.com/office/drawing/2014/main" id="{02C2C09E-9EC1-7C38-17E3-6206A43C3CD1}"/>
                </a:ext>
              </a:extLst>
            </p:cNvPr>
            <p:cNvSpPr>
              <a:spLocks/>
            </p:cNvSpPr>
            <p:nvPr/>
          </p:nvSpPr>
          <p:spPr bwMode="gray">
            <a:xfrm>
              <a:off x="1397538" y="4042609"/>
              <a:ext cx="135521" cy="280724"/>
            </a:xfrm>
            <a:custGeom>
              <a:avLst/>
              <a:gdLst>
                <a:gd name="T0" fmla="*/ 71 w 71"/>
                <a:gd name="T1" fmla="*/ 0 h 149"/>
                <a:gd name="T2" fmla="*/ 37 w 71"/>
                <a:gd name="T3" fmla="*/ 53 h 149"/>
                <a:gd name="T4" fmla="*/ 0 w 71"/>
                <a:gd name="T5" fmla="*/ 140 h 149"/>
                <a:gd name="T6" fmla="*/ 52 w 71"/>
                <a:gd name="T7" fmla="*/ 46 h 149"/>
                <a:gd name="T8" fmla="*/ 71 w 71"/>
                <a:gd name="T9" fmla="*/ 0 h 149"/>
              </a:gdLst>
              <a:ahLst/>
              <a:cxnLst>
                <a:cxn ang="0">
                  <a:pos x="T0" y="T1"/>
                </a:cxn>
                <a:cxn ang="0">
                  <a:pos x="T2" y="T3"/>
                </a:cxn>
                <a:cxn ang="0">
                  <a:pos x="T4" y="T5"/>
                </a:cxn>
                <a:cxn ang="0">
                  <a:pos x="T6" y="T7"/>
                </a:cxn>
                <a:cxn ang="0">
                  <a:pos x="T8" y="T9"/>
                </a:cxn>
              </a:cxnLst>
              <a:rect l="0" t="0" r="r" b="b"/>
              <a:pathLst>
                <a:path w="71" h="149">
                  <a:moveTo>
                    <a:pt x="71" y="0"/>
                  </a:moveTo>
                  <a:cubicBezTo>
                    <a:pt x="71" y="0"/>
                    <a:pt x="56" y="21"/>
                    <a:pt x="37" y="53"/>
                  </a:cubicBezTo>
                  <a:cubicBezTo>
                    <a:pt x="18" y="85"/>
                    <a:pt x="0" y="130"/>
                    <a:pt x="0" y="140"/>
                  </a:cubicBezTo>
                  <a:cubicBezTo>
                    <a:pt x="0" y="149"/>
                    <a:pt x="45" y="55"/>
                    <a:pt x="52" y="46"/>
                  </a:cubicBezTo>
                  <a:cubicBezTo>
                    <a:pt x="60" y="36"/>
                    <a:pt x="71" y="0"/>
                    <a:pt x="71"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0" name="Freeform 78">
              <a:extLst>
                <a:ext uri="{FF2B5EF4-FFF2-40B4-BE49-F238E27FC236}">
                  <a16:creationId xmlns:a16="http://schemas.microsoft.com/office/drawing/2014/main" id="{A38C785B-0A1B-3058-E1AD-EC228AF4ACF8}"/>
                </a:ext>
              </a:extLst>
            </p:cNvPr>
            <p:cNvSpPr>
              <a:spLocks/>
            </p:cNvSpPr>
            <p:nvPr/>
          </p:nvSpPr>
          <p:spPr bwMode="gray">
            <a:xfrm>
              <a:off x="810923" y="3926448"/>
              <a:ext cx="830554" cy="696968"/>
            </a:xfrm>
            <a:custGeom>
              <a:avLst/>
              <a:gdLst>
                <a:gd name="T0" fmla="*/ 436 w 440"/>
                <a:gd name="T1" fmla="*/ 120 h 369"/>
                <a:gd name="T2" fmla="*/ 404 w 440"/>
                <a:gd name="T3" fmla="*/ 278 h 369"/>
                <a:gd name="T4" fmla="*/ 189 w 440"/>
                <a:gd name="T5" fmla="*/ 250 h 369"/>
                <a:gd name="T6" fmla="*/ 43 w 440"/>
                <a:gd name="T7" fmla="*/ 58 h 369"/>
                <a:gd name="T8" fmla="*/ 15 w 440"/>
                <a:gd name="T9" fmla="*/ 2 h 369"/>
                <a:gd name="T10" fmla="*/ 135 w 440"/>
                <a:gd name="T11" fmla="*/ 116 h 369"/>
                <a:gd name="T12" fmla="*/ 308 w 440"/>
                <a:gd name="T13" fmla="*/ 238 h 369"/>
                <a:gd name="T14" fmla="*/ 396 w 440"/>
                <a:gd name="T15" fmla="*/ 180 h 369"/>
                <a:gd name="T16" fmla="*/ 417 w 440"/>
                <a:gd name="T17" fmla="*/ 104 h 369"/>
                <a:gd name="T18" fmla="*/ 435 w 440"/>
                <a:gd name="T19" fmla="*/ 98 h 369"/>
                <a:gd name="T20" fmla="*/ 436 w 440"/>
                <a:gd name="T21" fmla="*/ 12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369">
                  <a:moveTo>
                    <a:pt x="436" y="120"/>
                  </a:moveTo>
                  <a:cubicBezTo>
                    <a:pt x="436" y="120"/>
                    <a:pt x="433" y="262"/>
                    <a:pt x="404" y="278"/>
                  </a:cubicBezTo>
                  <a:cubicBezTo>
                    <a:pt x="375" y="294"/>
                    <a:pt x="296" y="369"/>
                    <a:pt x="189" y="250"/>
                  </a:cubicBezTo>
                  <a:cubicBezTo>
                    <a:pt x="83" y="132"/>
                    <a:pt x="72" y="85"/>
                    <a:pt x="43" y="58"/>
                  </a:cubicBezTo>
                  <a:cubicBezTo>
                    <a:pt x="13" y="32"/>
                    <a:pt x="0" y="0"/>
                    <a:pt x="15" y="2"/>
                  </a:cubicBezTo>
                  <a:cubicBezTo>
                    <a:pt x="30" y="4"/>
                    <a:pt x="109" y="82"/>
                    <a:pt x="135" y="116"/>
                  </a:cubicBezTo>
                  <a:cubicBezTo>
                    <a:pt x="160" y="149"/>
                    <a:pt x="267" y="257"/>
                    <a:pt x="308" y="238"/>
                  </a:cubicBezTo>
                  <a:cubicBezTo>
                    <a:pt x="349" y="220"/>
                    <a:pt x="381" y="203"/>
                    <a:pt x="396" y="180"/>
                  </a:cubicBezTo>
                  <a:cubicBezTo>
                    <a:pt x="411" y="158"/>
                    <a:pt x="413" y="106"/>
                    <a:pt x="417" y="104"/>
                  </a:cubicBezTo>
                  <a:cubicBezTo>
                    <a:pt x="421" y="101"/>
                    <a:pt x="429" y="86"/>
                    <a:pt x="435" y="98"/>
                  </a:cubicBezTo>
                  <a:cubicBezTo>
                    <a:pt x="440" y="110"/>
                    <a:pt x="436" y="120"/>
                    <a:pt x="436" y="12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1" name="Freeform 79">
              <a:extLst>
                <a:ext uri="{FF2B5EF4-FFF2-40B4-BE49-F238E27FC236}">
                  <a16:creationId xmlns:a16="http://schemas.microsoft.com/office/drawing/2014/main" id="{FD3F3841-C83B-EF6B-A5FA-FE8E1CFCFA81}"/>
                </a:ext>
              </a:extLst>
            </p:cNvPr>
            <p:cNvSpPr>
              <a:spLocks/>
            </p:cNvSpPr>
            <p:nvPr/>
          </p:nvSpPr>
          <p:spPr bwMode="gray">
            <a:xfrm>
              <a:off x="1500146" y="5506242"/>
              <a:ext cx="726009" cy="627271"/>
            </a:xfrm>
            <a:custGeom>
              <a:avLst/>
              <a:gdLst>
                <a:gd name="T0" fmla="*/ 160 w 384"/>
                <a:gd name="T1" fmla="*/ 87 h 332"/>
                <a:gd name="T2" fmla="*/ 199 w 384"/>
                <a:gd name="T3" fmla="*/ 34 h 332"/>
                <a:gd name="T4" fmla="*/ 246 w 384"/>
                <a:gd name="T5" fmla="*/ 3 h 332"/>
                <a:gd name="T6" fmla="*/ 299 w 384"/>
                <a:gd name="T7" fmla="*/ 32 h 332"/>
                <a:gd name="T8" fmla="*/ 316 w 384"/>
                <a:gd name="T9" fmla="*/ 34 h 332"/>
                <a:gd name="T10" fmla="*/ 349 w 384"/>
                <a:gd name="T11" fmla="*/ 50 h 332"/>
                <a:gd name="T12" fmla="*/ 362 w 384"/>
                <a:gd name="T13" fmla="*/ 68 h 332"/>
                <a:gd name="T14" fmla="*/ 382 w 384"/>
                <a:gd name="T15" fmla="*/ 90 h 332"/>
                <a:gd name="T16" fmla="*/ 350 w 384"/>
                <a:gd name="T17" fmla="*/ 129 h 332"/>
                <a:gd name="T18" fmla="*/ 362 w 384"/>
                <a:gd name="T19" fmla="*/ 149 h 332"/>
                <a:gd name="T20" fmla="*/ 345 w 384"/>
                <a:gd name="T21" fmla="*/ 188 h 332"/>
                <a:gd name="T22" fmla="*/ 279 w 384"/>
                <a:gd name="T23" fmla="*/ 218 h 332"/>
                <a:gd name="T24" fmla="*/ 258 w 384"/>
                <a:gd name="T25" fmla="*/ 258 h 332"/>
                <a:gd name="T26" fmla="*/ 233 w 384"/>
                <a:gd name="T27" fmla="*/ 274 h 332"/>
                <a:gd name="T28" fmla="*/ 195 w 384"/>
                <a:gd name="T29" fmla="*/ 310 h 332"/>
                <a:gd name="T30" fmla="*/ 167 w 384"/>
                <a:gd name="T31" fmla="*/ 324 h 332"/>
                <a:gd name="T32" fmla="*/ 132 w 384"/>
                <a:gd name="T33" fmla="*/ 320 h 332"/>
                <a:gd name="T34" fmla="*/ 75 w 384"/>
                <a:gd name="T35" fmla="*/ 326 h 332"/>
                <a:gd name="T36" fmla="*/ 1 w 384"/>
                <a:gd name="T37" fmla="*/ 310 h 332"/>
                <a:gd name="T38" fmla="*/ 0 w 384"/>
                <a:gd name="T39" fmla="*/ 165 h 332"/>
                <a:gd name="T40" fmla="*/ 50 w 384"/>
                <a:gd name="T41" fmla="*/ 119 h 332"/>
                <a:gd name="T42" fmla="*/ 118 w 384"/>
                <a:gd name="T43" fmla="*/ 96 h 332"/>
                <a:gd name="T44" fmla="*/ 156 w 384"/>
                <a:gd name="T45" fmla="*/ 94 h 332"/>
                <a:gd name="T46" fmla="*/ 160 w 384"/>
                <a:gd name="T47" fmla="*/ 8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 h="332">
                  <a:moveTo>
                    <a:pt x="160" y="87"/>
                  </a:moveTo>
                  <a:cubicBezTo>
                    <a:pt x="163" y="84"/>
                    <a:pt x="186" y="44"/>
                    <a:pt x="199" y="34"/>
                  </a:cubicBezTo>
                  <a:cubicBezTo>
                    <a:pt x="213" y="24"/>
                    <a:pt x="231" y="0"/>
                    <a:pt x="246" y="3"/>
                  </a:cubicBezTo>
                  <a:cubicBezTo>
                    <a:pt x="260" y="6"/>
                    <a:pt x="298" y="28"/>
                    <a:pt x="299" y="32"/>
                  </a:cubicBezTo>
                  <a:cubicBezTo>
                    <a:pt x="300" y="36"/>
                    <a:pt x="306" y="37"/>
                    <a:pt x="316" y="34"/>
                  </a:cubicBezTo>
                  <a:cubicBezTo>
                    <a:pt x="326" y="31"/>
                    <a:pt x="343" y="37"/>
                    <a:pt x="349" y="50"/>
                  </a:cubicBezTo>
                  <a:cubicBezTo>
                    <a:pt x="354" y="63"/>
                    <a:pt x="353" y="67"/>
                    <a:pt x="362" y="68"/>
                  </a:cubicBezTo>
                  <a:cubicBezTo>
                    <a:pt x="372" y="68"/>
                    <a:pt x="384" y="81"/>
                    <a:pt x="382" y="90"/>
                  </a:cubicBezTo>
                  <a:cubicBezTo>
                    <a:pt x="379" y="100"/>
                    <a:pt x="351" y="127"/>
                    <a:pt x="350" y="129"/>
                  </a:cubicBezTo>
                  <a:cubicBezTo>
                    <a:pt x="349" y="130"/>
                    <a:pt x="358" y="143"/>
                    <a:pt x="362" y="149"/>
                  </a:cubicBezTo>
                  <a:cubicBezTo>
                    <a:pt x="367" y="154"/>
                    <a:pt x="358" y="181"/>
                    <a:pt x="345" y="188"/>
                  </a:cubicBezTo>
                  <a:cubicBezTo>
                    <a:pt x="332" y="195"/>
                    <a:pt x="284" y="216"/>
                    <a:pt x="279" y="218"/>
                  </a:cubicBezTo>
                  <a:cubicBezTo>
                    <a:pt x="274" y="220"/>
                    <a:pt x="268" y="249"/>
                    <a:pt x="258" y="258"/>
                  </a:cubicBezTo>
                  <a:cubicBezTo>
                    <a:pt x="249" y="267"/>
                    <a:pt x="239" y="255"/>
                    <a:pt x="233" y="274"/>
                  </a:cubicBezTo>
                  <a:cubicBezTo>
                    <a:pt x="226" y="293"/>
                    <a:pt x="209" y="311"/>
                    <a:pt x="195" y="310"/>
                  </a:cubicBezTo>
                  <a:cubicBezTo>
                    <a:pt x="180" y="309"/>
                    <a:pt x="168" y="316"/>
                    <a:pt x="167" y="324"/>
                  </a:cubicBezTo>
                  <a:cubicBezTo>
                    <a:pt x="165" y="332"/>
                    <a:pt x="147" y="322"/>
                    <a:pt x="132" y="320"/>
                  </a:cubicBezTo>
                  <a:cubicBezTo>
                    <a:pt x="117" y="318"/>
                    <a:pt x="100" y="325"/>
                    <a:pt x="75" y="326"/>
                  </a:cubicBezTo>
                  <a:cubicBezTo>
                    <a:pt x="49" y="327"/>
                    <a:pt x="1" y="329"/>
                    <a:pt x="1" y="310"/>
                  </a:cubicBezTo>
                  <a:cubicBezTo>
                    <a:pt x="0" y="291"/>
                    <a:pt x="0" y="165"/>
                    <a:pt x="0" y="165"/>
                  </a:cubicBezTo>
                  <a:cubicBezTo>
                    <a:pt x="0" y="165"/>
                    <a:pt x="33" y="125"/>
                    <a:pt x="50" y="119"/>
                  </a:cubicBezTo>
                  <a:cubicBezTo>
                    <a:pt x="67" y="113"/>
                    <a:pt x="112" y="96"/>
                    <a:pt x="118" y="96"/>
                  </a:cubicBezTo>
                  <a:cubicBezTo>
                    <a:pt x="124" y="96"/>
                    <a:pt x="154" y="96"/>
                    <a:pt x="156" y="94"/>
                  </a:cubicBezTo>
                  <a:cubicBezTo>
                    <a:pt x="159" y="92"/>
                    <a:pt x="160" y="87"/>
                    <a:pt x="160" y="87"/>
                  </a:cubicBezTo>
                  <a:close/>
                </a:path>
              </a:pathLst>
            </a:custGeom>
            <a:solidFill>
              <a:srgbClr val="F4DDC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2" name="Freeform 80">
              <a:extLst>
                <a:ext uri="{FF2B5EF4-FFF2-40B4-BE49-F238E27FC236}">
                  <a16:creationId xmlns:a16="http://schemas.microsoft.com/office/drawing/2014/main" id="{0684B509-7BE9-D0FD-8220-243120C17E24}"/>
                </a:ext>
              </a:extLst>
            </p:cNvPr>
            <p:cNvSpPr>
              <a:spLocks/>
            </p:cNvSpPr>
            <p:nvPr/>
          </p:nvSpPr>
          <p:spPr bwMode="gray">
            <a:xfrm>
              <a:off x="1879606" y="5537218"/>
              <a:ext cx="85185" cy="162626"/>
            </a:xfrm>
            <a:custGeom>
              <a:avLst/>
              <a:gdLst>
                <a:gd name="T0" fmla="*/ 4 w 45"/>
                <a:gd name="T1" fmla="*/ 74 h 86"/>
                <a:gd name="T2" fmla="*/ 12 w 45"/>
                <a:gd name="T3" fmla="*/ 36 h 86"/>
                <a:gd name="T4" fmla="*/ 37 w 45"/>
                <a:gd name="T5" fmla="*/ 8 h 86"/>
                <a:gd name="T6" fmla="*/ 41 w 45"/>
                <a:gd name="T7" fmla="*/ 40 h 86"/>
                <a:gd name="T8" fmla="*/ 18 w 45"/>
                <a:gd name="T9" fmla="*/ 83 h 86"/>
                <a:gd name="T10" fmla="*/ 4 w 45"/>
                <a:gd name="T11" fmla="*/ 74 h 86"/>
              </a:gdLst>
              <a:ahLst/>
              <a:cxnLst>
                <a:cxn ang="0">
                  <a:pos x="T0" y="T1"/>
                </a:cxn>
                <a:cxn ang="0">
                  <a:pos x="T2" y="T3"/>
                </a:cxn>
                <a:cxn ang="0">
                  <a:pos x="T4" y="T5"/>
                </a:cxn>
                <a:cxn ang="0">
                  <a:pos x="T6" y="T7"/>
                </a:cxn>
                <a:cxn ang="0">
                  <a:pos x="T8" y="T9"/>
                </a:cxn>
                <a:cxn ang="0">
                  <a:pos x="T10" y="T11"/>
                </a:cxn>
              </a:cxnLst>
              <a:rect l="0" t="0" r="r" b="b"/>
              <a:pathLst>
                <a:path w="45" h="86">
                  <a:moveTo>
                    <a:pt x="4" y="74"/>
                  </a:moveTo>
                  <a:cubicBezTo>
                    <a:pt x="4" y="74"/>
                    <a:pt x="0" y="50"/>
                    <a:pt x="12" y="36"/>
                  </a:cubicBezTo>
                  <a:cubicBezTo>
                    <a:pt x="23" y="23"/>
                    <a:pt x="31" y="0"/>
                    <a:pt x="37" y="8"/>
                  </a:cubicBezTo>
                  <a:cubicBezTo>
                    <a:pt x="42" y="16"/>
                    <a:pt x="45" y="34"/>
                    <a:pt x="41" y="40"/>
                  </a:cubicBezTo>
                  <a:cubicBezTo>
                    <a:pt x="37" y="47"/>
                    <a:pt x="19" y="79"/>
                    <a:pt x="18" y="83"/>
                  </a:cubicBezTo>
                  <a:cubicBezTo>
                    <a:pt x="17" y="86"/>
                    <a:pt x="4" y="74"/>
                    <a:pt x="4" y="74"/>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3" name="Freeform 81">
              <a:extLst>
                <a:ext uri="{FF2B5EF4-FFF2-40B4-BE49-F238E27FC236}">
                  <a16:creationId xmlns:a16="http://schemas.microsoft.com/office/drawing/2014/main" id="{837ED966-3505-BB91-232B-AAEED8CFF3A7}"/>
                </a:ext>
              </a:extLst>
            </p:cNvPr>
            <p:cNvSpPr>
              <a:spLocks/>
            </p:cNvSpPr>
            <p:nvPr/>
          </p:nvSpPr>
          <p:spPr bwMode="gray">
            <a:xfrm>
              <a:off x="1974472" y="5562386"/>
              <a:ext cx="123905" cy="187795"/>
            </a:xfrm>
            <a:custGeom>
              <a:avLst/>
              <a:gdLst>
                <a:gd name="T0" fmla="*/ 47 w 65"/>
                <a:gd name="T1" fmla="*/ 0 h 99"/>
                <a:gd name="T2" fmla="*/ 51 w 65"/>
                <a:gd name="T3" fmla="*/ 4 h 99"/>
                <a:gd name="T4" fmla="*/ 65 w 65"/>
                <a:gd name="T5" fmla="*/ 4 h 99"/>
                <a:gd name="T6" fmla="*/ 53 w 65"/>
                <a:gd name="T7" fmla="*/ 24 h 99"/>
                <a:gd name="T8" fmla="*/ 10 w 65"/>
                <a:gd name="T9" fmla="*/ 99 h 99"/>
                <a:gd name="T10" fmla="*/ 14 w 65"/>
                <a:gd name="T11" fmla="*/ 71 h 99"/>
                <a:gd name="T12" fmla="*/ 38 w 65"/>
                <a:gd name="T13" fmla="*/ 22 h 99"/>
                <a:gd name="T14" fmla="*/ 47 w 65"/>
                <a:gd name="T15" fmla="*/ 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99">
                  <a:moveTo>
                    <a:pt x="47" y="0"/>
                  </a:moveTo>
                  <a:cubicBezTo>
                    <a:pt x="47" y="0"/>
                    <a:pt x="46" y="3"/>
                    <a:pt x="51" y="4"/>
                  </a:cubicBezTo>
                  <a:cubicBezTo>
                    <a:pt x="57" y="5"/>
                    <a:pt x="65" y="4"/>
                    <a:pt x="65" y="4"/>
                  </a:cubicBezTo>
                  <a:cubicBezTo>
                    <a:pt x="65" y="4"/>
                    <a:pt x="59" y="15"/>
                    <a:pt x="53" y="24"/>
                  </a:cubicBezTo>
                  <a:cubicBezTo>
                    <a:pt x="48" y="34"/>
                    <a:pt x="10" y="99"/>
                    <a:pt x="10" y="99"/>
                  </a:cubicBezTo>
                  <a:cubicBezTo>
                    <a:pt x="10" y="99"/>
                    <a:pt x="0" y="94"/>
                    <a:pt x="14" y="71"/>
                  </a:cubicBezTo>
                  <a:cubicBezTo>
                    <a:pt x="29" y="47"/>
                    <a:pt x="34" y="31"/>
                    <a:pt x="38" y="22"/>
                  </a:cubicBezTo>
                  <a:cubicBezTo>
                    <a:pt x="41" y="14"/>
                    <a:pt x="47" y="0"/>
                    <a:pt x="47"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4" name="Freeform 82">
              <a:extLst>
                <a:ext uri="{FF2B5EF4-FFF2-40B4-BE49-F238E27FC236}">
                  <a16:creationId xmlns:a16="http://schemas.microsoft.com/office/drawing/2014/main" id="{959A1C19-BB12-55D3-14BA-BEDEFF1FAA13}"/>
                </a:ext>
              </a:extLst>
            </p:cNvPr>
            <p:cNvSpPr>
              <a:spLocks/>
            </p:cNvSpPr>
            <p:nvPr/>
          </p:nvSpPr>
          <p:spPr bwMode="gray">
            <a:xfrm>
              <a:off x="2055785" y="5610787"/>
              <a:ext cx="139394" cy="166498"/>
            </a:xfrm>
            <a:custGeom>
              <a:avLst/>
              <a:gdLst>
                <a:gd name="T0" fmla="*/ 57 w 74"/>
                <a:gd name="T1" fmla="*/ 0 h 88"/>
                <a:gd name="T2" fmla="*/ 63 w 74"/>
                <a:gd name="T3" fmla="*/ 11 h 88"/>
                <a:gd name="T4" fmla="*/ 74 w 74"/>
                <a:gd name="T5" fmla="*/ 15 h 88"/>
                <a:gd name="T6" fmla="*/ 41 w 74"/>
                <a:gd name="T7" fmla="*/ 42 h 88"/>
                <a:gd name="T8" fmla="*/ 1 w 74"/>
                <a:gd name="T9" fmla="*/ 85 h 88"/>
                <a:gd name="T10" fmla="*/ 43 w 74"/>
                <a:gd name="T11" fmla="*/ 28 h 88"/>
                <a:gd name="T12" fmla="*/ 57 w 74"/>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74" h="88">
                  <a:moveTo>
                    <a:pt x="57" y="0"/>
                  </a:moveTo>
                  <a:cubicBezTo>
                    <a:pt x="57" y="0"/>
                    <a:pt x="60" y="10"/>
                    <a:pt x="63" y="11"/>
                  </a:cubicBezTo>
                  <a:cubicBezTo>
                    <a:pt x="66" y="11"/>
                    <a:pt x="74" y="15"/>
                    <a:pt x="74" y="15"/>
                  </a:cubicBezTo>
                  <a:cubicBezTo>
                    <a:pt x="74" y="15"/>
                    <a:pt x="51" y="31"/>
                    <a:pt x="41" y="42"/>
                  </a:cubicBezTo>
                  <a:cubicBezTo>
                    <a:pt x="30" y="52"/>
                    <a:pt x="0" y="88"/>
                    <a:pt x="1" y="85"/>
                  </a:cubicBezTo>
                  <a:cubicBezTo>
                    <a:pt x="3" y="82"/>
                    <a:pt x="35" y="40"/>
                    <a:pt x="43" y="28"/>
                  </a:cubicBezTo>
                  <a:cubicBezTo>
                    <a:pt x="50" y="17"/>
                    <a:pt x="57" y="0"/>
                    <a:pt x="57"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5" name="Freeform 83">
              <a:extLst>
                <a:ext uri="{FF2B5EF4-FFF2-40B4-BE49-F238E27FC236}">
                  <a16:creationId xmlns:a16="http://schemas.microsoft.com/office/drawing/2014/main" id="{3973D2EB-28B9-6EBE-A118-83CA8C4D9FFD}"/>
                </a:ext>
              </a:extLst>
            </p:cNvPr>
            <p:cNvSpPr>
              <a:spLocks/>
            </p:cNvSpPr>
            <p:nvPr/>
          </p:nvSpPr>
          <p:spPr bwMode="gray">
            <a:xfrm>
              <a:off x="2038360" y="5736628"/>
              <a:ext cx="139394" cy="123905"/>
            </a:xfrm>
            <a:custGeom>
              <a:avLst/>
              <a:gdLst>
                <a:gd name="T0" fmla="*/ 70 w 73"/>
                <a:gd name="T1" fmla="*/ 0 h 65"/>
                <a:gd name="T2" fmla="*/ 65 w 73"/>
                <a:gd name="T3" fmla="*/ 7 h 65"/>
                <a:gd name="T4" fmla="*/ 73 w 73"/>
                <a:gd name="T5" fmla="*/ 20 h 65"/>
                <a:gd name="T6" fmla="*/ 19 w 73"/>
                <a:gd name="T7" fmla="*/ 53 h 65"/>
                <a:gd name="T8" fmla="*/ 12 w 73"/>
                <a:gd name="T9" fmla="*/ 51 h 65"/>
                <a:gd name="T10" fmla="*/ 50 w 73"/>
                <a:gd name="T11" fmla="*/ 15 h 65"/>
                <a:gd name="T12" fmla="*/ 70 w 73"/>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73" h="65">
                  <a:moveTo>
                    <a:pt x="70" y="0"/>
                  </a:moveTo>
                  <a:cubicBezTo>
                    <a:pt x="65" y="7"/>
                    <a:pt x="65" y="7"/>
                    <a:pt x="65" y="7"/>
                  </a:cubicBezTo>
                  <a:cubicBezTo>
                    <a:pt x="73" y="20"/>
                    <a:pt x="73" y="20"/>
                    <a:pt x="73" y="20"/>
                  </a:cubicBezTo>
                  <a:cubicBezTo>
                    <a:pt x="73" y="20"/>
                    <a:pt x="25" y="44"/>
                    <a:pt x="19" y="53"/>
                  </a:cubicBezTo>
                  <a:cubicBezTo>
                    <a:pt x="14" y="63"/>
                    <a:pt x="0" y="65"/>
                    <a:pt x="12" y="51"/>
                  </a:cubicBezTo>
                  <a:cubicBezTo>
                    <a:pt x="23" y="37"/>
                    <a:pt x="42" y="19"/>
                    <a:pt x="50" y="15"/>
                  </a:cubicBezTo>
                  <a:cubicBezTo>
                    <a:pt x="57" y="11"/>
                    <a:pt x="70" y="0"/>
                    <a:pt x="70"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6" name="Freeform 84">
              <a:extLst>
                <a:ext uri="{FF2B5EF4-FFF2-40B4-BE49-F238E27FC236}">
                  <a16:creationId xmlns:a16="http://schemas.microsoft.com/office/drawing/2014/main" id="{D69A6974-A7CB-223D-AE6A-D2DA901541BF}"/>
                </a:ext>
              </a:extLst>
            </p:cNvPr>
            <p:cNvSpPr>
              <a:spLocks/>
            </p:cNvSpPr>
            <p:nvPr/>
          </p:nvSpPr>
          <p:spPr bwMode="gray">
            <a:xfrm>
              <a:off x="1794422" y="5684356"/>
              <a:ext cx="278787" cy="232323"/>
            </a:xfrm>
            <a:custGeom>
              <a:avLst/>
              <a:gdLst>
                <a:gd name="T0" fmla="*/ 0 w 147"/>
                <a:gd name="T1" fmla="*/ 0 h 123"/>
                <a:gd name="T2" fmla="*/ 62 w 147"/>
                <a:gd name="T3" fmla="*/ 28 h 123"/>
                <a:gd name="T4" fmla="*/ 106 w 147"/>
                <a:gd name="T5" fmla="*/ 65 h 123"/>
                <a:gd name="T6" fmla="*/ 121 w 147"/>
                <a:gd name="T7" fmla="*/ 105 h 123"/>
                <a:gd name="T8" fmla="*/ 131 w 147"/>
                <a:gd name="T9" fmla="*/ 118 h 123"/>
                <a:gd name="T10" fmla="*/ 147 w 147"/>
                <a:gd name="T11" fmla="*/ 113 h 123"/>
                <a:gd name="T12" fmla="*/ 137 w 147"/>
                <a:gd name="T13" fmla="*/ 83 h 123"/>
                <a:gd name="T14" fmla="*/ 79 w 147"/>
                <a:gd name="T15" fmla="*/ 35 h 123"/>
                <a:gd name="T16" fmla="*/ 36 w 147"/>
                <a:gd name="T17" fmla="*/ 8 h 123"/>
                <a:gd name="T18" fmla="*/ 0 w 147"/>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23">
                  <a:moveTo>
                    <a:pt x="0" y="0"/>
                  </a:moveTo>
                  <a:cubicBezTo>
                    <a:pt x="0" y="0"/>
                    <a:pt x="55" y="25"/>
                    <a:pt x="62" y="28"/>
                  </a:cubicBezTo>
                  <a:cubicBezTo>
                    <a:pt x="68" y="31"/>
                    <a:pt x="101" y="62"/>
                    <a:pt x="106" y="65"/>
                  </a:cubicBezTo>
                  <a:cubicBezTo>
                    <a:pt x="110" y="68"/>
                    <a:pt x="124" y="100"/>
                    <a:pt x="121" y="105"/>
                  </a:cubicBezTo>
                  <a:cubicBezTo>
                    <a:pt x="119" y="109"/>
                    <a:pt x="127" y="120"/>
                    <a:pt x="131" y="118"/>
                  </a:cubicBezTo>
                  <a:cubicBezTo>
                    <a:pt x="135" y="116"/>
                    <a:pt x="147" y="123"/>
                    <a:pt x="147" y="113"/>
                  </a:cubicBezTo>
                  <a:cubicBezTo>
                    <a:pt x="147" y="103"/>
                    <a:pt x="145" y="94"/>
                    <a:pt x="137" y="83"/>
                  </a:cubicBezTo>
                  <a:cubicBezTo>
                    <a:pt x="130" y="72"/>
                    <a:pt x="86" y="40"/>
                    <a:pt x="79" y="35"/>
                  </a:cubicBezTo>
                  <a:cubicBezTo>
                    <a:pt x="72" y="30"/>
                    <a:pt x="48" y="14"/>
                    <a:pt x="36" y="8"/>
                  </a:cubicBezTo>
                  <a:cubicBezTo>
                    <a:pt x="24" y="3"/>
                    <a:pt x="0" y="0"/>
                    <a:pt x="0"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7" name="Freeform 85">
              <a:extLst>
                <a:ext uri="{FF2B5EF4-FFF2-40B4-BE49-F238E27FC236}">
                  <a16:creationId xmlns:a16="http://schemas.microsoft.com/office/drawing/2014/main" id="{F8E8A92A-A6A9-A1F3-B583-97956E526805}"/>
                </a:ext>
              </a:extLst>
            </p:cNvPr>
            <p:cNvSpPr>
              <a:spLocks/>
            </p:cNvSpPr>
            <p:nvPr/>
          </p:nvSpPr>
          <p:spPr bwMode="gray">
            <a:xfrm>
              <a:off x="1856374" y="5823749"/>
              <a:ext cx="176179" cy="114226"/>
            </a:xfrm>
            <a:custGeom>
              <a:avLst/>
              <a:gdLst>
                <a:gd name="T0" fmla="*/ 0 w 94"/>
                <a:gd name="T1" fmla="*/ 0 h 60"/>
                <a:gd name="T2" fmla="*/ 48 w 94"/>
                <a:gd name="T3" fmla="*/ 34 h 60"/>
                <a:gd name="T4" fmla="*/ 80 w 94"/>
                <a:gd name="T5" fmla="*/ 60 h 60"/>
                <a:gd name="T6" fmla="*/ 89 w 94"/>
                <a:gd name="T7" fmla="*/ 54 h 60"/>
                <a:gd name="T8" fmla="*/ 71 w 94"/>
                <a:gd name="T9" fmla="*/ 39 h 60"/>
                <a:gd name="T10" fmla="*/ 0 w 94"/>
                <a:gd name="T11" fmla="*/ 0 h 60"/>
              </a:gdLst>
              <a:ahLst/>
              <a:cxnLst>
                <a:cxn ang="0">
                  <a:pos x="T0" y="T1"/>
                </a:cxn>
                <a:cxn ang="0">
                  <a:pos x="T2" y="T3"/>
                </a:cxn>
                <a:cxn ang="0">
                  <a:pos x="T4" y="T5"/>
                </a:cxn>
                <a:cxn ang="0">
                  <a:pos x="T6" y="T7"/>
                </a:cxn>
                <a:cxn ang="0">
                  <a:pos x="T8" y="T9"/>
                </a:cxn>
                <a:cxn ang="0">
                  <a:pos x="T10" y="T11"/>
                </a:cxn>
              </a:cxnLst>
              <a:rect l="0" t="0" r="r" b="b"/>
              <a:pathLst>
                <a:path w="94" h="60">
                  <a:moveTo>
                    <a:pt x="0" y="0"/>
                  </a:moveTo>
                  <a:cubicBezTo>
                    <a:pt x="0" y="0"/>
                    <a:pt x="41" y="30"/>
                    <a:pt x="48" y="34"/>
                  </a:cubicBezTo>
                  <a:cubicBezTo>
                    <a:pt x="54" y="38"/>
                    <a:pt x="80" y="60"/>
                    <a:pt x="80" y="60"/>
                  </a:cubicBezTo>
                  <a:cubicBezTo>
                    <a:pt x="80" y="60"/>
                    <a:pt x="84" y="59"/>
                    <a:pt x="89" y="54"/>
                  </a:cubicBezTo>
                  <a:cubicBezTo>
                    <a:pt x="94" y="48"/>
                    <a:pt x="90" y="52"/>
                    <a:pt x="71" y="39"/>
                  </a:cubicBezTo>
                  <a:cubicBezTo>
                    <a:pt x="52" y="27"/>
                    <a:pt x="0" y="0"/>
                    <a:pt x="0"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8" name="Freeform 86">
              <a:extLst>
                <a:ext uri="{FF2B5EF4-FFF2-40B4-BE49-F238E27FC236}">
                  <a16:creationId xmlns:a16="http://schemas.microsoft.com/office/drawing/2014/main" id="{9D2123D0-78B3-0797-5852-B87538FD6C04}"/>
                </a:ext>
              </a:extLst>
            </p:cNvPr>
            <p:cNvSpPr>
              <a:spLocks/>
            </p:cNvSpPr>
            <p:nvPr/>
          </p:nvSpPr>
          <p:spPr bwMode="gray">
            <a:xfrm>
              <a:off x="1835079" y="5934102"/>
              <a:ext cx="135521" cy="90994"/>
            </a:xfrm>
            <a:custGeom>
              <a:avLst/>
              <a:gdLst>
                <a:gd name="T0" fmla="*/ 0 w 72"/>
                <a:gd name="T1" fmla="*/ 0 h 48"/>
                <a:gd name="T2" fmla="*/ 35 w 72"/>
                <a:gd name="T3" fmla="*/ 26 h 48"/>
                <a:gd name="T4" fmla="*/ 56 w 72"/>
                <a:gd name="T5" fmla="*/ 48 h 48"/>
                <a:gd name="T6" fmla="*/ 66 w 72"/>
                <a:gd name="T7" fmla="*/ 36 h 48"/>
                <a:gd name="T8" fmla="*/ 40 w 72"/>
                <a:gd name="T9" fmla="*/ 20 h 48"/>
                <a:gd name="T10" fmla="*/ 0 w 72"/>
                <a:gd name="T11" fmla="*/ 0 h 48"/>
              </a:gdLst>
              <a:ahLst/>
              <a:cxnLst>
                <a:cxn ang="0">
                  <a:pos x="T0" y="T1"/>
                </a:cxn>
                <a:cxn ang="0">
                  <a:pos x="T2" y="T3"/>
                </a:cxn>
                <a:cxn ang="0">
                  <a:pos x="T4" y="T5"/>
                </a:cxn>
                <a:cxn ang="0">
                  <a:pos x="T6" y="T7"/>
                </a:cxn>
                <a:cxn ang="0">
                  <a:pos x="T8" y="T9"/>
                </a:cxn>
                <a:cxn ang="0">
                  <a:pos x="T10" y="T11"/>
                </a:cxn>
              </a:cxnLst>
              <a:rect l="0" t="0" r="r" b="b"/>
              <a:pathLst>
                <a:path w="72" h="48">
                  <a:moveTo>
                    <a:pt x="0" y="0"/>
                  </a:moveTo>
                  <a:cubicBezTo>
                    <a:pt x="0" y="0"/>
                    <a:pt x="29" y="21"/>
                    <a:pt x="35" y="26"/>
                  </a:cubicBezTo>
                  <a:cubicBezTo>
                    <a:pt x="41" y="30"/>
                    <a:pt x="56" y="48"/>
                    <a:pt x="56" y="48"/>
                  </a:cubicBezTo>
                  <a:cubicBezTo>
                    <a:pt x="56" y="48"/>
                    <a:pt x="60" y="37"/>
                    <a:pt x="66" y="36"/>
                  </a:cubicBezTo>
                  <a:cubicBezTo>
                    <a:pt x="72" y="36"/>
                    <a:pt x="46" y="28"/>
                    <a:pt x="40" y="20"/>
                  </a:cubicBezTo>
                  <a:cubicBezTo>
                    <a:pt x="33" y="12"/>
                    <a:pt x="0" y="0"/>
                    <a:pt x="0"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9" name="Freeform 87">
              <a:extLst>
                <a:ext uri="{FF2B5EF4-FFF2-40B4-BE49-F238E27FC236}">
                  <a16:creationId xmlns:a16="http://schemas.microsoft.com/office/drawing/2014/main" id="{381189E8-5057-BBE3-1199-52AEED711C54}"/>
                </a:ext>
              </a:extLst>
            </p:cNvPr>
            <p:cNvSpPr>
              <a:spLocks/>
            </p:cNvSpPr>
            <p:nvPr/>
          </p:nvSpPr>
          <p:spPr bwMode="gray">
            <a:xfrm>
              <a:off x="1763445" y="6007671"/>
              <a:ext cx="129714" cy="92929"/>
            </a:xfrm>
            <a:custGeom>
              <a:avLst/>
              <a:gdLst>
                <a:gd name="T0" fmla="*/ 0 w 69"/>
                <a:gd name="T1" fmla="*/ 0 h 49"/>
                <a:gd name="T2" fmla="*/ 33 w 69"/>
                <a:gd name="T3" fmla="*/ 29 h 49"/>
                <a:gd name="T4" fmla="*/ 50 w 69"/>
                <a:gd name="T5" fmla="*/ 41 h 49"/>
                <a:gd name="T6" fmla="*/ 64 w 69"/>
                <a:gd name="T7" fmla="*/ 42 h 49"/>
                <a:gd name="T8" fmla="*/ 33 w 69"/>
                <a:gd name="T9" fmla="*/ 15 h 49"/>
                <a:gd name="T10" fmla="*/ 0 w 69"/>
                <a:gd name="T11" fmla="*/ 0 h 49"/>
              </a:gdLst>
              <a:ahLst/>
              <a:cxnLst>
                <a:cxn ang="0">
                  <a:pos x="T0" y="T1"/>
                </a:cxn>
                <a:cxn ang="0">
                  <a:pos x="T2" y="T3"/>
                </a:cxn>
                <a:cxn ang="0">
                  <a:pos x="T4" y="T5"/>
                </a:cxn>
                <a:cxn ang="0">
                  <a:pos x="T6" y="T7"/>
                </a:cxn>
                <a:cxn ang="0">
                  <a:pos x="T8" y="T9"/>
                </a:cxn>
                <a:cxn ang="0">
                  <a:pos x="T10" y="T11"/>
                </a:cxn>
              </a:cxnLst>
              <a:rect l="0" t="0" r="r" b="b"/>
              <a:pathLst>
                <a:path w="69" h="49">
                  <a:moveTo>
                    <a:pt x="0" y="0"/>
                  </a:moveTo>
                  <a:cubicBezTo>
                    <a:pt x="4" y="3"/>
                    <a:pt x="28" y="27"/>
                    <a:pt x="33" y="29"/>
                  </a:cubicBezTo>
                  <a:cubicBezTo>
                    <a:pt x="38" y="32"/>
                    <a:pt x="50" y="41"/>
                    <a:pt x="50" y="41"/>
                  </a:cubicBezTo>
                  <a:cubicBezTo>
                    <a:pt x="50" y="41"/>
                    <a:pt x="69" y="49"/>
                    <a:pt x="64" y="42"/>
                  </a:cubicBezTo>
                  <a:cubicBezTo>
                    <a:pt x="59" y="36"/>
                    <a:pt x="46" y="25"/>
                    <a:pt x="33" y="15"/>
                  </a:cubicBezTo>
                  <a:cubicBezTo>
                    <a:pt x="21" y="5"/>
                    <a:pt x="0" y="0"/>
                    <a:pt x="0"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0" name="Freeform 88">
              <a:extLst>
                <a:ext uri="{FF2B5EF4-FFF2-40B4-BE49-F238E27FC236}">
                  <a16:creationId xmlns:a16="http://schemas.microsoft.com/office/drawing/2014/main" id="{F16C3499-9182-26D8-F808-D17CD6D5E0B7}"/>
                </a:ext>
              </a:extLst>
            </p:cNvPr>
            <p:cNvSpPr>
              <a:spLocks/>
            </p:cNvSpPr>
            <p:nvPr/>
          </p:nvSpPr>
          <p:spPr bwMode="gray">
            <a:xfrm>
              <a:off x="1622116" y="5707588"/>
              <a:ext cx="149074" cy="327188"/>
            </a:xfrm>
            <a:custGeom>
              <a:avLst/>
              <a:gdLst>
                <a:gd name="T0" fmla="*/ 79 w 79"/>
                <a:gd name="T1" fmla="*/ 0 h 174"/>
                <a:gd name="T2" fmla="*/ 48 w 79"/>
                <a:gd name="T3" fmla="*/ 25 h 174"/>
                <a:gd name="T4" fmla="*/ 65 w 79"/>
                <a:gd name="T5" fmla="*/ 47 h 174"/>
                <a:gd name="T6" fmla="*/ 3 w 79"/>
                <a:gd name="T7" fmla="*/ 171 h 174"/>
                <a:gd name="T8" fmla="*/ 53 w 79"/>
                <a:gd name="T9" fmla="*/ 51 h 174"/>
                <a:gd name="T10" fmla="*/ 40 w 79"/>
                <a:gd name="T11" fmla="*/ 18 h 174"/>
                <a:gd name="T12" fmla="*/ 79 w 79"/>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79" h="174">
                  <a:moveTo>
                    <a:pt x="79" y="0"/>
                  </a:moveTo>
                  <a:cubicBezTo>
                    <a:pt x="79" y="0"/>
                    <a:pt x="45" y="19"/>
                    <a:pt x="48" y="25"/>
                  </a:cubicBezTo>
                  <a:cubicBezTo>
                    <a:pt x="51" y="30"/>
                    <a:pt x="67" y="43"/>
                    <a:pt x="65" y="47"/>
                  </a:cubicBezTo>
                  <a:cubicBezTo>
                    <a:pt x="63" y="51"/>
                    <a:pt x="0" y="174"/>
                    <a:pt x="3" y="171"/>
                  </a:cubicBezTo>
                  <a:cubicBezTo>
                    <a:pt x="7" y="168"/>
                    <a:pt x="60" y="66"/>
                    <a:pt x="53" y="51"/>
                  </a:cubicBezTo>
                  <a:cubicBezTo>
                    <a:pt x="46" y="35"/>
                    <a:pt x="36" y="26"/>
                    <a:pt x="40" y="18"/>
                  </a:cubicBezTo>
                  <a:cubicBezTo>
                    <a:pt x="45" y="11"/>
                    <a:pt x="79" y="0"/>
                    <a:pt x="79"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1" name="Freeform 89">
              <a:extLst>
                <a:ext uri="{FF2B5EF4-FFF2-40B4-BE49-F238E27FC236}">
                  <a16:creationId xmlns:a16="http://schemas.microsoft.com/office/drawing/2014/main" id="{3FC59DA7-B69E-C87B-E571-6364AC04F95C}"/>
                </a:ext>
              </a:extLst>
            </p:cNvPr>
            <p:cNvSpPr>
              <a:spLocks/>
            </p:cNvSpPr>
            <p:nvPr/>
          </p:nvSpPr>
          <p:spPr bwMode="gray">
            <a:xfrm>
              <a:off x="1515634" y="5773413"/>
              <a:ext cx="50337" cy="325252"/>
            </a:xfrm>
            <a:custGeom>
              <a:avLst/>
              <a:gdLst>
                <a:gd name="T0" fmla="*/ 27 w 27"/>
                <a:gd name="T1" fmla="*/ 0 h 172"/>
                <a:gd name="T2" fmla="*/ 1 w 27"/>
                <a:gd name="T3" fmla="*/ 45 h 172"/>
                <a:gd name="T4" fmla="*/ 1 w 27"/>
                <a:gd name="T5" fmla="*/ 142 h 172"/>
                <a:gd name="T6" fmla="*/ 22 w 27"/>
                <a:gd name="T7" fmla="*/ 172 h 172"/>
                <a:gd name="T8" fmla="*/ 6 w 27"/>
                <a:gd name="T9" fmla="*/ 128 h 172"/>
                <a:gd name="T10" fmla="*/ 9 w 27"/>
                <a:gd name="T11" fmla="*/ 33 h 172"/>
                <a:gd name="T12" fmla="*/ 27 w 27"/>
                <a:gd name="T13" fmla="*/ 0 h 172"/>
              </a:gdLst>
              <a:ahLst/>
              <a:cxnLst>
                <a:cxn ang="0">
                  <a:pos x="T0" y="T1"/>
                </a:cxn>
                <a:cxn ang="0">
                  <a:pos x="T2" y="T3"/>
                </a:cxn>
                <a:cxn ang="0">
                  <a:pos x="T4" y="T5"/>
                </a:cxn>
                <a:cxn ang="0">
                  <a:pos x="T6" y="T7"/>
                </a:cxn>
                <a:cxn ang="0">
                  <a:pos x="T8" y="T9"/>
                </a:cxn>
                <a:cxn ang="0">
                  <a:pos x="T10" y="T11"/>
                </a:cxn>
                <a:cxn ang="0">
                  <a:pos x="T12" y="T13"/>
                </a:cxn>
              </a:cxnLst>
              <a:rect l="0" t="0" r="r" b="b"/>
              <a:pathLst>
                <a:path w="27" h="172">
                  <a:moveTo>
                    <a:pt x="27" y="0"/>
                  </a:moveTo>
                  <a:cubicBezTo>
                    <a:pt x="26" y="1"/>
                    <a:pt x="1" y="25"/>
                    <a:pt x="1" y="45"/>
                  </a:cubicBezTo>
                  <a:cubicBezTo>
                    <a:pt x="1" y="65"/>
                    <a:pt x="0" y="135"/>
                    <a:pt x="1" y="142"/>
                  </a:cubicBezTo>
                  <a:cubicBezTo>
                    <a:pt x="2" y="148"/>
                    <a:pt x="22" y="172"/>
                    <a:pt x="22" y="172"/>
                  </a:cubicBezTo>
                  <a:cubicBezTo>
                    <a:pt x="22" y="172"/>
                    <a:pt x="5" y="150"/>
                    <a:pt x="6" y="128"/>
                  </a:cubicBezTo>
                  <a:cubicBezTo>
                    <a:pt x="6" y="106"/>
                    <a:pt x="4" y="43"/>
                    <a:pt x="9" y="33"/>
                  </a:cubicBezTo>
                  <a:cubicBezTo>
                    <a:pt x="14" y="23"/>
                    <a:pt x="27" y="0"/>
                    <a:pt x="27"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2" name="Line 90">
              <a:extLst>
                <a:ext uri="{FF2B5EF4-FFF2-40B4-BE49-F238E27FC236}">
                  <a16:creationId xmlns:a16="http://schemas.microsoft.com/office/drawing/2014/main" id="{544F4D0B-0799-03DD-9B70-5FB9B316F712}"/>
                </a:ext>
              </a:extLst>
            </p:cNvPr>
            <p:cNvSpPr>
              <a:spLocks noChangeShapeType="1"/>
            </p:cNvSpPr>
            <p:nvPr/>
          </p:nvSpPr>
          <p:spPr bwMode="gray">
            <a:xfrm>
              <a:off x="894172" y="3833519"/>
              <a:ext cx="0" cy="0"/>
            </a:xfrm>
            <a:prstGeom prst="line">
              <a:avLst/>
            </a:prstGeom>
            <a:noFill/>
            <a:ln w="4763" cap="flat">
              <a:solidFill>
                <a:srgbClr val="E2007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3" name="Freeform 91">
              <a:extLst>
                <a:ext uri="{FF2B5EF4-FFF2-40B4-BE49-F238E27FC236}">
                  <a16:creationId xmlns:a16="http://schemas.microsoft.com/office/drawing/2014/main" id="{E72F80A4-352B-EA08-3B92-2C07089A025D}"/>
                </a:ext>
              </a:extLst>
            </p:cNvPr>
            <p:cNvSpPr>
              <a:spLocks/>
            </p:cNvSpPr>
            <p:nvPr/>
          </p:nvSpPr>
          <p:spPr bwMode="gray">
            <a:xfrm>
              <a:off x="607641" y="3866431"/>
              <a:ext cx="203283" cy="116161"/>
            </a:xfrm>
            <a:custGeom>
              <a:avLst/>
              <a:gdLst>
                <a:gd name="T0" fmla="*/ 0 w 107"/>
                <a:gd name="T1" fmla="*/ 62 h 62"/>
                <a:gd name="T2" fmla="*/ 66 w 107"/>
                <a:gd name="T3" fmla="*/ 35 h 62"/>
                <a:gd name="T4" fmla="*/ 107 w 107"/>
                <a:gd name="T5" fmla="*/ 0 h 62"/>
                <a:gd name="T6" fmla="*/ 46 w 107"/>
                <a:gd name="T7" fmla="*/ 30 h 62"/>
                <a:gd name="T8" fmla="*/ 0 w 107"/>
                <a:gd name="T9" fmla="*/ 62 h 62"/>
              </a:gdLst>
              <a:ahLst/>
              <a:cxnLst>
                <a:cxn ang="0">
                  <a:pos x="T0" y="T1"/>
                </a:cxn>
                <a:cxn ang="0">
                  <a:pos x="T2" y="T3"/>
                </a:cxn>
                <a:cxn ang="0">
                  <a:pos x="T4" y="T5"/>
                </a:cxn>
                <a:cxn ang="0">
                  <a:pos x="T6" y="T7"/>
                </a:cxn>
                <a:cxn ang="0">
                  <a:pos x="T8" y="T9"/>
                </a:cxn>
              </a:cxnLst>
              <a:rect l="0" t="0" r="r" b="b"/>
              <a:pathLst>
                <a:path w="107" h="62">
                  <a:moveTo>
                    <a:pt x="0" y="62"/>
                  </a:moveTo>
                  <a:cubicBezTo>
                    <a:pt x="0" y="62"/>
                    <a:pt x="52" y="47"/>
                    <a:pt x="66" y="35"/>
                  </a:cubicBezTo>
                  <a:cubicBezTo>
                    <a:pt x="79" y="23"/>
                    <a:pt x="107" y="0"/>
                    <a:pt x="107" y="0"/>
                  </a:cubicBezTo>
                  <a:cubicBezTo>
                    <a:pt x="107" y="0"/>
                    <a:pt x="66" y="21"/>
                    <a:pt x="46" y="30"/>
                  </a:cubicBezTo>
                  <a:cubicBezTo>
                    <a:pt x="26" y="40"/>
                    <a:pt x="0" y="62"/>
                    <a:pt x="0" y="62"/>
                  </a:cubicBezTo>
                  <a:close/>
                </a:path>
              </a:pathLst>
            </a:custGeom>
            <a:solidFill>
              <a:srgbClr val="E20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4" name="Freeform 92">
              <a:extLst>
                <a:ext uri="{FF2B5EF4-FFF2-40B4-BE49-F238E27FC236}">
                  <a16:creationId xmlns:a16="http://schemas.microsoft.com/office/drawing/2014/main" id="{FB29B9C5-9376-D313-0A7F-D728A6B24353}"/>
                </a:ext>
              </a:extLst>
            </p:cNvPr>
            <p:cNvSpPr>
              <a:spLocks noEditPoints="1"/>
            </p:cNvSpPr>
            <p:nvPr/>
          </p:nvSpPr>
          <p:spPr bwMode="gray">
            <a:xfrm>
              <a:off x="-323586" y="3827711"/>
              <a:ext cx="2232233" cy="3219604"/>
            </a:xfrm>
            <a:custGeom>
              <a:avLst/>
              <a:gdLst>
                <a:gd name="T0" fmla="*/ 1128 w 1181"/>
                <a:gd name="T1" fmla="*/ 761 h 1703"/>
                <a:gd name="T2" fmla="*/ 1150 w 1181"/>
                <a:gd name="T3" fmla="*/ 241 h 1703"/>
                <a:gd name="T4" fmla="*/ 1139 w 1181"/>
                <a:gd name="T5" fmla="*/ 147 h 1703"/>
                <a:gd name="T6" fmla="*/ 1090 w 1181"/>
                <a:gd name="T7" fmla="*/ 119 h 1703"/>
                <a:gd name="T8" fmla="*/ 1018 w 1181"/>
                <a:gd name="T9" fmla="*/ 124 h 1703"/>
                <a:gd name="T10" fmla="*/ 1012 w 1181"/>
                <a:gd name="T11" fmla="*/ 208 h 1703"/>
                <a:gd name="T12" fmla="*/ 912 w 1181"/>
                <a:gd name="T13" fmla="*/ 310 h 1703"/>
                <a:gd name="T14" fmla="*/ 783 w 1181"/>
                <a:gd name="T15" fmla="*/ 251 h 1703"/>
                <a:gd name="T16" fmla="*/ 656 w 1181"/>
                <a:gd name="T17" fmla="*/ 86 h 1703"/>
                <a:gd name="T18" fmla="*/ 606 w 1181"/>
                <a:gd name="T19" fmla="*/ 29 h 1703"/>
                <a:gd name="T20" fmla="*/ 641 w 1181"/>
                <a:gd name="T21" fmla="*/ 10 h 1703"/>
                <a:gd name="T22" fmla="*/ 592 w 1181"/>
                <a:gd name="T23" fmla="*/ 0 h 1703"/>
                <a:gd name="T24" fmla="*/ 536 w 1181"/>
                <a:gd name="T25" fmla="*/ 8 h 1703"/>
                <a:gd name="T26" fmla="*/ 452 w 1181"/>
                <a:gd name="T27" fmla="*/ 50 h 1703"/>
                <a:gd name="T28" fmla="*/ 345 w 1181"/>
                <a:gd name="T29" fmla="*/ 122 h 1703"/>
                <a:gd name="T30" fmla="*/ 311 w 1181"/>
                <a:gd name="T31" fmla="*/ 172 h 1703"/>
                <a:gd name="T32" fmla="*/ 252 w 1181"/>
                <a:gd name="T33" fmla="*/ 289 h 1703"/>
                <a:gd name="T34" fmla="*/ 157 w 1181"/>
                <a:gd name="T35" fmla="*/ 550 h 1703"/>
                <a:gd name="T36" fmla="*/ 59 w 1181"/>
                <a:gd name="T37" fmla="*/ 852 h 1703"/>
                <a:gd name="T38" fmla="*/ 70 w 1181"/>
                <a:gd name="T39" fmla="*/ 1123 h 1703"/>
                <a:gd name="T40" fmla="*/ 168 w 1181"/>
                <a:gd name="T41" fmla="*/ 1185 h 1703"/>
                <a:gd name="T42" fmla="*/ 113 w 1181"/>
                <a:gd name="T43" fmla="*/ 1324 h 1703"/>
                <a:gd name="T44" fmla="*/ 41 w 1181"/>
                <a:gd name="T45" fmla="*/ 1547 h 1703"/>
                <a:gd name="T46" fmla="*/ 16 w 1181"/>
                <a:gd name="T47" fmla="*/ 1621 h 1703"/>
                <a:gd name="T48" fmla="*/ 0 w 1181"/>
                <a:gd name="T49" fmla="*/ 1703 h 1703"/>
                <a:gd name="T50" fmla="*/ 647 w 1181"/>
                <a:gd name="T51" fmla="*/ 1702 h 1703"/>
                <a:gd name="T52" fmla="*/ 695 w 1181"/>
                <a:gd name="T53" fmla="*/ 1595 h 1703"/>
                <a:gd name="T54" fmla="*/ 782 w 1181"/>
                <a:gd name="T55" fmla="*/ 1356 h 1703"/>
                <a:gd name="T56" fmla="*/ 840 w 1181"/>
                <a:gd name="T57" fmla="*/ 1207 h 1703"/>
                <a:gd name="T58" fmla="*/ 970 w 1181"/>
                <a:gd name="T59" fmla="*/ 1205 h 1703"/>
                <a:gd name="T60" fmla="*/ 973 w 1181"/>
                <a:gd name="T61" fmla="*/ 1049 h 1703"/>
                <a:gd name="T62" fmla="*/ 1057 w 1181"/>
                <a:gd name="T63" fmla="*/ 992 h 1703"/>
                <a:gd name="T64" fmla="*/ 1121 w 1181"/>
                <a:gd name="T65" fmla="*/ 982 h 1703"/>
                <a:gd name="T66" fmla="*/ 1150 w 1181"/>
                <a:gd name="T67" fmla="*/ 938 h 1703"/>
                <a:gd name="T68" fmla="*/ 1176 w 1181"/>
                <a:gd name="T69" fmla="*/ 903 h 1703"/>
                <a:gd name="T70" fmla="*/ 1128 w 1181"/>
                <a:gd name="T71" fmla="*/ 761 h 1703"/>
                <a:gd name="T72" fmla="*/ 886 w 1181"/>
                <a:gd name="T73" fmla="*/ 1028 h 1703"/>
                <a:gd name="T74" fmla="*/ 938 w 1181"/>
                <a:gd name="T75" fmla="*/ 979 h 1703"/>
                <a:gd name="T76" fmla="*/ 957 w 1181"/>
                <a:gd name="T77" fmla="*/ 1033 h 1703"/>
                <a:gd name="T78" fmla="*/ 886 w 1181"/>
                <a:gd name="T79" fmla="*/ 1028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1" h="1703">
                  <a:moveTo>
                    <a:pt x="1128" y="761"/>
                  </a:moveTo>
                  <a:cubicBezTo>
                    <a:pt x="1128" y="751"/>
                    <a:pt x="1154" y="254"/>
                    <a:pt x="1150" y="241"/>
                  </a:cubicBezTo>
                  <a:cubicBezTo>
                    <a:pt x="1145" y="229"/>
                    <a:pt x="1150" y="176"/>
                    <a:pt x="1139" y="147"/>
                  </a:cubicBezTo>
                  <a:cubicBezTo>
                    <a:pt x="1128" y="118"/>
                    <a:pt x="1096" y="119"/>
                    <a:pt x="1090" y="119"/>
                  </a:cubicBezTo>
                  <a:cubicBezTo>
                    <a:pt x="1084" y="119"/>
                    <a:pt x="1034" y="121"/>
                    <a:pt x="1018" y="124"/>
                  </a:cubicBezTo>
                  <a:cubicBezTo>
                    <a:pt x="1003" y="127"/>
                    <a:pt x="1008" y="163"/>
                    <a:pt x="1012" y="208"/>
                  </a:cubicBezTo>
                  <a:cubicBezTo>
                    <a:pt x="1017" y="252"/>
                    <a:pt x="954" y="301"/>
                    <a:pt x="912" y="310"/>
                  </a:cubicBezTo>
                  <a:cubicBezTo>
                    <a:pt x="869" y="319"/>
                    <a:pt x="800" y="266"/>
                    <a:pt x="783" y="251"/>
                  </a:cubicBezTo>
                  <a:cubicBezTo>
                    <a:pt x="766" y="235"/>
                    <a:pt x="672" y="112"/>
                    <a:pt x="656" y="86"/>
                  </a:cubicBezTo>
                  <a:cubicBezTo>
                    <a:pt x="641" y="60"/>
                    <a:pt x="609" y="42"/>
                    <a:pt x="606" y="29"/>
                  </a:cubicBezTo>
                  <a:cubicBezTo>
                    <a:pt x="603" y="17"/>
                    <a:pt x="641" y="10"/>
                    <a:pt x="641" y="10"/>
                  </a:cubicBezTo>
                  <a:cubicBezTo>
                    <a:pt x="592" y="0"/>
                    <a:pt x="592" y="0"/>
                    <a:pt x="592" y="0"/>
                  </a:cubicBezTo>
                  <a:cubicBezTo>
                    <a:pt x="592" y="0"/>
                    <a:pt x="539" y="0"/>
                    <a:pt x="536" y="8"/>
                  </a:cubicBezTo>
                  <a:cubicBezTo>
                    <a:pt x="533" y="15"/>
                    <a:pt x="463" y="46"/>
                    <a:pt x="452" y="50"/>
                  </a:cubicBezTo>
                  <a:cubicBezTo>
                    <a:pt x="441" y="55"/>
                    <a:pt x="357" y="105"/>
                    <a:pt x="345" y="122"/>
                  </a:cubicBezTo>
                  <a:cubicBezTo>
                    <a:pt x="340" y="128"/>
                    <a:pt x="327" y="148"/>
                    <a:pt x="311" y="172"/>
                  </a:cubicBezTo>
                  <a:cubicBezTo>
                    <a:pt x="285" y="212"/>
                    <a:pt x="254" y="265"/>
                    <a:pt x="252" y="289"/>
                  </a:cubicBezTo>
                  <a:cubicBezTo>
                    <a:pt x="249" y="327"/>
                    <a:pt x="177" y="503"/>
                    <a:pt x="157" y="550"/>
                  </a:cubicBezTo>
                  <a:cubicBezTo>
                    <a:pt x="137" y="597"/>
                    <a:pt x="68" y="816"/>
                    <a:pt x="59" y="852"/>
                  </a:cubicBezTo>
                  <a:cubicBezTo>
                    <a:pt x="50" y="889"/>
                    <a:pt x="38" y="1058"/>
                    <a:pt x="70" y="1123"/>
                  </a:cubicBezTo>
                  <a:cubicBezTo>
                    <a:pt x="102" y="1187"/>
                    <a:pt x="157" y="1161"/>
                    <a:pt x="168" y="1185"/>
                  </a:cubicBezTo>
                  <a:cubicBezTo>
                    <a:pt x="178" y="1210"/>
                    <a:pt x="126" y="1304"/>
                    <a:pt x="113" y="1324"/>
                  </a:cubicBezTo>
                  <a:cubicBezTo>
                    <a:pt x="99" y="1344"/>
                    <a:pt x="30" y="1500"/>
                    <a:pt x="41" y="1547"/>
                  </a:cubicBezTo>
                  <a:cubicBezTo>
                    <a:pt x="52" y="1595"/>
                    <a:pt x="27" y="1601"/>
                    <a:pt x="16" y="1621"/>
                  </a:cubicBezTo>
                  <a:cubicBezTo>
                    <a:pt x="6" y="1640"/>
                    <a:pt x="0" y="1703"/>
                    <a:pt x="0" y="1703"/>
                  </a:cubicBezTo>
                  <a:cubicBezTo>
                    <a:pt x="647" y="1702"/>
                    <a:pt x="647" y="1702"/>
                    <a:pt x="647" y="1702"/>
                  </a:cubicBezTo>
                  <a:cubicBezTo>
                    <a:pt x="695" y="1595"/>
                    <a:pt x="695" y="1595"/>
                    <a:pt x="695" y="1595"/>
                  </a:cubicBezTo>
                  <a:cubicBezTo>
                    <a:pt x="782" y="1356"/>
                    <a:pt x="782" y="1356"/>
                    <a:pt x="782" y="1356"/>
                  </a:cubicBezTo>
                  <a:cubicBezTo>
                    <a:pt x="840" y="1207"/>
                    <a:pt x="840" y="1207"/>
                    <a:pt x="840" y="1207"/>
                  </a:cubicBezTo>
                  <a:cubicBezTo>
                    <a:pt x="970" y="1205"/>
                    <a:pt x="970" y="1205"/>
                    <a:pt x="970" y="1205"/>
                  </a:cubicBezTo>
                  <a:cubicBezTo>
                    <a:pt x="970" y="1205"/>
                    <a:pt x="972" y="1074"/>
                    <a:pt x="973" y="1049"/>
                  </a:cubicBezTo>
                  <a:cubicBezTo>
                    <a:pt x="975" y="1025"/>
                    <a:pt x="1035" y="1003"/>
                    <a:pt x="1057" y="992"/>
                  </a:cubicBezTo>
                  <a:cubicBezTo>
                    <a:pt x="1078" y="981"/>
                    <a:pt x="1114" y="988"/>
                    <a:pt x="1121" y="982"/>
                  </a:cubicBezTo>
                  <a:cubicBezTo>
                    <a:pt x="1126" y="979"/>
                    <a:pt x="1141" y="957"/>
                    <a:pt x="1150" y="938"/>
                  </a:cubicBezTo>
                  <a:cubicBezTo>
                    <a:pt x="1158" y="921"/>
                    <a:pt x="1181" y="917"/>
                    <a:pt x="1176" y="903"/>
                  </a:cubicBezTo>
                  <a:cubicBezTo>
                    <a:pt x="1167" y="873"/>
                    <a:pt x="1128" y="770"/>
                    <a:pt x="1128" y="761"/>
                  </a:cubicBezTo>
                  <a:close/>
                  <a:moveTo>
                    <a:pt x="886" y="1028"/>
                  </a:moveTo>
                  <a:cubicBezTo>
                    <a:pt x="938" y="979"/>
                    <a:pt x="938" y="979"/>
                    <a:pt x="938" y="979"/>
                  </a:cubicBezTo>
                  <a:cubicBezTo>
                    <a:pt x="957" y="1033"/>
                    <a:pt x="957" y="1033"/>
                    <a:pt x="957" y="1033"/>
                  </a:cubicBezTo>
                  <a:lnTo>
                    <a:pt x="886" y="1028"/>
                  </a:lnTo>
                  <a:close/>
                </a:path>
              </a:pathLst>
            </a:custGeom>
            <a:solidFill>
              <a:srgbClr val="2C3E50">
                <a:lumMod val="60000"/>
                <a:lumOff val="40000"/>
              </a:srgb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5" name="Freeform 93">
              <a:extLst>
                <a:ext uri="{FF2B5EF4-FFF2-40B4-BE49-F238E27FC236}">
                  <a16:creationId xmlns:a16="http://schemas.microsoft.com/office/drawing/2014/main" id="{42DA546C-38A0-E25E-C6F0-4EA2FB4CDB24}"/>
                </a:ext>
              </a:extLst>
            </p:cNvPr>
            <p:cNvSpPr>
              <a:spLocks/>
            </p:cNvSpPr>
            <p:nvPr/>
          </p:nvSpPr>
          <p:spPr bwMode="gray">
            <a:xfrm>
              <a:off x="-17697" y="6220633"/>
              <a:ext cx="1252606" cy="145202"/>
            </a:xfrm>
            <a:custGeom>
              <a:avLst/>
              <a:gdLst>
                <a:gd name="T0" fmla="*/ 1 w 663"/>
                <a:gd name="T1" fmla="*/ 0 h 77"/>
                <a:gd name="T2" fmla="*/ 0 w 663"/>
                <a:gd name="T3" fmla="*/ 28 h 77"/>
                <a:gd name="T4" fmla="*/ 218 w 663"/>
                <a:gd name="T5" fmla="*/ 64 h 77"/>
                <a:gd name="T6" fmla="*/ 418 w 663"/>
                <a:gd name="T7" fmla="*/ 74 h 77"/>
                <a:gd name="T8" fmla="*/ 625 w 663"/>
                <a:gd name="T9" fmla="*/ 40 h 77"/>
                <a:gd name="T10" fmla="*/ 634 w 663"/>
                <a:gd name="T11" fmla="*/ 19 h 77"/>
                <a:gd name="T12" fmla="*/ 476 w 663"/>
                <a:gd name="T13" fmla="*/ 52 h 77"/>
                <a:gd name="T14" fmla="*/ 218 w 663"/>
                <a:gd name="T15" fmla="*/ 38 h 77"/>
                <a:gd name="T16" fmla="*/ 1 w 663"/>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77">
                  <a:moveTo>
                    <a:pt x="1" y="0"/>
                  </a:moveTo>
                  <a:cubicBezTo>
                    <a:pt x="0" y="28"/>
                    <a:pt x="0" y="28"/>
                    <a:pt x="0" y="28"/>
                  </a:cubicBezTo>
                  <a:cubicBezTo>
                    <a:pt x="0" y="28"/>
                    <a:pt x="186" y="58"/>
                    <a:pt x="218" y="64"/>
                  </a:cubicBezTo>
                  <a:cubicBezTo>
                    <a:pt x="250" y="70"/>
                    <a:pt x="374" y="77"/>
                    <a:pt x="418" y="74"/>
                  </a:cubicBezTo>
                  <a:cubicBezTo>
                    <a:pt x="463" y="70"/>
                    <a:pt x="625" y="40"/>
                    <a:pt x="625" y="40"/>
                  </a:cubicBezTo>
                  <a:cubicBezTo>
                    <a:pt x="625" y="40"/>
                    <a:pt x="663" y="9"/>
                    <a:pt x="634" y="19"/>
                  </a:cubicBezTo>
                  <a:cubicBezTo>
                    <a:pt x="605" y="28"/>
                    <a:pt x="516" y="45"/>
                    <a:pt x="476" y="52"/>
                  </a:cubicBezTo>
                  <a:cubicBezTo>
                    <a:pt x="437" y="60"/>
                    <a:pt x="298" y="52"/>
                    <a:pt x="218" y="38"/>
                  </a:cubicBezTo>
                  <a:cubicBezTo>
                    <a:pt x="139" y="25"/>
                    <a:pt x="1" y="0"/>
                    <a:pt x="1" y="0"/>
                  </a:cubicBez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6" name="Freeform 94">
              <a:extLst>
                <a:ext uri="{FF2B5EF4-FFF2-40B4-BE49-F238E27FC236}">
                  <a16:creationId xmlns:a16="http://schemas.microsoft.com/office/drawing/2014/main" id="{57504E35-6B51-38BE-6B3E-0CBF84DC4A19}"/>
                </a:ext>
              </a:extLst>
            </p:cNvPr>
            <p:cNvSpPr>
              <a:spLocks/>
            </p:cNvSpPr>
            <p:nvPr/>
          </p:nvSpPr>
          <p:spPr bwMode="gray">
            <a:xfrm>
              <a:off x="-66094" y="6307754"/>
              <a:ext cx="1254542" cy="514982"/>
            </a:xfrm>
            <a:custGeom>
              <a:avLst/>
              <a:gdLst>
                <a:gd name="T0" fmla="*/ 0 w 664"/>
                <a:gd name="T1" fmla="*/ 217 h 273"/>
                <a:gd name="T2" fmla="*/ 133 w 664"/>
                <a:gd name="T3" fmla="*/ 243 h 273"/>
                <a:gd name="T4" fmla="*/ 351 w 664"/>
                <a:gd name="T5" fmla="*/ 186 h 273"/>
                <a:gd name="T6" fmla="*/ 533 w 664"/>
                <a:gd name="T7" fmla="*/ 86 h 273"/>
                <a:gd name="T8" fmla="*/ 386 w 664"/>
                <a:gd name="T9" fmla="*/ 112 h 273"/>
                <a:gd name="T10" fmla="*/ 522 w 664"/>
                <a:gd name="T11" fmla="*/ 46 h 273"/>
                <a:gd name="T12" fmla="*/ 664 w 664"/>
                <a:gd name="T13" fmla="*/ 0 h 273"/>
                <a:gd name="T14" fmla="*/ 540 w 664"/>
                <a:gd name="T15" fmla="*/ 96 h 273"/>
                <a:gd name="T16" fmla="*/ 375 w 664"/>
                <a:gd name="T17" fmla="*/ 203 h 273"/>
                <a:gd name="T18" fmla="*/ 58 w 664"/>
                <a:gd name="T19" fmla="*/ 251 h 273"/>
                <a:gd name="T20" fmla="*/ 0 w 664"/>
                <a:gd name="T21" fmla="*/ 21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4" h="273">
                  <a:moveTo>
                    <a:pt x="0" y="217"/>
                  </a:moveTo>
                  <a:cubicBezTo>
                    <a:pt x="4" y="220"/>
                    <a:pt x="102" y="243"/>
                    <a:pt x="133" y="243"/>
                  </a:cubicBezTo>
                  <a:cubicBezTo>
                    <a:pt x="163" y="243"/>
                    <a:pt x="314" y="200"/>
                    <a:pt x="351" y="186"/>
                  </a:cubicBezTo>
                  <a:cubicBezTo>
                    <a:pt x="388" y="173"/>
                    <a:pt x="533" y="86"/>
                    <a:pt x="533" y="86"/>
                  </a:cubicBezTo>
                  <a:cubicBezTo>
                    <a:pt x="533" y="86"/>
                    <a:pt x="357" y="121"/>
                    <a:pt x="386" y="112"/>
                  </a:cubicBezTo>
                  <a:cubicBezTo>
                    <a:pt x="415" y="102"/>
                    <a:pt x="458" y="76"/>
                    <a:pt x="522" y="46"/>
                  </a:cubicBezTo>
                  <a:cubicBezTo>
                    <a:pt x="586" y="15"/>
                    <a:pt x="664" y="0"/>
                    <a:pt x="664" y="0"/>
                  </a:cubicBezTo>
                  <a:cubicBezTo>
                    <a:pt x="664" y="0"/>
                    <a:pt x="562" y="73"/>
                    <a:pt x="540" y="96"/>
                  </a:cubicBezTo>
                  <a:cubicBezTo>
                    <a:pt x="519" y="119"/>
                    <a:pt x="407" y="192"/>
                    <a:pt x="375" y="203"/>
                  </a:cubicBezTo>
                  <a:cubicBezTo>
                    <a:pt x="343" y="214"/>
                    <a:pt x="97" y="273"/>
                    <a:pt x="58" y="251"/>
                  </a:cubicBezTo>
                  <a:cubicBezTo>
                    <a:pt x="18" y="228"/>
                    <a:pt x="0" y="217"/>
                    <a:pt x="0" y="217"/>
                  </a:cubicBez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7" name="Freeform 95">
              <a:extLst>
                <a:ext uri="{FF2B5EF4-FFF2-40B4-BE49-F238E27FC236}">
                  <a16:creationId xmlns:a16="http://schemas.microsoft.com/office/drawing/2014/main" id="{D8E2D957-8BB9-F447-3B27-13BC3D1816EA}"/>
                </a:ext>
              </a:extLst>
            </p:cNvPr>
            <p:cNvSpPr>
              <a:spLocks/>
            </p:cNvSpPr>
            <p:nvPr/>
          </p:nvSpPr>
          <p:spPr bwMode="gray">
            <a:xfrm>
              <a:off x="-52543" y="6714319"/>
              <a:ext cx="1088044" cy="286531"/>
            </a:xfrm>
            <a:custGeom>
              <a:avLst/>
              <a:gdLst>
                <a:gd name="T0" fmla="*/ 0 w 576"/>
                <a:gd name="T1" fmla="*/ 135 h 152"/>
                <a:gd name="T2" fmla="*/ 280 w 576"/>
                <a:gd name="T3" fmla="*/ 65 h 152"/>
                <a:gd name="T4" fmla="*/ 457 w 576"/>
                <a:gd name="T5" fmla="*/ 0 h 152"/>
                <a:gd name="T6" fmla="*/ 573 w 576"/>
                <a:gd name="T7" fmla="*/ 2 h 152"/>
                <a:gd name="T8" fmla="*/ 477 w 576"/>
                <a:gd name="T9" fmla="*/ 55 h 152"/>
                <a:gd name="T10" fmla="*/ 313 w 576"/>
                <a:gd name="T11" fmla="*/ 116 h 152"/>
                <a:gd name="T12" fmla="*/ 350 w 576"/>
                <a:gd name="T13" fmla="*/ 74 h 152"/>
                <a:gd name="T14" fmla="*/ 300 w 576"/>
                <a:gd name="T15" fmla="*/ 75 h 152"/>
                <a:gd name="T16" fmla="*/ 55 w 576"/>
                <a:gd name="T17" fmla="*/ 136 h 152"/>
                <a:gd name="T18" fmla="*/ 0 w 576"/>
                <a:gd name="T19" fmla="*/ 13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152">
                  <a:moveTo>
                    <a:pt x="0" y="135"/>
                  </a:moveTo>
                  <a:cubicBezTo>
                    <a:pt x="26" y="135"/>
                    <a:pt x="188" y="98"/>
                    <a:pt x="280" y="65"/>
                  </a:cubicBezTo>
                  <a:cubicBezTo>
                    <a:pt x="371" y="31"/>
                    <a:pt x="401" y="0"/>
                    <a:pt x="457" y="0"/>
                  </a:cubicBezTo>
                  <a:cubicBezTo>
                    <a:pt x="514" y="0"/>
                    <a:pt x="573" y="2"/>
                    <a:pt x="573" y="2"/>
                  </a:cubicBezTo>
                  <a:cubicBezTo>
                    <a:pt x="573" y="2"/>
                    <a:pt x="576" y="26"/>
                    <a:pt x="477" y="55"/>
                  </a:cubicBezTo>
                  <a:cubicBezTo>
                    <a:pt x="378" y="84"/>
                    <a:pt x="336" y="81"/>
                    <a:pt x="313" y="116"/>
                  </a:cubicBezTo>
                  <a:cubicBezTo>
                    <a:pt x="291" y="152"/>
                    <a:pt x="315" y="103"/>
                    <a:pt x="350" y="74"/>
                  </a:cubicBezTo>
                  <a:cubicBezTo>
                    <a:pt x="385" y="45"/>
                    <a:pt x="347" y="54"/>
                    <a:pt x="300" y="75"/>
                  </a:cubicBezTo>
                  <a:cubicBezTo>
                    <a:pt x="252" y="97"/>
                    <a:pt x="81" y="130"/>
                    <a:pt x="55" y="136"/>
                  </a:cubicBezTo>
                  <a:cubicBezTo>
                    <a:pt x="29" y="142"/>
                    <a:pt x="0" y="135"/>
                    <a:pt x="0" y="135"/>
                  </a:cubicBez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8" name="Freeform 96">
              <a:extLst>
                <a:ext uri="{FF2B5EF4-FFF2-40B4-BE49-F238E27FC236}">
                  <a16:creationId xmlns:a16="http://schemas.microsoft.com/office/drawing/2014/main" id="{A4F44362-DA97-3A6B-BFB0-D1748F342FAC}"/>
                </a:ext>
              </a:extLst>
            </p:cNvPr>
            <p:cNvSpPr>
              <a:spLocks/>
            </p:cNvSpPr>
            <p:nvPr/>
          </p:nvSpPr>
          <p:spPr bwMode="gray">
            <a:xfrm>
              <a:off x="592153" y="4036801"/>
              <a:ext cx="520790" cy="925418"/>
            </a:xfrm>
            <a:custGeom>
              <a:avLst/>
              <a:gdLst>
                <a:gd name="T0" fmla="*/ 0 w 276"/>
                <a:gd name="T1" fmla="*/ 0 h 490"/>
                <a:gd name="T2" fmla="*/ 64 w 276"/>
                <a:gd name="T3" fmla="*/ 345 h 490"/>
                <a:gd name="T4" fmla="*/ 87 w 276"/>
                <a:gd name="T5" fmla="*/ 403 h 490"/>
                <a:gd name="T6" fmla="*/ 249 w 276"/>
                <a:gd name="T7" fmla="*/ 443 h 490"/>
                <a:gd name="T8" fmla="*/ 203 w 276"/>
                <a:gd name="T9" fmla="*/ 383 h 490"/>
                <a:gd name="T10" fmla="*/ 84 w 276"/>
                <a:gd name="T11" fmla="*/ 365 h 490"/>
                <a:gd name="T12" fmla="*/ 70 w 276"/>
                <a:gd name="T13" fmla="*/ 133 h 490"/>
                <a:gd name="T14" fmla="*/ 0 w 276"/>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90">
                  <a:moveTo>
                    <a:pt x="0" y="0"/>
                  </a:moveTo>
                  <a:cubicBezTo>
                    <a:pt x="20" y="18"/>
                    <a:pt x="93" y="278"/>
                    <a:pt x="64" y="345"/>
                  </a:cubicBezTo>
                  <a:cubicBezTo>
                    <a:pt x="35" y="412"/>
                    <a:pt x="49" y="423"/>
                    <a:pt x="87" y="403"/>
                  </a:cubicBezTo>
                  <a:cubicBezTo>
                    <a:pt x="125" y="383"/>
                    <a:pt x="221" y="396"/>
                    <a:pt x="249" y="443"/>
                  </a:cubicBezTo>
                  <a:cubicBezTo>
                    <a:pt x="276" y="490"/>
                    <a:pt x="263" y="394"/>
                    <a:pt x="203" y="383"/>
                  </a:cubicBezTo>
                  <a:cubicBezTo>
                    <a:pt x="143" y="373"/>
                    <a:pt x="79" y="422"/>
                    <a:pt x="84" y="365"/>
                  </a:cubicBezTo>
                  <a:cubicBezTo>
                    <a:pt x="88" y="309"/>
                    <a:pt x="93" y="183"/>
                    <a:pt x="70" y="133"/>
                  </a:cubicBezTo>
                  <a:cubicBezTo>
                    <a:pt x="47" y="82"/>
                    <a:pt x="0" y="0"/>
                    <a:pt x="0" y="0"/>
                  </a:cubicBez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9" name="Freeform 97">
              <a:extLst>
                <a:ext uri="{FF2B5EF4-FFF2-40B4-BE49-F238E27FC236}">
                  <a16:creationId xmlns:a16="http://schemas.microsoft.com/office/drawing/2014/main" id="{5724AE21-5183-0358-9547-B60B7099F0F7}"/>
                </a:ext>
              </a:extLst>
            </p:cNvPr>
            <p:cNvSpPr>
              <a:spLocks/>
            </p:cNvSpPr>
            <p:nvPr/>
          </p:nvSpPr>
          <p:spPr bwMode="gray">
            <a:xfrm>
              <a:off x="-217104" y="4561463"/>
              <a:ext cx="1723059" cy="1537201"/>
            </a:xfrm>
            <a:custGeom>
              <a:avLst/>
              <a:gdLst>
                <a:gd name="T0" fmla="*/ 434 w 912"/>
                <a:gd name="T1" fmla="*/ 0 h 813"/>
                <a:gd name="T2" fmla="*/ 428 w 912"/>
                <a:gd name="T3" fmla="*/ 183 h 813"/>
                <a:gd name="T4" fmla="*/ 394 w 912"/>
                <a:gd name="T5" fmla="*/ 287 h 813"/>
                <a:gd name="T6" fmla="*/ 610 w 912"/>
                <a:gd name="T7" fmla="*/ 333 h 813"/>
                <a:gd name="T8" fmla="*/ 356 w 912"/>
                <a:gd name="T9" fmla="*/ 353 h 813"/>
                <a:gd name="T10" fmla="*/ 513 w 912"/>
                <a:gd name="T11" fmla="*/ 425 h 813"/>
                <a:gd name="T12" fmla="*/ 498 w 912"/>
                <a:gd name="T13" fmla="*/ 441 h 813"/>
                <a:gd name="T14" fmla="*/ 327 w 912"/>
                <a:gd name="T15" fmla="*/ 446 h 813"/>
                <a:gd name="T16" fmla="*/ 442 w 912"/>
                <a:gd name="T17" fmla="*/ 495 h 813"/>
                <a:gd name="T18" fmla="*/ 597 w 912"/>
                <a:gd name="T19" fmla="*/ 506 h 813"/>
                <a:gd name="T20" fmla="*/ 315 w 912"/>
                <a:gd name="T21" fmla="*/ 527 h 813"/>
                <a:gd name="T22" fmla="*/ 461 w 912"/>
                <a:gd name="T23" fmla="*/ 605 h 813"/>
                <a:gd name="T24" fmla="*/ 912 w 912"/>
                <a:gd name="T25" fmla="*/ 646 h 813"/>
                <a:gd name="T26" fmla="*/ 882 w 912"/>
                <a:gd name="T27" fmla="*/ 661 h 813"/>
                <a:gd name="T28" fmla="*/ 817 w 912"/>
                <a:gd name="T29" fmla="*/ 709 h 813"/>
                <a:gd name="T30" fmla="*/ 735 w 912"/>
                <a:gd name="T31" fmla="*/ 779 h 813"/>
                <a:gd name="T32" fmla="*/ 805 w 912"/>
                <a:gd name="T33" fmla="*/ 690 h 813"/>
                <a:gd name="T34" fmla="*/ 756 w 912"/>
                <a:gd name="T35" fmla="*/ 698 h 813"/>
                <a:gd name="T36" fmla="*/ 634 w 912"/>
                <a:gd name="T37" fmla="*/ 773 h 813"/>
                <a:gd name="T38" fmla="*/ 736 w 912"/>
                <a:gd name="T39" fmla="*/ 661 h 813"/>
                <a:gd name="T40" fmla="*/ 649 w 912"/>
                <a:gd name="T41" fmla="*/ 645 h 813"/>
                <a:gd name="T42" fmla="*/ 579 w 912"/>
                <a:gd name="T43" fmla="*/ 703 h 813"/>
                <a:gd name="T44" fmla="*/ 495 w 912"/>
                <a:gd name="T45" fmla="*/ 759 h 813"/>
                <a:gd name="T46" fmla="*/ 599 w 912"/>
                <a:gd name="T47" fmla="*/ 654 h 813"/>
                <a:gd name="T48" fmla="*/ 491 w 912"/>
                <a:gd name="T49" fmla="*/ 634 h 813"/>
                <a:gd name="T50" fmla="*/ 423 w 912"/>
                <a:gd name="T51" fmla="*/ 729 h 813"/>
                <a:gd name="T52" fmla="*/ 434 w 912"/>
                <a:gd name="T53" fmla="*/ 695 h 813"/>
                <a:gd name="T54" fmla="*/ 468 w 912"/>
                <a:gd name="T55" fmla="*/ 626 h 813"/>
                <a:gd name="T56" fmla="*/ 371 w 912"/>
                <a:gd name="T57" fmla="*/ 675 h 813"/>
                <a:gd name="T58" fmla="*/ 341 w 912"/>
                <a:gd name="T59" fmla="*/ 681 h 813"/>
                <a:gd name="T60" fmla="*/ 377 w 912"/>
                <a:gd name="T61" fmla="*/ 600 h 813"/>
                <a:gd name="T62" fmla="*/ 284 w 912"/>
                <a:gd name="T63" fmla="*/ 554 h 813"/>
                <a:gd name="T64" fmla="*/ 208 w 912"/>
                <a:gd name="T65" fmla="*/ 594 h 813"/>
                <a:gd name="T66" fmla="*/ 191 w 912"/>
                <a:gd name="T67" fmla="*/ 591 h 813"/>
                <a:gd name="T68" fmla="*/ 164 w 912"/>
                <a:gd name="T69" fmla="*/ 591 h 813"/>
                <a:gd name="T70" fmla="*/ 64 w 912"/>
                <a:gd name="T71" fmla="*/ 693 h 813"/>
                <a:gd name="T72" fmla="*/ 159 w 912"/>
                <a:gd name="T73" fmla="*/ 568 h 813"/>
                <a:gd name="T74" fmla="*/ 25 w 912"/>
                <a:gd name="T75" fmla="*/ 609 h 813"/>
                <a:gd name="T76" fmla="*/ 190 w 912"/>
                <a:gd name="T77" fmla="*/ 541 h 813"/>
                <a:gd name="T78" fmla="*/ 304 w 912"/>
                <a:gd name="T79" fmla="*/ 512 h 813"/>
                <a:gd name="T80" fmla="*/ 332 w 912"/>
                <a:gd name="T81" fmla="*/ 394 h 813"/>
                <a:gd name="T82" fmla="*/ 382 w 912"/>
                <a:gd name="T83" fmla="*/ 252 h 813"/>
                <a:gd name="T84" fmla="*/ 422 w 912"/>
                <a:gd name="T85" fmla="*/ 124 h 813"/>
                <a:gd name="T86" fmla="*/ 434 w 912"/>
                <a:gd name="T87" fmla="*/ 0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2" h="813">
                  <a:moveTo>
                    <a:pt x="434" y="0"/>
                  </a:moveTo>
                  <a:cubicBezTo>
                    <a:pt x="434" y="0"/>
                    <a:pt x="448" y="156"/>
                    <a:pt x="428" y="183"/>
                  </a:cubicBezTo>
                  <a:cubicBezTo>
                    <a:pt x="408" y="211"/>
                    <a:pt x="390" y="270"/>
                    <a:pt x="394" y="287"/>
                  </a:cubicBezTo>
                  <a:cubicBezTo>
                    <a:pt x="399" y="304"/>
                    <a:pt x="610" y="333"/>
                    <a:pt x="610" y="333"/>
                  </a:cubicBezTo>
                  <a:cubicBezTo>
                    <a:pt x="610" y="333"/>
                    <a:pt x="361" y="330"/>
                    <a:pt x="356" y="353"/>
                  </a:cubicBezTo>
                  <a:cubicBezTo>
                    <a:pt x="352" y="376"/>
                    <a:pt x="471" y="417"/>
                    <a:pt x="513" y="425"/>
                  </a:cubicBezTo>
                  <a:cubicBezTo>
                    <a:pt x="556" y="432"/>
                    <a:pt x="538" y="441"/>
                    <a:pt x="498" y="441"/>
                  </a:cubicBezTo>
                  <a:cubicBezTo>
                    <a:pt x="458" y="441"/>
                    <a:pt x="318" y="417"/>
                    <a:pt x="327" y="446"/>
                  </a:cubicBezTo>
                  <a:cubicBezTo>
                    <a:pt x="336" y="475"/>
                    <a:pt x="364" y="495"/>
                    <a:pt x="442" y="495"/>
                  </a:cubicBezTo>
                  <a:cubicBezTo>
                    <a:pt x="520" y="495"/>
                    <a:pt x="639" y="493"/>
                    <a:pt x="597" y="506"/>
                  </a:cubicBezTo>
                  <a:cubicBezTo>
                    <a:pt x="556" y="518"/>
                    <a:pt x="322" y="506"/>
                    <a:pt x="315" y="527"/>
                  </a:cubicBezTo>
                  <a:cubicBezTo>
                    <a:pt x="307" y="548"/>
                    <a:pt x="387" y="591"/>
                    <a:pt x="461" y="605"/>
                  </a:cubicBezTo>
                  <a:cubicBezTo>
                    <a:pt x="536" y="619"/>
                    <a:pt x="912" y="646"/>
                    <a:pt x="912" y="646"/>
                  </a:cubicBezTo>
                  <a:cubicBezTo>
                    <a:pt x="882" y="661"/>
                    <a:pt x="882" y="661"/>
                    <a:pt x="882" y="661"/>
                  </a:cubicBezTo>
                  <a:cubicBezTo>
                    <a:pt x="882" y="661"/>
                    <a:pt x="848" y="660"/>
                    <a:pt x="817" y="709"/>
                  </a:cubicBezTo>
                  <a:cubicBezTo>
                    <a:pt x="787" y="758"/>
                    <a:pt x="701" y="813"/>
                    <a:pt x="735" y="779"/>
                  </a:cubicBezTo>
                  <a:cubicBezTo>
                    <a:pt x="769" y="745"/>
                    <a:pt x="802" y="712"/>
                    <a:pt x="805" y="690"/>
                  </a:cubicBezTo>
                  <a:cubicBezTo>
                    <a:pt x="808" y="669"/>
                    <a:pt x="781" y="681"/>
                    <a:pt x="756" y="698"/>
                  </a:cubicBezTo>
                  <a:cubicBezTo>
                    <a:pt x="732" y="715"/>
                    <a:pt x="594" y="808"/>
                    <a:pt x="634" y="773"/>
                  </a:cubicBezTo>
                  <a:cubicBezTo>
                    <a:pt x="674" y="738"/>
                    <a:pt x="739" y="667"/>
                    <a:pt x="736" y="661"/>
                  </a:cubicBezTo>
                  <a:cubicBezTo>
                    <a:pt x="733" y="655"/>
                    <a:pt x="677" y="645"/>
                    <a:pt x="649" y="645"/>
                  </a:cubicBezTo>
                  <a:cubicBezTo>
                    <a:pt x="622" y="645"/>
                    <a:pt x="645" y="661"/>
                    <a:pt x="579" y="703"/>
                  </a:cubicBezTo>
                  <a:cubicBezTo>
                    <a:pt x="513" y="744"/>
                    <a:pt x="495" y="759"/>
                    <a:pt x="495" y="759"/>
                  </a:cubicBezTo>
                  <a:cubicBezTo>
                    <a:pt x="495" y="759"/>
                    <a:pt x="594" y="669"/>
                    <a:pt x="599" y="654"/>
                  </a:cubicBezTo>
                  <a:cubicBezTo>
                    <a:pt x="604" y="638"/>
                    <a:pt x="500" y="611"/>
                    <a:pt x="491" y="634"/>
                  </a:cubicBezTo>
                  <a:cubicBezTo>
                    <a:pt x="481" y="657"/>
                    <a:pt x="463" y="713"/>
                    <a:pt x="423" y="729"/>
                  </a:cubicBezTo>
                  <a:cubicBezTo>
                    <a:pt x="384" y="744"/>
                    <a:pt x="410" y="725"/>
                    <a:pt x="434" y="695"/>
                  </a:cubicBezTo>
                  <a:cubicBezTo>
                    <a:pt x="458" y="664"/>
                    <a:pt x="478" y="629"/>
                    <a:pt x="468" y="626"/>
                  </a:cubicBezTo>
                  <a:cubicBezTo>
                    <a:pt x="457" y="623"/>
                    <a:pt x="428" y="632"/>
                    <a:pt x="371" y="675"/>
                  </a:cubicBezTo>
                  <a:cubicBezTo>
                    <a:pt x="315" y="718"/>
                    <a:pt x="318" y="710"/>
                    <a:pt x="341" y="681"/>
                  </a:cubicBezTo>
                  <a:cubicBezTo>
                    <a:pt x="364" y="652"/>
                    <a:pt x="390" y="605"/>
                    <a:pt x="377" y="600"/>
                  </a:cubicBezTo>
                  <a:cubicBezTo>
                    <a:pt x="365" y="596"/>
                    <a:pt x="284" y="554"/>
                    <a:pt x="284" y="554"/>
                  </a:cubicBezTo>
                  <a:cubicBezTo>
                    <a:pt x="284" y="554"/>
                    <a:pt x="243" y="565"/>
                    <a:pt x="208" y="594"/>
                  </a:cubicBezTo>
                  <a:cubicBezTo>
                    <a:pt x="173" y="623"/>
                    <a:pt x="165" y="622"/>
                    <a:pt x="191" y="591"/>
                  </a:cubicBezTo>
                  <a:cubicBezTo>
                    <a:pt x="217" y="561"/>
                    <a:pt x="214" y="528"/>
                    <a:pt x="164" y="591"/>
                  </a:cubicBezTo>
                  <a:cubicBezTo>
                    <a:pt x="113" y="654"/>
                    <a:pt x="19" y="751"/>
                    <a:pt x="64" y="693"/>
                  </a:cubicBezTo>
                  <a:cubicBezTo>
                    <a:pt x="110" y="635"/>
                    <a:pt x="220" y="545"/>
                    <a:pt x="159" y="568"/>
                  </a:cubicBezTo>
                  <a:cubicBezTo>
                    <a:pt x="98" y="591"/>
                    <a:pt x="0" y="622"/>
                    <a:pt x="25" y="609"/>
                  </a:cubicBezTo>
                  <a:cubicBezTo>
                    <a:pt x="49" y="597"/>
                    <a:pt x="127" y="542"/>
                    <a:pt x="190" y="541"/>
                  </a:cubicBezTo>
                  <a:cubicBezTo>
                    <a:pt x="252" y="539"/>
                    <a:pt x="304" y="518"/>
                    <a:pt x="304" y="512"/>
                  </a:cubicBezTo>
                  <a:cubicBezTo>
                    <a:pt x="304" y="506"/>
                    <a:pt x="324" y="408"/>
                    <a:pt x="332" y="394"/>
                  </a:cubicBezTo>
                  <a:cubicBezTo>
                    <a:pt x="339" y="380"/>
                    <a:pt x="381" y="264"/>
                    <a:pt x="382" y="252"/>
                  </a:cubicBezTo>
                  <a:cubicBezTo>
                    <a:pt x="384" y="240"/>
                    <a:pt x="422" y="128"/>
                    <a:pt x="422" y="124"/>
                  </a:cubicBezTo>
                  <a:cubicBezTo>
                    <a:pt x="422" y="119"/>
                    <a:pt x="434" y="0"/>
                    <a:pt x="434" y="0"/>
                  </a:cubicBez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0" name="Freeform 98">
              <a:extLst>
                <a:ext uri="{FF2B5EF4-FFF2-40B4-BE49-F238E27FC236}">
                  <a16:creationId xmlns:a16="http://schemas.microsoft.com/office/drawing/2014/main" id="{EEB7C7D9-911F-1F2B-7B07-38E83FEAF219}"/>
                </a:ext>
              </a:extLst>
            </p:cNvPr>
            <p:cNvSpPr>
              <a:spLocks/>
            </p:cNvSpPr>
            <p:nvPr/>
          </p:nvSpPr>
          <p:spPr bwMode="gray">
            <a:xfrm>
              <a:off x="-15759" y="6028967"/>
              <a:ext cx="1302943" cy="152946"/>
            </a:xfrm>
            <a:custGeom>
              <a:avLst/>
              <a:gdLst>
                <a:gd name="T0" fmla="*/ 0 w 689"/>
                <a:gd name="T1" fmla="*/ 0 h 81"/>
                <a:gd name="T2" fmla="*/ 264 w 689"/>
                <a:gd name="T3" fmla="*/ 56 h 81"/>
                <a:gd name="T4" fmla="*/ 501 w 689"/>
                <a:gd name="T5" fmla="*/ 69 h 81"/>
                <a:gd name="T6" fmla="*/ 671 w 689"/>
                <a:gd name="T7" fmla="*/ 43 h 81"/>
                <a:gd name="T8" fmla="*/ 645 w 689"/>
                <a:gd name="T9" fmla="*/ 66 h 81"/>
                <a:gd name="T10" fmla="*/ 436 w 689"/>
                <a:gd name="T11" fmla="*/ 81 h 81"/>
                <a:gd name="T12" fmla="*/ 200 w 689"/>
                <a:gd name="T13" fmla="*/ 62 h 81"/>
                <a:gd name="T14" fmla="*/ 0 w 6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9" h="81">
                  <a:moveTo>
                    <a:pt x="0" y="0"/>
                  </a:moveTo>
                  <a:cubicBezTo>
                    <a:pt x="0" y="0"/>
                    <a:pt x="190" y="50"/>
                    <a:pt x="264" y="56"/>
                  </a:cubicBezTo>
                  <a:cubicBezTo>
                    <a:pt x="339" y="62"/>
                    <a:pt x="468" y="69"/>
                    <a:pt x="501" y="69"/>
                  </a:cubicBezTo>
                  <a:cubicBezTo>
                    <a:pt x="535" y="69"/>
                    <a:pt x="671" y="43"/>
                    <a:pt x="671" y="43"/>
                  </a:cubicBezTo>
                  <a:cubicBezTo>
                    <a:pt x="671" y="43"/>
                    <a:pt x="689" y="52"/>
                    <a:pt x="645" y="66"/>
                  </a:cubicBezTo>
                  <a:cubicBezTo>
                    <a:pt x="601" y="79"/>
                    <a:pt x="498" y="81"/>
                    <a:pt x="436" y="81"/>
                  </a:cubicBezTo>
                  <a:cubicBezTo>
                    <a:pt x="373" y="81"/>
                    <a:pt x="263" y="70"/>
                    <a:pt x="200" y="62"/>
                  </a:cubicBezTo>
                  <a:cubicBezTo>
                    <a:pt x="138" y="55"/>
                    <a:pt x="0" y="0"/>
                    <a:pt x="0" y="0"/>
                  </a:cubicBez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1" name="Freeform 99">
              <a:extLst>
                <a:ext uri="{FF2B5EF4-FFF2-40B4-BE49-F238E27FC236}">
                  <a16:creationId xmlns:a16="http://schemas.microsoft.com/office/drawing/2014/main" id="{96F8FC0C-E906-A625-94D3-1FF0E5EE23D4}"/>
                </a:ext>
              </a:extLst>
            </p:cNvPr>
            <p:cNvSpPr>
              <a:spLocks/>
            </p:cNvSpPr>
            <p:nvPr/>
          </p:nvSpPr>
          <p:spPr bwMode="gray">
            <a:xfrm>
              <a:off x="350150" y="6164489"/>
              <a:ext cx="586615" cy="100673"/>
            </a:xfrm>
            <a:custGeom>
              <a:avLst/>
              <a:gdLst>
                <a:gd name="T0" fmla="*/ 273 w 311"/>
                <a:gd name="T1" fmla="*/ 23 h 53"/>
                <a:gd name="T2" fmla="*/ 160 w 311"/>
                <a:gd name="T3" fmla="*/ 52 h 53"/>
                <a:gd name="T4" fmla="*/ 0 w 311"/>
                <a:gd name="T5" fmla="*/ 44 h 53"/>
                <a:gd name="T6" fmla="*/ 110 w 311"/>
                <a:gd name="T7" fmla="*/ 44 h 53"/>
                <a:gd name="T8" fmla="*/ 261 w 311"/>
                <a:gd name="T9" fmla="*/ 0 h 53"/>
                <a:gd name="T10" fmla="*/ 311 w 311"/>
                <a:gd name="T11" fmla="*/ 3 h 53"/>
                <a:gd name="T12" fmla="*/ 273 w 311"/>
                <a:gd name="T13" fmla="*/ 23 h 53"/>
              </a:gdLst>
              <a:ahLst/>
              <a:cxnLst>
                <a:cxn ang="0">
                  <a:pos x="T0" y="T1"/>
                </a:cxn>
                <a:cxn ang="0">
                  <a:pos x="T2" y="T3"/>
                </a:cxn>
                <a:cxn ang="0">
                  <a:pos x="T4" y="T5"/>
                </a:cxn>
                <a:cxn ang="0">
                  <a:pos x="T6" y="T7"/>
                </a:cxn>
                <a:cxn ang="0">
                  <a:pos x="T8" y="T9"/>
                </a:cxn>
                <a:cxn ang="0">
                  <a:pos x="T10" y="T11"/>
                </a:cxn>
                <a:cxn ang="0">
                  <a:pos x="T12" y="T13"/>
                </a:cxn>
              </a:cxnLst>
              <a:rect l="0" t="0" r="r" b="b"/>
              <a:pathLst>
                <a:path w="311" h="53">
                  <a:moveTo>
                    <a:pt x="273" y="23"/>
                  </a:moveTo>
                  <a:cubicBezTo>
                    <a:pt x="273" y="23"/>
                    <a:pt x="235" y="50"/>
                    <a:pt x="160" y="52"/>
                  </a:cubicBezTo>
                  <a:cubicBezTo>
                    <a:pt x="85" y="53"/>
                    <a:pt x="0" y="44"/>
                    <a:pt x="0" y="44"/>
                  </a:cubicBezTo>
                  <a:cubicBezTo>
                    <a:pt x="0" y="44"/>
                    <a:pt x="56" y="45"/>
                    <a:pt x="110" y="44"/>
                  </a:cubicBezTo>
                  <a:cubicBezTo>
                    <a:pt x="163" y="42"/>
                    <a:pt x="261" y="0"/>
                    <a:pt x="261" y="0"/>
                  </a:cubicBezTo>
                  <a:cubicBezTo>
                    <a:pt x="311" y="3"/>
                    <a:pt x="311" y="3"/>
                    <a:pt x="311" y="3"/>
                  </a:cubicBezTo>
                  <a:lnTo>
                    <a:pt x="273" y="23"/>
                  </a:ln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2" name="Freeform 100">
              <a:extLst>
                <a:ext uri="{FF2B5EF4-FFF2-40B4-BE49-F238E27FC236}">
                  <a16:creationId xmlns:a16="http://schemas.microsoft.com/office/drawing/2014/main" id="{1B8F7FB1-7577-0763-9F29-F4BD5BF9921E}"/>
                </a:ext>
              </a:extLst>
            </p:cNvPr>
            <p:cNvSpPr>
              <a:spLocks/>
            </p:cNvSpPr>
            <p:nvPr/>
          </p:nvSpPr>
          <p:spPr bwMode="gray">
            <a:xfrm>
              <a:off x="1496274" y="4271060"/>
              <a:ext cx="251683" cy="1320367"/>
            </a:xfrm>
            <a:custGeom>
              <a:avLst/>
              <a:gdLst>
                <a:gd name="T0" fmla="*/ 33 w 133"/>
                <a:gd name="T1" fmla="*/ 23 h 699"/>
                <a:gd name="T2" fmla="*/ 43 w 133"/>
                <a:gd name="T3" fmla="*/ 90 h 699"/>
                <a:gd name="T4" fmla="*/ 60 w 133"/>
                <a:gd name="T5" fmla="*/ 279 h 699"/>
                <a:gd name="T6" fmla="*/ 100 w 133"/>
                <a:gd name="T7" fmla="*/ 438 h 699"/>
                <a:gd name="T8" fmla="*/ 91 w 133"/>
                <a:gd name="T9" fmla="*/ 592 h 699"/>
                <a:gd name="T10" fmla="*/ 14 w 133"/>
                <a:gd name="T11" fmla="*/ 692 h 699"/>
                <a:gd name="T12" fmla="*/ 80 w 133"/>
                <a:gd name="T13" fmla="*/ 631 h 699"/>
                <a:gd name="T14" fmla="*/ 124 w 133"/>
                <a:gd name="T15" fmla="*/ 495 h 699"/>
                <a:gd name="T16" fmla="*/ 98 w 133"/>
                <a:gd name="T17" fmla="*/ 357 h 699"/>
                <a:gd name="T18" fmla="*/ 63 w 133"/>
                <a:gd name="T19" fmla="*/ 215 h 699"/>
                <a:gd name="T20" fmla="*/ 43 w 133"/>
                <a:gd name="T21" fmla="*/ 0 h 699"/>
                <a:gd name="T22" fmla="*/ 33 w 133"/>
                <a:gd name="T23" fmla="*/ 23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699">
                  <a:moveTo>
                    <a:pt x="33" y="23"/>
                  </a:moveTo>
                  <a:cubicBezTo>
                    <a:pt x="33" y="23"/>
                    <a:pt x="43" y="47"/>
                    <a:pt x="43" y="90"/>
                  </a:cubicBezTo>
                  <a:cubicBezTo>
                    <a:pt x="43" y="133"/>
                    <a:pt x="54" y="259"/>
                    <a:pt x="60" y="279"/>
                  </a:cubicBezTo>
                  <a:cubicBezTo>
                    <a:pt x="66" y="299"/>
                    <a:pt x="100" y="397"/>
                    <a:pt x="100" y="438"/>
                  </a:cubicBezTo>
                  <a:cubicBezTo>
                    <a:pt x="100" y="479"/>
                    <a:pt x="104" y="572"/>
                    <a:pt x="91" y="592"/>
                  </a:cubicBezTo>
                  <a:cubicBezTo>
                    <a:pt x="77" y="612"/>
                    <a:pt x="0" y="699"/>
                    <a:pt x="14" y="692"/>
                  </a:cubicBezTo>
                  <a:cubicBezTo>
                    <a:pt x="28" y="684"/>
                    <a:pt x="33" y="696"/>
                    <a:pt x="80" y="631"/>
                  </a:cubicBezTo>
                  <a:cubicBezTo>
                    <a:pt x="127" y="565"/>
                    <a:pt x="133" y="543"/>
                    <a:pt x="124" y="495"/>
                  </a:cubicBezTo>
                  <a:cubicBezTo>
                    <a:pt x="115" y="446"/>
                    <a:pt x="114" y="395"/>
                    <a:pt x="98" y="357"/>
                  </a:cubicBezTo>
                  <a:cubicBezTo>
                    <a:pt x="83" y="319"/>
                    <a:pt x="63" y="236"/>
                    <a:pt x="63" y="215"/>
                  </a:cubicBezTo>
                  <a:cubicBezTo>
                    <a:pt x="63" y="194"/>
                    <a:pt x="43" y="0"/>
                    <a:pt x="43" y="0"/>
                  </a:cubicBezTo>
                  <a:lnTo>
                    <a:pt x="33" y="23"/>
                  </a:ln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3" name="Freeform 101">
              <a:extLst>
                <a:ext uri="{FF2B5EF4-FFF2-40B4-BE49-F238E27FC236}">
                  <a16:creationId xmlns:a16="http://schemas.microsoft.com/office/drawing/2014/main" id="{EA84E8A0-F4C9-C35E-C8C7-555E9966769F}"/>
                </a:ext>
              </a:extLst>
            </p:cNvPr>
            <p:cNvSpPr>
              <a:spLocks/>
            </p:cNvSpPr>
            <p:nvPr/>
          </p:nvSpPr>
          <p:spPr bwMode="gray">
            <a:xfrm>
              <a:off x="1734405" y="4178131"/>
              <a:ext cx="40657" cy="1188717"/>
            </a:xfrm>
            <a:custGeom>
              <a:avLst/>
              <a:gdLst>
                <a:gd name="T0" fmla="*/ 0 w 21"/>
                <a:gd name="T1" fmla="*/ 0 h 629"/>
                <a:gd name="T2" fmla="*/ 15 w 21"/>
                <a:gd name="T3" fmla="*/ 366 h 629"/>
                <a:gd name="T4" fmla="*/ 12 w 21"/>
                <a:gd name="T5" fmla="*/ 617 h 629"/>
                <a:gd name="T6" fmla="*/ 21 w 21"/>
                <a:gd name="T7" fmla="*/ 276 h 629"/>
                <a:gd name="T8" fmla="*/ 9 w 21"/>
                <a:gd name="T9" fmla="*/ 32 h 629"/>
                <a:gd name="T10" fmla="*/ 0 w 21"/>
                <a:gd name="T11" fmla="*/ 0 h 629"/>
              </a:gdLst>
              <a:ahLst/>
              <a:cxnLst>
                <a:cxn ang="0">
                  <a:pos x="T0" y="T1"/>
                </a:cxn>
                <a:cxn ang="0">
                  <a:pos x="T2" y="T3"/>
                </a:cxn>
                <a:cxn ang="0">
                  <a:pos x="T4" y="T5"/>
                </a:cxn>
                <a:cxn ang="0">
                  <a:pos x="T6" y="T7"/>
                </a:cxn>
                <a:cxn ang="0">
                  <a:pos x="T8" y="T9"/>
                </a:cxn>
                <a:cxn ang="0">
                  <a:pos x="T10" y="T11"/>
                </a:cxn>
              </a:cxnLst>
              <a:rect l="0" t="0" r="r" b="b"/>
              <a:pathLst>
                <a:path w="21" h="629">
                  <a:moveTo>
                    <a:pt x="0" y="0"/>
                  </a:moveTo>
                  <a:cubicBezTo>
                    <a:pt x="0" y="0"/>
                    <a:pt x="17" y="334"/>
                    <a:pt x="15" y="366"/>
                  </a:cubicBezTo>
                  <a:cubicBezTo>
                    <a:pt x="13" y="398"/>
                    <a:pt x="13" y="605"/>
                    <a:pt x="12" y="617"/>
                  </a:cubicBezTo>
                  <a:cubicBezTo>
                    <a:pt x="10" y="629"/>
                    <a:pt x="21" y="276"/>
                    <a:pt x="21" y="276"/>
                  </a:cubicBezTo>
                  <a:cubicBezTo>
                    <a:pt x="9" y="32"/>
                    <a:pt x="9" y="32"/>
                    <a:pt x="9" y="32"/>
                  </a:cubicBezTo>
                  <a:lnTo>
                    <a:pt x="0" y="0"/>
                  </a:ln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4" name="Freeform 102">
              <a:extLst>
                <a:ext uri="{FF2B5EF4-FFF2-40B4-BE49-F238E27FC236}">
                  <a16:creationId xmlns:a16="http://schemas.microsoft.com/office/drawing/2014/main" id="{9C84EA9F-CD52-34BF-F6DE-64AC20170D8F}"/>
                </a:ext>
              </a:extLst>
            </p:cNvPr>
            <p:cNvSpPr>
              <a:spLocks/>
            </p:cNvSpPr>
            <p:nvPr/>
          </p:nvSpPr>
          <p:spPr bwMode="gray">
            <a:xfrm>
              <a:off x="1457554" y="5409441"/>
              <a:ext cx="334932" cy="253619"/>
            </a:xfrm>
            <a:custGeom>
              <a:avLst/>
              <a:gdLst>
                <a:gd name="T0" fmla="*/ 0 w 177"/>
                <a:gd name="T1" fmla="*/ 134 h 134"/>
                <a:gd name="T2" fmla="*/ 87 w 177"/>
                <a:gd name="T3" fmla="*/ 96 h 134"/>
                <a:gd name="T4" fmla="*/ 173 w 177"/>
                <a:gd name="T5" fmla="*/ 0 h 134"/>
                <a:gd name="T6" fmla="*/ 151 w 177"/>
                <a:gd name="T7" fmla="*/ 47 h 134"/>
                <a:gd name="T8" fmla="*/ 63 w 177"/>
                <a:gd name="T9" fmla="*/ 124 h 134"/>
                <a:gd name="T10" fmla="*/ 0 w 177"/>
                <a:gd name="T11" fmla="*/ 134 h 134"/>
              </a:gdLst>
              <a:ahLst/>
              <a:cxnLst>
                <a:cxn ang="0">
                  <a:pos x="T0" y="T1"/>
                </a:cxn>
                <a:cxn ang="0">
                  <a:pos x="T2" y="T3"/>
                </a:cxn>
                <a:cxn ang="0">
                  <a:pos x="T4" y="T5"/>
                </a:cxn>
                <a:cxn ang="0">
                  <a:pos x="T6" y="T7"/>
                </a:cxn>
                <a:cxn ang="0">
                  <a:pos x="T8" y="T9"/>
                </a:cxn>
                <a:cxn ang="0">
                  <a:pos x="T10" y="T11"/>
                </a:cxn>
              </a:cxnLst>
              <a:rect l="0" t="0" r="r" b="b"/>
              <a:pathLst>
                <a:path w="177" h="134">
                  <a:moveTo>
                    <a:pt x="0" y="134"/>
                  </a:moveTo>
                  <a:cubicBezTo>
                    <a:pt x="0" y="134"/>
                    <a:pt x="52" y="124"/>
                    <a:pt x="87" y="96"/>
                  </a:cubicBezTo>
                  <a:cubicBezTo>
                    <a:pt x="122" y="69"/>
                    <a:pt x="168" y="0"/>
                    <a:pt x="173" y="0"/>
                  </a:cubicBezTo>
                  <a:cubicBezTo>
                    <a:pt x="177" y="0"/>
                    <a:pt x="177" y="15"/>
                    <a:pt x="151" y="47"/>
                  </a:cubicBezTo>
                  <a:cubicBezTo>
                    <a:pt x="125" y="79"/>
                    <a:pt x="96" y="116"/>
                    <a:pt x="63" y="124"/>
                  </a:cubicBezTo>
                  <a:cubicBezTo>
                    <a:pt x="29" y="131"/>
                    <a:pt x="0" y="134"/>
                    <a:pt x="0" y="134"/>
                  </a:cubicBezTo>
                  <a:close/>
                </a:path>
              </a:pathLst>
            </a:custGeom>
            <a:solidFill>
              <a:srgbClr val="527394"/>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Tree>
    <p:extLst>
      <p:ext uri="{BB962C8B-B14F-4D97-AF65-F5344CB8AC3E}">
        <p14:creationId xmlns:p14="http://schemas.microsoft.com/office/powerpoint/2010/main" val="25747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9CA9-E6B7-3F0B-8081-D7C7C0C284C1}"/>
              </a:ext>
            </a:extLst>
          </p:cNvPr>
          <p:cNvSpPr>
            <a:spLocks noGrp="1"/>
          </p:cNvSpPr>
          <p:nvPr>
            <p:ph type="title"/>
          </p:nvPr>
        </p:nvSpPr>
        <p:spPr>
          <a:xfrm>
            <a:off x="839788" y="365125"/>
            <a:ext cx="6876104" cy="1049607"/>
          </a:xfrm>
        </p:spPr>
        <p:txBody>
          <a:bodyPr>
            <a:normAutofit fontScale="90000"/>
          </a:bodyPr>
          <a:lstStyle/>
          <a:p>
            <a:r>
              <a:rPr lang="en-US" dirty="0"/>
              <a:t>What Lack of OCG Culture Looks Like (2)</a:t>
            </a:r>
          </a:p>
        </p:txBody>
      </p:sp>
      <p:sp>
        <p:nvSpPr>
          <p:cNvPr id="6" name="Text Placeholder 5">
            <a:extLst>
              <a:ext uri="{FF2B5EF4-FFF2-40B4-BE49-F238E27FC236}">
                <a16:creationId xmlns:a16="http://schemas.microsoft.com/office/drawing/2014/main" id="{A39FEFA6-4C26-9541-E53F-F57752831E02}"/>
              </a:ext>
            </a:extLst>
          </p:cNvPr>
          <p:cNvSpPr>
            <a:spLocks noGrp="1"/>
          </p:cNvSpPr>
          <p:nvPr>
            <p:ph type="body" sz="quarter" idx="3"/>
          </p:nvPr>
        </p:nvSpPr>
        <p:spPr>
          <a:xfrm>
            <a:off x="839788" y="1269207"/>
            <a:ext cx="5183188" cy="823912"/>
          </a:xfrm>
        </p:spPr>
        <p:txBody>
          <a:bodyPr/>
          <a:lstStyle/>
          <a:p>
            <a:r>
              <a:rPr lang="en-US"/>
              <a:t>Scenario 2: Forgotten White Paper</a:t>
            </a:r>
          </a:p>
        </p:txBody>
      </p:sp>
      <p:sp>
        <p:nvSpPr>
          <p:cNvPr id="7" name="Content Placeholder 6">
            <a:extLst>
              <a:ext uri="{FF2B5EF4-FFF2-40B4-BE49-F238E27FC236}">
                <a16:creationId xmlns:a16="http://schemas.microsoft.com/office/drawing/2014/main" id="{60194202-EC8E-5D12-39EA-64B6A197FE4D}"/>
              </a:ext>
            </a:extLst>
          </p:cNvPr>
          <p:cNvSpPr>
            <a:spLocks noGrp="1"/>
          </p:cNvSpPr>
          <p:nvPr>
            <p:ph sz="quarter" idx="4"/>
          </p:nvPr>
        </p:nvSpPr>
        <p:spPr>
          <a:xfrm>
            <a:off x="839787" y="2093119"/>
            <a:ext cx="7497389" cy="4096544"/>
          </a:xfrm>
          <a:solidFill>
            <a:schemeClr val="accent5">
              <a:lumMod val="20000"/>
              <a:lumOff val="80000"/>
            </a:schemeClr>
          </a:solidFill>
        </p:spPr>
        <p:txBody>
          <a:bodyPr>
            <a:normAutofit/>
          </a:bodyPr>
          <a:lstStyle/>
          <a:p>
            <a:r>
              <a:rPr lang="en-US" sz="1600" b="1" dirty="0"/>
              <a:t>Project Person (thinking to themselves):</a:t>
            </a:r>
            <a:r>
              <a:rPr lang="en-US" sz="1600" dirty="0"/>
              <a:t> "This new technology we’ve been working on could really solve a lot of issues for our customer. If we developed a white paper, we might be able to present this as a new capability. But I’ve got so much on my plate right now…"</a:t>
            </a:r>
          </a:p>
          <a:p>
            <a:r>
              <a:rPr lang="en-US" sz="1600" i="1" dirty="0"/>
              <a:t>(A colleague walks by and notices the project person deep in thought.)</a:t>
            </a:r>
            <a:endParaRPr lang="en-US" sz="1600" dirty="0"/>
          </a:p>
          <a:p>
            <a:r>
              <a:rPr lang="en-US" sz="1600" b="1" dirty="0"/>
              <a:t>Colleague:</a:t>
            </a:r>
            <a:r>
              <a:rPr lang="en-US" sz="1600" dirty="0"/>
              <a:t> "Hey, you look like you’re mulling something over. What’s up?"</a:t>
            </a:r>
          </a:p>
          <a:p>
            <a:r>
              <a:rPr lang="en-US" sz="1600" b="1" dirty="0"/>
              <a:t>Project Person:</a:t>
            </a:r>
            <a:r>
              <a:rPr lang="en-US" sz="1600" dirty="0"/>
              <a:t> "I was just thinking about a new approach we could take for the customer. It’s something that could potentially be big, but I’m swamped with current tasks. I’m not sure whom I should even talk to about it, and honestly, I don’t have the bandwidth to push it right now."</a:t>
            </a:r>
          </a:p>
          <a:p>
            <a:r>
              <a:rPr lang="en-US" sz="1600" b="1" dirty="0"/>
              <a:t>Colleague:</a:t>
            </a:r>
            <a:r>
              <a:rPr lang="en-US" sz="1600" dirty="0"/>
              <a:t> "It sounds interesting! Maybe you could bring it up in the next team meeting?"</a:t>
            </a:r>
          </a:p>
          <a:p>
            <a:r>
              <a:rPr lang="en-US" sz="1600" b="1" dirty="0"/>
              <a:t>Project Person:</a:t>
            </a:r>
            <a:r>
              <a:rPr lang="en-US" sz="1600" dirty="0"/>
              <a:t> </a:t>
            </a:r>
            <a:r>
              <a:rPr lang="en-US" sz="1600" i="1" dirty="0">
                <a:solidFill>
                  <a:schemeClr val="accent1"/>
                </a:solidFill>
              </a:rPr>
              <a:t>"Yeah, maybe. But I don’t know… I’ve got so much going on. I think I’ll just put it aside for now and revisit it when things calm down—if I remember."</a:t>
            </a:r>
          </a:p>
        </p:txBody>
      </p:sp>
      <p:grpSp>
        <p:nvGrpSpPr>
          <p:cNvPr id="178" name="Gruppieren 190">
            <a:extLst>
              <a:ext uri="{FF2B5EF4-FFF2-40B4-BE49-F238E27FC236}">
                <a16:creationId xmlns:a16="http://schemas.microsoft.com/office/drawing/2014/main" id="{EB4F2FFB-48CE-6C61-A05E-DF8CD7F2D63F}"/>
              </a:ext>
            </a:extLst>
          </p:cNvPr>
          <p:cNvGrpSpPr/>
          <p:nvPr/>
        </p:nvGrpSpPr>
        <p:grpSpPr bwMode="gray">
          <a:xfrm>
            <a:off x="8748884" y="1589427"/>
            <a:ext cx="3496906" cy="4686300"/>
            <a:chOff x="579438" y="887410"/>
            <a:chExt cx="3905249" cy="5265698"/>
          </a:xfrm>
        </p:grpSpPr>
        <p:grpSp>
          <p:nvGrpSpPr>
            <p:cNvPr id="179" name="Gruppieren 191">
              <a:extLst>
                <a:ext uri="{FF2B5EF4-FFF2-40B4-BE49-F238E27FC236}">
                  <a16:creationId xmlns:a16="http://schemas.microsoft.com/office/drawing/2014/main" id="{D0F27678-3098-059A-7FA9-0235EFAA278D}"/>
                </a:ext>
              </a:extLst>
            </p:cNvPr>
            <p:cNvGrpSpPr/>
            <p:nvPr/>
          </p:nvGrpSpPr>
          <p:grpSpPr bwMode="gray">
            <a:xfrm>
              <a:off x="579438" y="887410"/>
              <a:ext cx="2171699" cy="5187952"/>
              <a:chOff x="579438" y="887412"/>
              <a:chExt cx="2171700" cy="5187951"/>
            </a:xfrm>
            <a:effectLst>
              <a:outerShdw blurRad="76200" dir="18900000" sy="23000" kx="-1200000" algn="bl" rotWithShape="0">
                <a:prstClr val="black">
                  <a:alpha val="20000"/>
                </a:prstClr>
              </a:outerShdw>
            </a:effectLst>
          </p:grpSpPr>
          <p:sp>
            <p:nvSpPr>
              <p:cNvPr id="271" name="Freeform 15">
                <a:extLst>
                  <a:ext uri="{FF2B5EF4-FFF2-40B4-BE49-F238E27FC236}">
                    <a16:creationId xmlns:a16="http://schemas.microsoft.com/office/drawing/2014/main" id="{434D0107-B1ED-32C4-9E42-D4C659832F63}"/>
                  </a:ext>
                </a:extLst>
              </p:cNvPr>
              <p:cNvSpPr>
                <a:spLocks/>
              </p:cNvSpPr>
              <p:nvPr/>
            </p:nvSpPr>
            <p:spPr bwMode="gray">
              <a:xfrm rot="5135887">
                <a:off x="1219962" y="3317291"/>
                <a:ext cx="822251" cy="486149"/>
              </a:xfrm>
              <a:custGeom>
                <a:avLst/>
                <a:gdLst>
                  <a:gd name="T0" fmla="*/ 1 w 157"/>
                  <a:gd name="T1" fmla="*/ 86 h 93"/>
                  <a:gd name="T2" fmla="*/ 39 w 157"/>
                  <a:gd name="T3" fmla="*/ 59 h 93"/>
                  <a:gd name="T4" fmla="*/ 94 w 157"/>
                  <a:gd name="T5" fmla="*/ 60 h 93"/>
                  <a:gd name="T6" fmla="*/ 142 w 157"/>
                  <a:gd name="T7" fmla="*/ 89 h 93"/>
                  <a:gd name="T8" fmla="*/ 156 w 157"/>
                  <a:gd name="T9" fmla="*/ 79 h 93"/>
                  <a:gd name="T10" fmla="*/ 141 w 157"/>
                  <a:gd name="T11" fmla="*/ 27 h 93"/>
                  <a:gd name="T12" fmla="*/ 68 w 157"/>
                  <a:gd name="T13" fmla="*/ 2 h 93"/>
                  <a:gd name="T14" fmla="*/ 21 w 157"/>
                  <a:gd name="T15" fmla="*/ 9 h 93"/>
                  <a:gd name="T16" fmla="*/ 5 w 157"/>
                  <a:gd name="T17" fmla="*/ 21 h 93"/>
                  <a:gd name="T18" fmla="*/ 1 w 157"/>
                  <a:gd name="T19" fmla="*/ 41 h 93"/>
                  <a:gd name="T20" fmla="*/ 1 w 157"/>
                  <a:gd name="T21" fmla="*/ 8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93">
                    <a:moveTo>
                      <a:pt x="1" y="86"/>
                    </a:moveTo>
                    <a:cubicBezTo>
                      <a:pt x="12" y="76"/>
                      <a:pt x="14" y="61"/>
                      <a:pt x="39" y="59"/>
                    </a:cubicBezTo>
                    <a:cubicBezTo>
                      <a:pt x="65" y="56"/>
                      <a:pt x="73" y="47"/>
                      <a:pt x="94" y="60"/>
                    </a:cubicBezTo>
                    <a:cubicBezTo>
                      <a:pt x="114" y="73"/>
                      <a:pt x="137" y="86"/>
                      <a:pt x="142" y="89"/>
                    </a:cubicBezTo>
                    <a:cubicBezTo>
                      <a:pt x="147" y="93"/>
                      <a:pt x="155" y="82"/>
                      <a:pt x="156" y="79"/>
                    </a:cubicBezTo>
                    <a:cubicBezTo>
                      <a:pt x="157" y="76"/>
                      <a:pt x="154" y="35"/>
                      <a:pt x="141" y="27"/>
                    </a:cubicBezTo>
                    <a:cubicBezTo>
                      <a:pt x="129" y="18"/>
                      <a:pt x="82" y="2"/>
                      <a:pt x="68" y="2"/>
                    </a:cubicBezTo>
                    <a:cubicBezTo>
                      <a:pt x="54" y="2"/>
                      <a:pt x="39" y="0"/>
                      <a:pt x="21" y="9"/>
                    </a:cubicBezTo>
                    <a:cubicBezTo>
                      <a:pt x="3" y="18"/>
                      <a:pt x="5" y="13"/>
                      <a:pt x="5" y="21"/>
                    </a:cubicBezTo>
                    <a:cubicBezTo>
                      <a:pt x="5" y="30"/>
                      <a:pt x="2" y="32"/>
                      <a:pt x="1" y="41"/>
                    </a:cubicBezTo>
                    <a:cubicBezTo>
                      <a:pt x="0" y="51"/>
                      <a:pt x="1" y="86"/>
                      <a:pt x="1" y="86"/>
                    </a:cubicBezTo>
                    <a:close/>
                  </a:path>
                </a:pathLst>
              </a:custGeom>
              <a:solidFill>
                <a:srgbClr val="BDD5EF"/>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nvGrpSpPr>
              <p:cNvPr id="272" name="Gruppieren 290">
                <a:extLst>
                  <a:ext uri="{FF2B5EF4-FFF2-40B4-BE49-F238E27FC236}">
                    <a16:creationId xmlns:a16="http://schemas.microsoft.com/office/drawing/2014/main" id="{BC10AC0B-8F0F-09C6-64C9-C64CB62A11A2}"/>
                  </a:ext>
                </a:extLst>
              </p:cNvPr>
              <p:cNvGrpSpPr/>
              <p:nvPr/>
            </p:nvGrpSpPr>
            <p:grpSpPr bwMode="gray">
              <a:xfrm>
                <a:off x="1580056" y="3570288"/>
                <a:ext cx="337645" cy="178575"/>
                <a:chOff x="5761129" y="3270659"/>
                <a:chExt cx="177069" cy="93649"/>
              </a:xfrm>
            </p:grpSpPr>
            <p:sp>
              <p:nvSpPr>
                <p:cNvPr id="342" name="Freeform 267">
                  <a:extLst>
                    <a:ext uri="{FF2B5EF4-FFF2-40B4-BE49-F238E27FC236}">
                      <a16:creationId xmlns:a16="http://schemas.microsoft.com/office/drawing/2014/main" id="{379CE6A6-E4DA-6155-F3B9-985576EC24D6}"/>
                    </a:ext>
                  </a:extLst>
                </p:cNvPr>
                <p:cNvSpPr>
                  <a:spLocks/>
                </p:cNvSpPr>
                <p:nvPr/>
              </p:nvSpPr>
              <p:spPr bwMode="gray">
                <a:xfrm>
                  <a:off x="5761129" y="3270659"/>
                  <a:ext cx="177069" cy="83991"/>
                </a:xfrm>
                <a:custGeom>
                  <a:avLst/>
                  <a:gdLst>
                    <a:gd name="T0" fmla="*/ 84 w 85"/>
                    <a:gd name="T1" fmla="*/ 9 h 39"/>
                    <a:gd name="T2" fmla="*/ 84 w 85"/>
                    <a:gd name="T3" fmla="*/ 7 h 39"/>
                    <a:gd name="T4" fmla="*/ 82 w 85"/>
                    <a:gd name="T5" fmla="*/ 1 h 39"/>
                    <a:gd name="T6" fmla="*/ 77 w 85"/>
                    <a:gd name="T7" fmla="*/ 4 h 39"/>
                    <a:gd name="T8" fmla="*/ 63 w 85"/>
                    <a:gd name="T9" fmla="*/ 21 h 39"/>
                    <a:gd name="T10" fmla="*/ 30 w 85"/>
                    <a:gd name="T11" fmla="*/ 3 h 39"/>
                    <a:gd name="T12" fmla="*/ 19 w 85"/>
                    <a:gd name="T13" fmla="*/ 1 h 39"/>
                    <a:gd name="T14" fmla="*/ 4 w 85"/>
                    <a:gd name="T15" fmla="*/ 0 h 39"/>
                    <a:gd name="T16" fmla="*/ 2 w 85"/>
                    <a:gd name="T17" fmla="*/ 19 h 39"/>
                    <a:gd name="T18" fmla="*/ 0 w 85"/>
                    <a:gd name="T19" fmla="*/ 29 h 39"/>
                    <a:gd name="T20" fmla="*/ 13 w 85"/>
                    <a:gd name="T21" fmla="*/ 30 h 39"/>
                    <a:gd name="T22" fmla="*/ 17 w 85"/>
                    <a:gd name="T23" fmla="*/ 39 h 39"/>
                    <a:gd name="T24" fmla="*/ 48 w 85"/>
                    <a:gd name="T25" fmla="*/ 38 h 39"/>
                    <a:gd name="T26" fmla="*/ 83 w 85"/>
                    <a:gd name="T27" fmla="*/ 32 h 39"/>
                    <a:gd name="T28" fmla="*/ 84 w 85"/>
                    <a:gd name="T29" fmla="*/ 9 h 39"/>
                    <a:gd name="connsiteX0" fmla="*/ 9882 w 9930"/>
                    <a:gd name="connsiteY0" fmla="*/ 2308 h 10431"/>
                    <a:gd name="connsiteX1" fmla="*/ 9882 w 9930"/>
                    <a:gd name="connsiteY1" fmla="*/ 1795 h 10431"/>
                    <a:gd name="connsiteX2" fmla="*/ 9647 w 9930"/>
                    <a:gd name="connsiteY2" fmla="*/ 256 h 10431"/>
                    <a:gd name="connsiteX3" fmla="*/ 9059 w 9930"/>
                    <a:gd name="connsiteY3" fmla="*/ 1026 h 10431"/>
                    <a:gd name="connsiteX4" fmla="*/ 7412 w 9930"/>
                    <a:gd name="connsiteY4" fmla="*/ 5385 h 10431"/>
                    <a:gd name="connsiteX5" fmla="*/ 3529 w 9930"/>
                    <a:gd name="connsiteY5" fmla="*/ 769 h 10431"/>
                    <a:gd name="connsiteX6" fmla="*/ 2235 w 9930"/>
                    <a:gd name="connsiteY6" fmla="*/ 256 h 10431"/>
                    <a:gd name="connsiteX7" fmla="*/ 471 w 9930"/>
                    <a:gd name="connsiteY7" fmla="*/ 0 h 10431"/>
                    <a:gd name="connsiteX8" fmla="*/ 235 w 9930"/>
                    <a:gd name="connsiteY8" fmla="*/ 4872 h 10431"/>
                    <a:gd name="connsiteX9" fmla="*/ 0 w 9930"/>
                    <a:gd name="connsiteY9" fmla="*/ 7436 h 10431"/>
                    <a:gd name="connsiteX10" fmla="*/ 1529 w 9930"/>
                    <a:gd name="connsiteY10" fmla="*/ 7692 h 10431"/>
                    <a:gd name="connsiteX11" fmla="*/ 2000 w 9930"/>
                    <a:gd name="connsiteY11" fmla="*/ 10000 h 10431"/>
                    <a:gd name="connsiteX12" fmla="*/ 5647 w 9930"/>
                    <a:gd name="connsiteY12" fmla="*/ 10431 h 10431"/>
                    <a:gd name="connsiteX13" fmla="*/ 9765 w 9930"/>
                    <a:gd name="connsiteY13" fmla="*/ 8205 h 10431"/>
                    <a:gd name="connsiteX14" fmla="*/ 9882 w 9930"/>
                    <a:gd name="connsiteY14" fmla="*/ 2308 h 10431"/>
                    <a:gd name="connsiteX0" fmla="*/ 9952 w 10187"/>
                    <a:gd name="connsiteY0" fmla="*/ 2213 h 10000"/>
                    <a:gd name="connsiteX1" fmla="*/ 9952 w 10187"/>
                    <a:gd name="connsiteY1" fmla="*/ 1721 h 10000"/>
                    <a:gd name="connsiteX2" fmla="*/ 9715 w 10187"/>
                    <a:gd name="connsiteY2" fmla="*/ 245 h 10000"/>
                    <a:gd name="connsiteX3" fmla="*/ 9123 w 10187"/>
                    <a:gd name="connsiteY3" fmla="*/ 984 h 10000"/>
                    <a:gd name="connsiteX4" fmla="*/ 7464 w 10187"/>
                    <a:gd name="connsiteY4" fmla="*/ 5162 h 10000"/>
                    <a:gd name="connsiteX5" fmla="*/ 3554 w 10187"/>
                    <a:gd name="connsiteY5" fmla="*/ 737 h 10000"/>
                    <a:gd name="connsiteX6" fmla="*/ 2251 w 10187"/>
                    <a:gd name="connsiteY6" fmla="*/ 245 h 10000"/>
                    <a:gd name="connsiteX7" fmla="*/ 474 w 10187"/>
                    <a:gd name="connsiteY7" fmla="*/ 0 h 10000"/>
                    <a:gd name="connsiteX8" fmla="*/ 237 w 10187"/>
                    <a:gd name="connsiteY8" fmla="*/ 4671 h 10000"/>
                    <a:gd name="connsiteX9" fmla="*/ 0 w 10187"/>
                    <a:gd name="connsiteY9" fmla="*/ 7129 h 10000"/>
                    <a:gd name="connsiteX10" fmla="*/ 1540 w 10187"/>
                    <a:gd name="connsiteY10" fmla="*/ 7374 h 10000"/>
                    <a:gd name="connsiteX11" fmla="*/ 2014 w 10187"/>
                    <a:gd name="connsiteY11" fmla="*/ 9587 h 10000"/>
                    <a:gd name="connsiteX12" fmla="*/ 5687 w 10187"/>
                    <a:gd name="connsiteY12" fmla="*/ 10000 h 10000"/>
                    <a:gd name="connsiteX13" fmla="*/ 10152 w 10187"/>
                    <a:gd name="connsiteY13" fmla="*/ 7866 h 10000"/>
                    <a:gd name="connsiteX14" fmla="*/ 9952 w 10187"/>
                    <a:gd name="connsiteY14" fmla="*/ 2213 h 10000"/>
                    <a:gd name="connsiteX0" fmla="*/ 9952 w 10187"/>
                    <a:gd name="connsiteY0" fmla="*/ 2213 h 10000"/>
                    <a:gd name="connsiteX1" fmla="*/ 9952 w 10187"/>
                    <a:gd name="connsiteY1" fmla="*/ 1721 h 10000"/>
                    <a:gd name="connsiteX2" fmla="*/ 9715 w 10187"/>
                    <a:gd name="connsiteY2" fmla="*/ 245 h 10000"/>
                    <a:gd name="connsiteX3" fmla="*/ 9123 w 10187"/>
                    <a:gd name="connsiteY3" fmla="*/ 984 h 10000"/>
                    <a:gd name="connsiteX4" fmla="*/ 7464 w 10187"/>
                    <a:gd name="connsiteY4" fmla="*/ 5162 h 10000"/>
                    <a:gd name="connsiteX5" fmla="*/ 3554 w 10187"/>
                    <a:gd name="connsiteY5" fmla="*/ 737 h 10000"/>
                    <a:gd name="connsiteX6" fmla="*/ 2251 w 10187"/>
                    <a:gd name="connsiteY6" fmla="*/ 245 h 10000"/>
                    <a:gd name="connsiteX7" fmla="*/ 474 w 10187"/>
                    <a:gd name="connsiteY7" fmla="*/ 0 h 10000"/>
                    <a:gd name="connsiteX8" fmla="*/ 237 w 10187"/>
                    <a:gd name="connsiteY8" fmla="*/ 4671 h 10000"/>
                    <a:gd name="connsiteX9" fmla="*/ 0 w 10187"/>
                    <a:gd name="connsiteY9" fmla="*/ 7129 h 10000"/>
                    <a:gd name="connsiteX10" fmla="*/ 1328 w 10187"/>
                    <a:gd name="connsiteY10" fmla="*/ 8253 h 10000"/>
                    <a:gd name="connsiteX11" fmla="*/ 2014 w 10187"/>
                    <a:gd name="connsiteY11" fmla="*/ 9587 h 10000"/>
                    <a:gd name="connsiteX12" fmla="*/ 5687 w 10187"/>
                    <a:gd name="connsiteY12" fmla="*/ 10000 h 10000"/>
                    <a:gd name="connsiteX13" fmla="*/ 10152 w 10187"/>
                    <a:gd name="connsiteY13" fmla="*/ 7866 h 10000"/>
                    <a:gd name="connsiteX14" fmla="*/ 9952 w 10187"/>
                    <a:gd name="connsiteY14" fmla="*/ 2213 h 10000"/>
                    <a:gd name="connsiteX0" fmla="*/ 9952 w 10187"/>
                    <a:gd name="connsiteY0" fmla="*/ 2213 h 10000"/>
                    <a:gd name="connsiteX1" fmla="*/ 9952 w 10187"/>
                    <a:gd name="connsiteY1" fmla="*/ 1721 h 10000"/>
                    <a:gd name="connsiteX2" fmla="*/ 9715 w 10187"/>
                    <a:gd name="connsiteY2" fmla="*/ 245 h 10000"/>
                    <a:gd name="connsiteX3" fmla="*/ 9123 w 10187"/>
                    <a:gd name="connsiteY3" fmla="*/ 984 h 10000"/>
                    <a:gd name="connsiteX4" fmla="*/ 7327 w 10187"/>
                    <a:gd name="connsiteY4" fmla="*/ 626 h 10000"/>
                    <a:gd name="connsiteX5" fmla="*/ 3554 w 10187"/>
                    <a:gd name="connsiteY5" fmla="*/ 737 h 10000"/>
                    <a:gd name="connsiteX6" fmla="*/ 2251 w 10187"/>
                    <a:gd name="connsiteY6" fmla="*/ 245 h 10000"/>
                    <a:gd name="connsiteX7" fmla="*/ 474 w 10187"/>
                    <a:gd name="connsiteY7" fmla="*/ 0 h 10000"/>
                    <a:gd name="connsiteX8" fmla="*/ 237 w 10187"/>
                    <a:gd name="connsiteY8" fmla="*/ 4671 h 10000"/>
                    <a:gd name="connsiteX9" fmla="*/ 0 w 10187"/>
                    <a:gd name="connsiteY9" fmla="*/ 7129 h 10000"/>
                    <a:gd name="connsiteX10" fmla="*/ 1328 w 10187"/>
                    <a:gd name="connsiteY10" fmla="*/ 8253 h 10000"/>
                    <a:gd name="connsiteX11" fmla="*/ 2014 w 10187"/>
                    <a:gd name="connsiteY11" fmla="*/ 9587 h 10000"/>
                    <a:gd name="connsiteX12" fmla="*/ 5687 w 10187"/>
                    <a:gd name="connsiteY12" fmla="*/ 10000 h 10000"/>
                    <a:gd name="connsiteX13" fmla="*/ 10152 w 10187"/>
                    <a:gd name="connsiteY13" fmla="*/ 7866 h 10000"/>
                    <a:gd name="connsiteX14" fmla="*/ 9952 w 10187"/>
                    <a:gd name="connsiteY14" fmla="*/ 2213 h 10000"/>
                    <a:gd name="connsiteX0" fmla="*/ 9952 w 10187"/>
                    <a:gd name="connsiteY0" fmla="*/ 2213 h 10000"/>
                    <a:gd name="connsiteX1" fmla="*/ 9952 w 10187"/>
                    <a:gd name="connsiteY1" fmla="*/ 1721 h 10000"/>
                    <a:gd name="connsiteX2" fmla="*/ 9715 w 10187"/>
                    <a:gd name="connsiteY2" fmla="*/ 245 h 10000"/>
                    <a:gd name="connsiteX3" fmla="*/ 7327 w 10187"/>
                    <a:gd name="connsiteY3" fmla="*/ 626 h 10000"/>
                    <a:gd name="connsiteX4" fmla="*/ 3554 w 10187"/>
                    <a:gd name="connsiteY4" fmla="*/ 737 h 10000"/>
                    <a:gd name="connsiteX5" fmla="*/ 2251 w 10187"/>
                    <a:gd name="connsiteY5" fmla="*/ 245 h 10000"/>
                    <a:gd name="connsiteX6" fmla="*/ 474 w 10187"/>
                    <a:gd name="connsiteY6" fmla="*/ 0 h 10000"/>
                    <a:gd name="connsiteX7" fmla="*/ 237 w 10187"/>
                    <a:gd name="connsiteY7" fmla="*/ 4671 h 10000"/>
                    <a:gd name="connsiteX8" fmla="*/ 0 w 10187"/>
                    <a:gd name="connsiteY8" fmla="*/ 7129 h 10000"/>
                    <a:gd name="connsiteX9" fmla="*/ 1328 w 10187"/>
                    <a:gd name="connsiteY9" fmla="*/ 8253 h 10000"/>
                    <a:gd name="connsiteX10" fmla="*/ 2014 w 10187"/>
                    <a:gd name="connsiteY10" fmla="*/ 9587 h 10000"/>
                    <a:gd name="connsiteX11" fmla="*/ 5687 w 10187"/>
                    <a:gd name="connsiteY11" fmla="*/ 10000 h 10000"/>
                    <a:gd name="connsiteX12" fmla="*/ 10152 w 10187"/>
                    <a:gd name="connsiteY12" fmla="*/ 7866 h 10000"/>
                    <a:gd name="connsiteX13" fmla="*/ 9952 w 10187"/>
                    <a:gd name="connsiteY13" fmla="*/ 22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87" h="10000">
                      <a:moveTo>
                        <a:pt x="9952" y="2213"/>
                      </a:moveTo>
                      <a:lnTo>
                        <a:pt x="9952" y="1721"/>
                      </a:lnTo>
                      <a:cubicBezTo>
                        <a:pt x="9834" y="1229"/>
                        <a:pt x="9834" y="737"/>
                        <a:pt x="9715" y="245"/>
                      </a:cubicBezTo>
                      <a:cubicBezTo>
                        <a:pt x="9278" y="63"/>
                        <a:pt x="8354" y="544"/>
                        <a:pt x="7327" y="626"/>
                      </a:cubicBezTo>
                      <a:cubicBezTo>
                        <a:pt x="6300" y="708"/>
                        <a:pt x="4147" y="737"/>
                        <a:pt x="3554" y="737"/>
                      </a:cubicBezTo>
                      <a:cubicBezTo>
                        <a:pt x="3436" y="492"/>
                        <a:pt x="2844" y="492"/>
                        <a:pt x="2251" y="245"/>
                      </a:cubicBezTo>
                      <a:cubicBezTo>
                        <a:pt x="1659" y="245"/>
                        <a:pt x="948" y="0"/>
                        <a:pt x="474" y="0"/>
                      </a:cubicBezTo>
                      <a:cubicBezTo>
                        <a:pt x="237" y="2704"/>
                        <a:pt x="237" y="4671"/>
                        <a:pt x="237" y="4671"/>
                      </a:cubicBezTo>
                      <a:cubicBezTo>
                        <a:pt x="237" y="4916"/>
                        <a:pt x="119" y="5900"/>
                        <a:pt x="0" y="7129"/>
                      </a:cubicBezTo>
                      <a:lnTo>
                        <a:pt x="1328" y="8253"/>
                      </a:lnTo>
                      <a:cubicBezTo>
                        <a:pt x="1802" y="10466"/>
                        <a:pt x="1288" y="9296"/>
                        <a:pt x="2014" y="9587"/>
                      </a:cubicBezTo>
                      <a:cubicBezTo>
                        <a:pt x="2741" y="9878"/>
                        <a:pt x="4620" y="10000"/>
                        <a:pt x="5687" y="10000"/>
                      </a:cubicBezTo>
                      <a:cubicBezTo>
                        <a:pt x="6517" y="10000"/>
                        <a:pt x="9559" y="8112"/>
                        <a:pt x="10152" y="7866"/>
                      </a:cubicBezTo>
                      <a:cubicBezTo>
                        <a:pt x="10270" y="5900"/>
                        <a:pt x="10070" y="3933"/>
                        <a:pt x="9952" y="2213"/>
                      </a:cubicBezTo>
                      <a:close/>
                    </a:path>
                  </a:pathLst>
                </a:custGeom>
                <a:solidFill>
                  <a:srgbClr val="000000"/>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43" name="Freeform 264">
                  <a:extLst>
                    <a:ext uri="{FF2B5EF4-FFF2-40B4-BE49-F238E27FC236}">
                      <a16:creationId xmlns:a16="http://schemas.microsoft.com/office/drawing/2014/main" id="{9EA8B5C4-298C-79BC-8D2B-49C7D98DE606}"/>
                    </a:ext>
                  </a:extLst>
                </p:cNvPr>
                <p:cNvSpPr>
                  <a:spLocks/>
                </p:cNvSpPr>
                <p:nvPr/>
              </p:nvSpPr>
              <p:spPr bwMode="gray">
                <a:xfrm>
                  <a:off x="5794387" y="3275036"/>
                  <a:ext cx="35009" cy="89272"/>
                </a:xfrm>
                <a:custGeom>
                  <a:avLst/>
                  <a:gdLst>
                    <a:gd name="T0" fmla="*/ 14 w 17"/>
                    <a:gd name="T1" fmla="*/ 34 h 43"/>
                    <a:gd name="T2" fmla="*/ 14 w 17"/>
                    <a:gd name="T3" fmla="*/ 1 h 43"/>
                    <a:gd name="T4" fmla="*/ 2 w 17"/>
                    <a:gd name="T5" fmla="*/ 0 h 43"/>
                    <a:gd name="T6" fmla="*/ 0 w 17"/>
                    <a:gd name="T7" fmla="*/ 33 h 43"/>
                    <a:gd name="T8" fmla="*/ 14 w 17"/>
                    <a:gd name="T9" fmla="*/ 34 h 43"/>
                  </a:gdLst>
                  <a:ahLst/>
                  <a:cxnLst>
                    <a:cxn ang="0">
                      <a:pos x="T0" y="T1"/>
                    </a:cxn>
                    <a:cxn ang="0">
                      <a:pos x="T2" y="T3"/>
                    </a:cxn>
                    <a:cxn ang="0">
                      <a:pos x="T4" y="T5"/>
                    </a:cxn>
                    <a:cxn ang="0">
                      <a:pos x="T6" y="T7"/>
                    </a:cxn>
                    <a:cxn ang="0">
                      <a:pos x="T8" y="T9"/>
                    </a:cxn>
                  </a:cxnLst>
                  <a:rect l="0" t="0" r="r" b="b"/>
                  <a:pathLst>
                    <a:path w="17" h="43">
                      <a:moveTo>
                        <a:pt x="14" y="34"/>
                      </a:moveTo>
                      <a:cubicBezTo>
                        <a:pt x="14" y="34"/>
                        <a:pt x="17" y="11"/>
                        <a:pt x="14" y="1"/>
                      </a:cubicBezTo>
                      <a:cubicBezTo>
                        <a:pt x="2" y="0"/>
                        <a:pt x="2" y="0"/>
                        <a:pt x="2" y="0"/>
                      </a:cubicBezTo>
                      <a:cubicBezTo>
                        <a:pt x="2" y="0"/>
                        <a:pt x="0" y="28"/>
                        <a:pt x="0" y="33"/>
                      </a:cubicBezTo>
                      <a:cubicBezTo>
                        <a:pt x="0" y="33"/>
                        <a:pt x="3" y="43"/>
                        <a:pt x="14" y="34"/>
                      </a:cubicBezTo>
                      <a:close/>
                    </a:path>
                  </a:pathLst>
                </a:custGeom>
                <a:solidFill>
                  <a:srgbClr val="C0C0C0"/>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
            <p:nvSpPr>
              <p:cNvPr id="273" name="Freeform 11">
                <a:extLst>
                  <a:ext uri="{FF2B5EF4-FFF2-40B4-BE49-F238E27FC236}">
                    <a16:creationId xmlns:a16="http://schemas.microsoft.com/office/drawing/2014/main" id="{DA1CF33D-6B77-C798-31C9-D767719CDDFA}"/>
                  </a:ext>
                </a:extLst>
              </p:cNvPr>
              <p:cNvSpPr>
                <a:spLocks/>
              </p:cNvSpPr>
              <p:nvPr/>
            </p:nvSpPr>
            <p:spPr bwMode="gray">
              <a:xfrm>
                <a:off x="1108075" y="3684588"/>
                <a:ext cx="1643063" cy="2390775"/>
              </a:xfrm>
              <a:custGeom>
                <a:avLst/>
                <a:gdLst>
                  <a:gd name="T0" fmla="*/ 427 w 1190"/>
                  <a:gd name="T1" fmla="*/ 1733 h 1733"/>
                  <a:gd name="T2" fmla="*/ 426 w 1190"/>
                  <a:gd name="T3" fmla="*/ 1710 h 1733"/>
                  <a:gd name="T4" fmla="*/ 399 w 1190"/>
                  <a:gd name="T5" fmla="*/ 1379 h 1733"/>
                  <a:gd name="T6" fmla="*/ 386 w 1190"/>
                  <a:gd name="T7" fmla="*/ 1188 h 1733"/>
                  <a:gd name="T8" fmla="*/ 418 w 1190"/>
                  <a:gd name="T9" fmla="*/ 575 h 1733"/>
                  <a:gd name="T10" fmla="*/ 433 w 1190"/>
                  <a:gd name="T11" fmla="*/ 367 h 1733"/>
                  <a:gd name="T12" fmla="*/ 465 w 1190"/>
                  <a:gd name="T13" fmla="*/ 373 h 1733"/>
                  <a:gd name="T14" fmla="*/ 527 w 1190"/>
                  <a:gd name="T15" fmla="*/ 579 h 1733"/>
                  <a:gd name="T16" fmla="*/ 748 w 1190"/>
                  <a:gd name="T17" fmla="*/ 1234 h 1733"/>
                  <a:gd name="T18" fmla="*/ 849 w 1190"/>
                  <a:gd name="T19" fmla="*/ 1708 h 1733"/>
                  <a:gd name="T20" fmla="*/ 853 w 1190"/>
                  <a:gd name="T21" fmla="*/ 1733 h 1733"/>
                  <a:gd name="T22" fmla="*/ 1134 w 1190"/>
                  <a:gd name="T23" fmla="*/ 1727 h 1733"/>
                  <a:gd name="T24" fmla="*/ 1179 w 1190"/>
                  <a:gd name="T25" fmla="*/ 1665 h 1733"/>
                  <a:gd name="T26" fmla="*/ 1190 w 1190"/>
                  <a:gd name="T27" fmla="*/ 1581 h 1733"/>
                  <a:gd name="T28" fmla="*/ 1139 w 1190"/>
                  <a:gd name="T29" fmla="*/ 1345 h 1733"/>
                  <a:gd name="T30" fmla="*/ 1089 w 1190"/>
                  <a:gd name="T31" fmla="*/ 1135 h 1733"/>
                  <a:gd name="T32" fmla="*/ 929 w 1190"/>
                  <a:gd name="T33" fmla="*/ 521 h 1733"/>
                  <a:gd name="T34" fmla="*/ 847 w 1190"/>
                  <a:gd name="T35" fmla="*/ 274 h 1733"/>
                  <a:gd name="T36" fmla="*/ 763 w 1190"/>
                  <a:gd name="T37" fmla="*/ 0 h 1733"/>
                  <a:gd name="T38" fmla="*/ 0 w 1190"/>
                  <a:gd name="T39" fmla="*/ 17 h 1733"/>
                  <a:gd name="T40" fmla="*/ 87 w 1190"/>
                  <a:gd name="T41" fmla="*/ 1135 h 1733"/>
                  <a:gd name="T42" fmla="*/ 115 w 1190"/>
                  <a:gd name="T43" fmla="*/ 1396 h 1733"/>
                  <a:gd name="T44" fmla="*/ 130 w 1190"/>
                  <a:gd name="T45" fmla="*/ 1637 h 1733"/>
                  <a:gd name="T46" fmla="*/ 133 w 1190"/>
                  <a:gd name="T47" fmla="*/ 1727 h 1733"/>
                  <a:gd name="T48" fmla="*/ 427 w 1190"/>
                  <a:gd name="T49" fmla="*/ 1733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0" h="1733">
                    <a:moveTo>
                      <a:pt x="427" y="1733"/>
                    </a:moveTo>
                    <a:cubicBezTo>
                      <a:pt x="426" y="1710"/>
                      <a:pt x="426" y="1710"/>
                      <a:pt x="426" y="1710"/>
                    </a:cubicBezTo>
                    <a:cubicBezTo>
                      <a:pt x="399" y="1379"/>
                      <a:pt x="399" y="1379"/>
                      <a:pt x="399" y="1379"/>
                    </a:cubicBezTo>
                    <a:cubicBezTo>
                      <a:pt x="386" y="1188"/>
                      <a:pt x="386" y="1188"/>
                      <a:pt x="386" y="1188"/>
                    </a:cubicBezTo>
                    <a:cubicBezTo>
                      <a:pt x="418" y="575"/>
                      <a:pt x="418" y="575"/>
                      <a:pt x="418" y="575"/>
                    </a:cubicBezTo>
                    <a:cubicBezTo>
                      <a:pt x="418" y="575"/>
                      <a:pt x="427" y="367"/>
                      <a:pt x="433" y="367"/>
                    </a:cubicBezTo>
                    <a:cubicBezTo>
                      <a:pt x="439" y="367"/>
                      <a:pt x="456" y="350"/>
                      <a:pt x="465" y="373"/>
                    </a:cubicBezTo>
                    <a:cubicBezTo>
                      <a:pt x="474" y="395"/>
                      <a:pt x="527" y="579"/>
                      <a:pt x="527" y="579"/>
                    </a:cubicBezTo>
                    <a:cubicBezTo>
                      <a:pt x="748" y="1234"/>
                      <a:pt x="748" y="1234"/>
                      <a:pt x="748" y="1234"/>
                    </a:cubicBezTo>
                    <a:cubicBezTo>
                      <a:pt x="849" y="1708"/>
                      <a:pt x="849" y="1708"/>
                      <a:pt x="849" y="1708"/>
                    </a:cubicBezTo>
                    <a:cubicBezTo>
                      <a:pt x="853" y="1733"/>
                      <a:pt x="853" y="1733"/>
                      <a:pt x="853" y="1733"/>
                    </a:cubicBezTo>
                    <a:cubicBezTo>
                      <a:pt x="1134" y="1727"/>
                      <a:pt x="1134" y="1727"/>
                      <a:pt x="1134" y="1727"/>
                    </a:cubicBezTo>
                    <a:cubicBezTo>
                      <a:pt x="1134" y="1727"/>
                      <a:pt x="1173" y="1678"/>
                      <a:pt x="1179" y="1665"/>
                    </a:cubicBezTo>
                    <a:cubicBezTo>
                      <a:pt x="1184" y="1652"/>
                      <a:pt x="1190" y="1581"/>
                      <a:pt x="1190" y="1581"/>
                    </a:cubicBezTo>
                    <a:cubicBezTo>
                      <a:pt x="1139" y="1345"/>
                      <a:pt x="1139" y="1345"/>
                      <a:pt x="1139" y="1345"/>
                    </a:cubicBezTo>
                    <a:cubicBezTo>
                      <a:pt x="1139" y="1345"/>
                      <a:pt x="1100" y="1186"/>
                      <a:pt x="1089" y="1135"/>
                    </a:cubicBezTo>
                    <a:cubicBezTo>
                      <a:pt x="1077" y="1085"/>
                      <a:pt x="971" y="633"/>
                      <a:pt x="929" y="521"/>
                    </a:cubicBezTo>
                    <a:cubicBezTo>
                      <a:pt x="888" y="408"/>
                      <a:pt x="847" y="274"/>
                      <a:pt x="847" y="274"/>
                    </a:cubicBezTo>
                    <a:cubicBezTo>
                      <a:pt x="763" y="0"/>
                      <a:pt x="763" y="0"/>
                      <a:pt x="763" y="0"/>
                    </a:cubicBezTo>
                    <a:cubicBezTo>
                      <a:pt x="0" y="17"/>
                      <a:pt x="0" y="17"/>
                      <a:pt x="0" y="17"/>
                    </a:cubicBezTo>
                    <a:cubicBezTo>
                      <a:pt x="0" y="17"/>
                      <a:pt x="58" y="1025"/>
                      <a:pt x="87" y="1135"/>
                    </a:cubicBezTo>
                    <a:cubicBezTo>
                      <a:pt x="115" y="1246"/>
                      <a:pt x="111" y="1379"/>
                      <a:pt x="115" y="1396"/>
                    </a:cubicBezTo>
                    <a:cubicBezTo>
                      <a:pt x="118" y="1412"/>
                      <a:pt x="124" y="1602"/>
                      <a:pt x="130" y="1637"/>
                    </a:cubicBezTo>
                    <a:cubicBezTo>
                      <a:pt x="135" y="1673"/>
                      <a:pt x="133" y="1727"/>
                      <a:pt x="133" y="1727"/>
                    </a:cubicBezTo>
                    <a:lnTo>
                      <a:pt x="427" y="1733"/>
                    </a:lnTo>
                    <a:close/>
                  </a:path>
                </a:pathLst>
              </a:custGeom>
              <a:solidFill>
                <a:srgbClr val="35343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4" name="Freeform 12">
                <a:extLst>
                  <a:ext uri="{FF2B5EF4-FFF2-40B4-BE49-F238E27FC236}">
                    <a16:creationId xmlns:a16="http://schemas.microsoft.com/office/drawing/2014/main" id="{18C283B6-FEA0-6F0C-D90D-38A3B6188118}"/>
                  </a:ext>
                </a:extLst>
              </p:cNvPr>
              <p:cNvSpPr>
                <a:spLocks/>
              </p:cNvSpPr>
              <p:nvPr/>
            </p:nvSpPr>
            <p:spPr bwMode="gray">
              <a:xfrm>
                <a:off x="668338" y="1673225"/>
                <a:ext cx="1843088" cy="2657475"/>
              </a:xfrm>
              <a:custGeom>
                <a:avLst/>
                <a:gdLst>
                  <a:gd name="T0" fmla="*/ 402 w 1335"/>
                  <a:gd name="T1" fmla="*/ 71 h 1926"/>
                  <a:gd name="T2" fmla="*/ 374 w 1335"/>
                  <a:gd name="T3" fmla="*/ 122 h 1926"/>
                  <a:gd name="T4" fmla="*/ 287 w 1335"/>
                  <a:gd name="T5" fmla="*/ 192 h 1926"/>
                  <a:gd name="T6" fmla="*/ 75 w 1335"/>
                  <a:gd name="T7" fmla="*/ 324 h 1926"/>
                  <a:gd name="T8" fmla="*/ 36 w 1335"/>
                  <a:gd name="T9" fmla="*/ 595 h 1926"/>
                  <a:gd name="T10" fmla="*/ 102 w 1335"/>
                  <a:gd name="T11" fmla="*/ 702 h 1926"/>
                  <a:gd name="T12" fmla="*/ 118 w 1335"/>
                  <a:gd name="T13" fmla="*/ 861 h 1926"/>
                  <a:gd name="T14" fmla="*/ 78 w 1335"/>
                  <a:gd name="T15" fmla="*/ 1229 h 1926"/>
                  <a:gd name="T16" fmla="*/ 78 w 1335"/>
                  <a:gd name="T17" fmla="*/ 1572 h 1926"/>
                  <a:gd name="T18" fmla="*/ 78 w 1335"/>
                  <a:gd name="T19" fmla="*/ 1695 h 1926"/>
                  <a:gd name="T20" fmla="*/ 124 w 1335"/>
                  <a:gd name="T21" fmla="*/ 1675 h 1926"/>
                  <a:gd name="T22" fmla="*/ 205 w 1335"/>
                  <a:gd name="T23" fmla="*/ 1691 h 1926"/>
                  <a:gd name="T24" fmla="*/ 240 w 1335"/>
                  <a:gd name="T25" fmla="*/ 1744 h 1926"/>
                  <a:gd name="T26" fmla="*/ 254 w 1335"/>
                  <a:gd name="T27" fmla="*/ 1665 h 1926"/>
                  <a:gd name="T28" fmla="*/ 269 w 1335"/>
                  <a:gd name="T29" fmla="*/ 1627 h 1926"/>
                  <a:gd name="T30" fmla="*/ 270 w 1335"/>
                  <a:gd name="T31" fmla="*/ 1769 h 1926"/>
                  <a:gd name="T32" fmla="*/ 271 w 1335"/>
                  <a:gd name="T33" fmla="*/ 1834 h 1926"/>
                  <a:gd name="T34" fmla="*/ 279 w 1335"/>
                  <a:gd name="T35" fmla="*/ 1914 h 1926"/>
                  <a:gd name="T36" fmla="*/ 426 w 1335"/>
                  <a:gd name="T37" fmla="*/ 1903 h 1926"/>
                  <a:gd name="T38" fmla="*/ 588 w 1335"/>
                  <a:gd name="T39" fmla="*/ 1899 h 1926"/>
                  <a:gd name="T40" fmla="*/ 691 w 1335"/>
                  <a:gd name="T41" fmla="*/ 1840 h 1926"/>
                  <a:gd name="T42" fmla="*/ 720 w 1335"/>
                  <a:gd name="T43" fmla="*/ 1668 h 1926"/>
                  <a:gd name="T44" fmla="*/ 702 w 1335"/>
                  <a:gd name="T45" fmla="*/ 1282 h 1926"/>
                  <a:gd name="T46" fmla="*/ 693 w 1335"/>
                  <a:gd name="T47" fmla="*/ 1164 h 1926"/>
                  <a:gd name="T48" fmla="*/ 730 w 1335"/>
                  <a:gd name="T49" fmla="*/ 1326 h 1926"/>
                  <a:gd name="T50" fmla="*/ 858 w 1335"/>
                  <a:gd name="T51" fmla="*/ 1814 h 1926"/>
                  <a:gd name="T52" fmla="*/ 982 w 1335"/>
                  <a:gd name="T53" fmla="*/ 1853 h 1926"/>
                  <a:gd name="T54" fmla="*/ 1202 w 1335"/>
                  <a:gd name="T55" fmla="*/ 1779 h 1926"/>
                  <a:gd name="T56" fmla="*/ 1175 w 1335"/>
                  <a:gd name="T57" fmla="*/ 1366 h 1926"/>
                  <a:gd name="T58" fmla="*/ 1101 w 1335"/>
                  <a:gd name="T59" fmla="*/ 1091 h 1926"/>
                  <a:gd name="T60" fmla="*/ 1106 w 1335"/>
                  <a:gd name="T61" fmla="*/ 1072 h 1926"/>
                  <a:gd name="T62" fmla="*/ 1217 w 1335"/>
                  <a:gd name="T63" fmla="*/ 1034 h 1926"/>
                  <a:gd name="T64" fmla="*/ 1331 w 1335"/>
                  <a:gd name="T65" fmla="*/ 955 h 1926"/>
                  <a:gd name="T66" fmla="*/ 1307 w 1335"/>
                  <a:gd name="T67" fmla="*/ 744 h 1926"/>
                  <a:gd name="T68" fmla="*/ 1246 w 1335"/>
                  <a:gd name="T69" fmla="*/ 514 h 1926"/>
                  <a:gd name="T70" fmla="*/ 1190 w 1335"/>
                  <a:gd name="T71" fmla="*/ 319 h 1926"/>
                  <a:gd name="T72" fmla="*/ 1129 w 1335"/>
                  <a:gd name="T73" fmla="*/ 150 h 1926"/>
                  <a:gd name="T74" fmla="*/ 829 w 1335"/>
                  <a:gd name="T75" fmla="*/ 75 h 1926"/>
                  <a:gd name="T76" fmla="*/ 701 w 1335"/>
                  <a:gd name="T77" fmla="*/ 3 h 1926"/>
                  <a:gd name="T78" fmla="*/ 723 w 1335"/>
                  <a:gd name="T79" fmla="*/ 127 h 1926"/>
                  <a:gd name="T80" fmla="*/ 719 w 1335"/>
                  <a:gd name="T81" fmla="*/ 331 h 1926"/>
                  <a:gd name="T82" fmla="*/ 691 w 1335"/>
                  <a:gd name="T83" fmla="*/ 538 h 1926"/>
                  <a:gd name="T84" fmla="*/ 658 w 1335"/>
                  <a:gd name="T85" fmla="*/ 776 h 1926"/>
                  <a:gd name="T86" fmla="*/ 645 w 1335"/>
                  <a:gd name="T87" fmla="*/ 811 h 1926"/>
                  <a:gd name="T88" fmla="*/ 574 w 1335"/>
                  <a:gd name="T89" fmla="*/ 690 h 1926"/>
                  <a:gd name="T90" fmla="*/ 514 w 1335"/>
                  <a:gd name="T91" fmla="*/ 540 h 1926"/>
                  <a:gd name="T92" fmla="*/ 431 w 1335"/>
                  <a:gd name="T93" fmla="*/ 344 h 1926"/>
                  <a:gd name="T94" fmla="*/ 427 w 1335"/>
                  <a:gd name="T95" fmla="*/ 286 h 1926"/>
                  <a:gd name="T96" fmla="*/ 411 w 1335"/>
                  <a:gd name="T97" fmla="*/ 191 h 1926"/>
                  <a:gd name="T98" fmla="*/ 402 w 1335"/>
                  <a:gd name="T99" fmla="*/ 71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35" h="1926">
                    <a:moveTo>
                      <a:pt x="402" y="71"/>
                    </a:moveTo>
                    <a:cubicBezTo>
                      <a:pt x="402" y="71"/>
                      <a:pt x="384" y="105"/>
                      <a:pt x="374" y="122"/>
                    </a:cubicBezTo>
                    <a:cubicBezTo>
                      <a:pt x="364" y="139"/>
                      <a:pt x="316" y="170"/>
                      <a:pt x="287" y="192"/>
                    </a:cubicBezTo>
                    <a:cubicBezTo>
                      <a:pt x="258" y="214"/>
                      <a:pt x="75" y="324"/>
                      <a:pt x="75" y="324"/>
                    </a:cubicBezTo>
                    <a:cubicBezTo>
                      <a:pt x="75" y="324"/>
                      <a:pt x="0" y="546"/>
                      <a:pt x="36" y="595"/>
                    </a:cubicBezTo>
                    <a:cubicBezTo>
                      <a:pt x="72" y="644"/>
                      <a:pt x="102" y="688"/>
                      <a:pt x="102" y="702"/>
                    </a:cubicBezTo>
                    <a:cubicBezTo>
                      <a:pt x="102" y="702"/>
                      <a:pt x="119" y="817"/>
                      <a:pt x="118" y="861"/>
                    </a:cubicBezTo>
                    <a:cubicBezTo>
                      <a:pt x="116" y="905"/>
                      <a:pt x="85" y="1201"/>
                      <a:pt x="78" y="1229"/>
                    </a:cubicBezTo>
                    <a:cubicBezTo>
                      <a:pt x="70" y="1258"/>
                      <a:pt x="76" y="1540"/>
                      <a:pt x="78" y="1572"/>
                    </a:cubicBezTo>
                    <a:cubicBezTo>
                      <a:pt x="79" y="1603"/>
                      <a:pt x="75" y="1691"/>
                      <a:pt x="78" y="1695"/>
                    </a:cubicBezTo>
                    <a:cubicBezTo>
                      <a:pt x="80" y="1699"/>
                      <a:pt x="89" y="1676"/>
                      <a:pt x="124" y="1675"/>
                    </a:cubicBezTo>
                    <a:cubicBezTo>
                      <a:pt x="159" y="1674"/>
                      <a:pt x="186" y="1678"/>
                      <a:pt x="205" y="1691"/>
                    </a:cubicBezTo>
                    <a:cubicBezTo>
                      <a:pt x="224" y="1705"/>
                      <a:pt x="228" y="1751"/>
                      <a:pt x="240" y="1744"/>
                    </a:cubicBezTo>
                    <a:cubicBezTo>
                      <a:pt x="253" y="1736"/>
                      <a:pt x="254" y="1694"/>
                      <a:pt x="254" y="1665"/>
                    </a:cubicBezTo>
                    <a:cubicBezTo>
                      <a:pt x="254" y="1637"/>
                      <a:pt x="262" y="1613"/>
                      <a:pt x="269" y="1627"/>
                    </a:cubicBezTo>
                    <a:cubicBezTo>
                      <a:pt x="275" y="1640"/>
                      <a:pt x="270" y="1769"/>
                      <a:pt x="270" y="1769"/>
                    </a:cubicBezTo>
                    <a:cubicBezTo>
                      <a:pt x="271" y="1834"/>
                      <a:pt x="271" y="1834"/>
                      <a:pt x="271" y="1834"/>
                    </a:cubicBezTo>
                    <a:cubicBezTo>
                      <a:pt x="271" y="1834"/>
                      <a:pt x="264" y="1901"/>
                      <a:pt x="279" y="1914"/>
                    </a:cubicBezTo>
                    <a:cubicBezTo>
                      <a:pt x="294" y="1926"/>
                      <a:pt x="370" y="1904"/>
                      <a:pt x="426" y="1903"/>
                    </a:cubicBezTo>
                    <a:cubicBezTo>
                      <a:pt x="482" y="1901"/>
                      <a:pt x="509" y="1900"/>
                      <a:pt x="588" y="1899"/>
                    </a:cubicBezTo>
                    <a:cubicBezTo>
                      <a:pt x="668" y="1898"/>
                      <a:pt x="688" y="1849"/>
                      <a:pt x="691" y="1840"/>
                    </a:cubicBezTo>
                    <a:cubicBezTo>
                      <a:pt x="693" y="1831"/>
                      <a:pt x="720" y="1700"/>
                      <a:pt x="720" y="1668"/>
                    </a:cubicBezTo>
                    <a:cubicBezTo>
                      <a:pt x="720" y="1635"/>
                      <a:pt x="702" y="1298"/>
                      <a:pt x="702" y="1282"/>
                    </a:cubicBezTo>
                    <a:cubicBezTo>
                      <a:pt x="702" y="1266"/>
                      <a:pt x="678" y="1143"/>
                      <a:pt x="693" y="1164"/>
                    </a:cubicBezTo>
                    <a:cubicBezTo>
                      <a:pt x="708" y="1186"/>
                      <a:pt x="726" y="1306"/>
                      <a:pt x="730" y="1326"/>
                    </a:cubicBezTo>
                    <a:cubicBezTo>
                      <a:pt x="733" y="1346"/>
                      <a:pt x="806" y="1781"/>
                      <a:pt x="858" y="1814"/>
                    </a:cubicBezTo>
                    <a:cubicBezTo>
                      <a:pt x="911" y="1846"/>
                      <a:pt x="938" y="1856"/>
                      <a:pt x="982" y="1853"/>
                    </a:cubicBezTo>
                    <a:cubicBezTo>
                      <a:pt x="1026" y="1849"/>
                      <a:pt x="1175" y="1827"/>
                      <a:pt x="1202" y="1779"/>
                    </a:cubicBezTo>
                    <a:cubicBezTo>
                      <a:pt x="1229" y="1731"/>
                      <a:pt x="1197" y="1448"/>
                      <a:pt x="1175" y="1366"/>
                    </a:cubicBezTo>
                    <a:cubicBezTo>
                      <a:pt x="1154" y="1283"/>
                      <a:pt x="1109" y="1136"/>
                      <a:pt x="1101" y="1091"/>
                    </a:cubicBezTo>
                    <a:cubicBezTo>
                      <a:pt x="1101" y="1091"/>
                      <a:pt x="1089" y="1087"/>
                      <a:pt x="1106" y="1072"/>
                    </a:cubicBezTo>
                    <a:cubicBezTo>
                      <a:pt x="1123" y="1058"/>
                      <a:pt x="1173" y="1047"/>
                      <a:pt x="1217" y="1034"/>
                    </a:cubicBezTo>
                    <a:cubicBezTo>
                      <a:pt x="1261" y="1020"/>
                      <a:pt x="1327" y="979"/>
                      <a:pt x="1331" y="955"/>
                    </a:cubicBezTo>
                    <a:cubicBezTo>
                      <a:pt x="1335" y="931"/>
                      <a:pt x="1325" y="775"/>
                      <a:pt x="1307" y="744"/>
                    </a:cubicBezTo>
                    <a:cubicBezTo>
                      <a:pt x="1290" y="714"/>
                      <a:pt x="1250" y="520"/>
                      <a:pt x="1246" y="514"/>
                    </a:cubicBezTo>
                    <a:cubicBezTo>
                      <a:pt x="1242" y="507"/>
                      <a:pt x="1193" y="332"/>
                      <a:pt x="1190" y="319"/>
                    </a:cubicBezTo>
                    <a:cubicBezTo>
                      <a:pt x="1187" y="306"/>
                      <a:pt x="1139" y="154"/>
                      <a:pt x="1129" y="150"/>
                    </a:cubicBezTo>
                    <a:cubicBezTo>
                      <a:pt x="1118" y="146"/>
                      <a:pt x="850" y="84"/>
                      <a:pt x="829" y="75"/>
                    </a:cubicBezTo>
                    <a:cubicBezTo>
                      <a:pt x="807" y="66"/>
                      <a:pt x="711" y="6"/>
                      <a:pt x="701" y="3"/>
                    </a:cubicBezTo>
                    <a:cubicBezTo>
                      <a:pt x="690" y="0"/>
                      <a:pt x="723" y="91"/>
                      <a:pt x="723" y="127"/>
                    </a:cubicBezTo>
                    <a:cubicBezTo>
                      <a:pt x="723" y="163"/>
                      <a:pt x="729" y="291"/>
                      <a:pt x="719" y="331"/>
                    </a:cubicBezTo>
                    <a:cubicBezTo>
                      <a:pt x="710" y="371"/>
                      <a:pt x="707" y="486"/>
                      <a:pt x="691" y="538"/>
                    </a:cubicBezTo>
                    <a:cubicBezTo>
                      <a:pt x="675" y="590"/>
                      <a:pt x="663" y="746"/>
                      <a:pt x="658" y="776"/>
                    </a:cubicBezTo>
                    <a:cubicBezTo>
                      <a:pt x="653" y="807"/>
                      <a:pt x="657" y="847"/>
                      <a:pt x="645" y="811"/>
                    </a:cubicBezTo>
                    <a:cubicBezTo>
                      <a:pt x="633" y="775"/>
                      <a:pt x="590" y="718"/>
                      <a:pt x="574" y="690"/>
                    </a:cubicBezTo>
                    <a:cubicBezTo>
                      <a:pt x="558" y="662"/>
                      <a:pt x="523" y="556"/>
                      <a:pt x="514" y="540"/>
                    </a:cubicBezTo>
                    <a:cubicBezTo>
                      <a:pt x="505" y="524"/>
                      <a:pt x="450" y="375"/>
                      <a:pt x="431" y="344"/>
                    </a:cubicBezTo>
                    <a:cubicBezTo>
                      <a:pt x="413" y="314"/>
                      <a:pt x="429" y="310"/>
                      <a:pt x="427" y="286"/>
                    </a:cubicBezTo>
                    <a:cubicBezTo>
                      <a:pt x="426" y="262"/>
                      <a:pt x="411" y="200"/>
                      <a:pt x="411" y="191"/>
                    </a:cubicBezTo>
                    <a:cubicBezTo>
                      <a:pt x="411" y="182"/>
                      <a:pt x="402" y="71"/>
                      <a:pt x="402" y="71"/>
                    </a:cubicBezTo>
                    <a:close/>
                  </a:path>
                </a:pathLst>
              </a:custGeom>
              <a:solidFill>
                <a:srgbClr val="2A343A"/>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5" name="Freeform 13">
                <a:extLst>
                  <a:ext uri="{FF2B5EF4-FFF2-40B4-BE49-F238E27FC236}">
                    <a16:creationId xmlns:a16="http://schemas.microsoft.com/office/drawing/2014/main" id="{2DFCEB9D-43FC-20D2-59DB-FEB0C8192AA0}"/>
                  </a:ext>
                </a:extLst>
              </p:cNvPr>
              <p:cNvSpPr>
                <a:spLocks/>
              </p:cNvSpPr>
              <p:nvPr/>
            </p:nvSpPr>
            <p:spPr bwMode="gray">
              <a:xfrm>
                <a:off x="579438" y="4024313"/>
                <a:ext cx="977900" cy="1003300"/>
              </a:xfrm>
              <a:custGeom>
                <a:avLst/>
                <a:gdLst>
                  <a:gd name="T0" fmla="*/ 709 w 709"/>
                  <a:gd name="T1" fmla="*/ 301 h 727"/>
                  <a:gd name="T2" fmla="*/ 707 w 709"/>
                  <a:gd name="T3" fmla="*/ 299 h 727"/>
                  <a:gd name="T4" fmla="*/ 283 w 709"/>
                  <a:gd name="T5" fmla="*/ 22 h 727"/>
                  <a:gd name="T6" fmla="*/ 254 w 709"/>
                  <a:gd name="T7" fmla="*/ 0 h 727"/>
                  <a:gd name="T8" fmla="*/ 146 w 709"/>
                  <a:gd name="T9" fmla="*/ 254 h 727"/>
                  <a:gd name="T10" fmla="*/ 0 w 709"/>
                  <a:gd name="T11" fmla="*/ 446 h 727"/>
                  <a:gd name="T12" fmla="*/ 430 w 709"/>
                  <a:gd name="T13" fmla="*/ 727 h 727"/>
                  <a:gd name="T14" fmla="*/ 447 w 709"/>
                  <a:gd name="T15" fmla="*/ 702 h 727"/>
                  <a:gd name="T16" fmla="*/ 678 w 709"/>
                  <a:gd name="T17" fmla="*/ 349 h 727"/>
                  <a:gd name="T18" fmla="*/ 709 w 709"/>
                  <a:gd name="T19" fmla="*/ 30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9" h="727">
                    <a:moveTo>
                      <a:pt x="709" y="301"/>
                    </a:moveTo>
                    <a:cubicBezTo>
                      <a:pt x="707" y="299"/>
                      <a:pt x="707" y="299"/>
                      <a:pt x="707" y="299"/>
                    </a:cubicBezTo>
                    <a:cubicBezTo>
                      <a:pt x="530" y="230"/>
                      <a:pt x="381" y="125"/>
                      <a:pt x="283" y="22"/>
                    </a:cubicBezTo>
                    <a:cubicBezTo>
                      <a:pt x="254" y="0"/>
                      <a:pt x="254" y="0"/>
                      <a:pt x="254" y="0"/>
                    </a:cubicBezTo>
                    <a:cubicBezTo>
                      <a:pt x="146" y="254"/>
                      <a:pt x="146" y="254"/>
                      <a:pt x="146" y="254"/>
                    </a:cubicBezTo>
                    <a:cubicBezTo>
                      <a:pt x="0" y="446"/>
                      <a:pt x="0" y="446"/>
                      <a:pt x="0" y="446"/>
                    </a:cubicBezTo>
                    <a:cubicBezTo>
                      <a:pt x="430" y="727"/>
                      <a:pt x="430" y="727"/>
                      <a:pt x="430" y="727"/>
                    </a:cubicBezTo>
                    <a:cubicBezTo>
                      <a:pt x="447" y="702"/>
                      <a:pt x="447" y="702"/>
                      <a:pt x="447" y="702"/>
                    </a:cubicBezTo>
                    <a:cubicBezTo>
                      <a:pt x="504" y="569"/>
                      <a:pt x="599" y="445"/>
                      <a:pt x="678" y="349"/>
                    </a:cubicBezTo>
                    <a:lnTo>
                      <a:pt x="709" y="301"/>
                    </a:lnTo>
                    <a:close/>
                  </a:path>
                </a:pathLst>
              </a:custGeom>
              <a:solidFill>
                <a:srgbClr val="EAEAEA"/>
              </a:solidFill>
              <a:ln w="1270" cap="flat">
                <a:solidFill>
                  <a:sysClr val="window" lastClr="FFFFFF">
                    <a:lumMod val="65000"/>
                    <a:alpha val="27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6" name="Freeform 14">
                <a:extLst>
                  <a:ext uri="{FF2B5EF4-FFF2-40B4-BE49-F238E27FC236}">
                    <a16:creationId xmlns:a16="http://schemas.microsoft.com/office/drawing/2014/main" id="{8EC2B2A5-5BBA-1981-79C9-15E4E4B8AA79}"/>
                  </a:ext>
                </a:extLst>
              </p:cNvPr>
              <p:cNvSpPr>
                <a:spLocks/>
              </p:cNvSpPr>
              <p:nvPr/>
            </p:nvSpPr>
            <p:spPr bwMode="gray">
              <a:xfrm>
                <a:off x="768350" y="4032250"/>
                <a:ext cx="206375" cy="363538"/>
              </a:xfrm>
              <a:custGeom>
                <a:avLst/>
                <a:gdLst>
                  <a:gd name="T0" fmla="*/ 146 w 150"/>
                  <a:gd name="T1" fmla="*/ 29 h 264"/>
                  <a:gd name="T2" fmla="*/ 148 w 150"/>
                  <a:gd name="T3" fmla="*/ 78 h 264"/>
                  <a:gd name="T4" fmla="*/ 121 w 150"/>
                  <a:gd name="T5" fmla="*/ 114 h 264"/>
                  <a:gd name="T6" fmla="*/ 122 w 150"/>
                  <a:gd name="T7" fmla="*/ 164 h 264"/>
                  <a:gd name="T8" fmla="*/ 92 w 150"/>
                  <a:gd name="T9" fmla="*/ 241 h 264"/>
                  <a:gd name="T10" fmla="*/ 67 w 150"/>
                  <a:gd name="T11" fmla="*/ 185 h 264"/>
                  <a:gd name="T12" fmla="*/ 55 w 150"/>
                  <a:gd name="T13" fmla="*/ 144 h 264"/>
                  <a:gd name="T14" fmla="*/ 23 w 150"/>
                  <a:gd name="T15" fmla="*/ 229 h 264"/>
                  <a:gd name="T16" fmla="*/ 4 w 150"/>
                  <a:gd name="T17" fmla="*/ 234 h 264"/>
                  <a:gd name="T18" fmla="*/ 8 w 150"/>
                  <a:gd name="T19" fmla="*/ 153 h 264"/>
                  <a:gd name="T20" fmla="*/ 11 w 150"/>
                  <a:gd name="T21" fmla="*/ 31 h 264"/>
                  <a:gd name="T22" fmla="*/ 17 w 150"/>
                  <a:gd name="T23" fmla="*/ 16 h 264"/>
                  <a:gd name="T24" fmla="*/ 45 w 150"/>
                  <a:gd name="T25" fmla="*/ 5 h 264"/>
                  <a:gd name="T26" fmla="*/ 115 w 150"/>
                  <a:gd name="T27" fmla="*/ 6 h 264"/>
                  <a:gd name="T28" fmla="*/ 146 w 150"/>
                  <a:gd name="T29" fmla="*/ 2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64">
                    <a:moveTo>
                      <a:pt x="146" y="29"/>
                    </a:moveTo>
                    <a:cubicBezTo>
                      <a:pt x="146" y="29"/>
                      <a:pt x="150" y="68"/>
                      <a:pt x="148" y="78"/>
                    </a:cubicBezTo>
                    <a:cubicBezTo>
                      <a:pt x="145" y="88"/>
                      <a:pt x="120" y="94"/>
                      <a:pt x="121" y="114"/>
                    </a:cubicBezTo>
                    <a:cubicBezTo>
                      <a:pt x="122" y="134"/>
                      <a:pt x="123" y="135"/>
                      <a:pt x="122" y="164"/>
                    </a:cubicBezTo>
                    <a:cubicBezTo>
                      <a:pt x="121" y="194"/>
                      <a:pt x="113" y="260"/>
                      <a:pt x="92" y="241"/>
                    </a:cubicBezTo>
                    <a:cubicBezTo>
                      <a:pt x="70" y="221"/>
                      <a:pt x="68" y="195"/>
                      <a:pt x="67" y="185"/>
                    </a:cubicBezTo>
                    <a:cubicBezTo>
                      <a:pt x="65" y="175"/>
                      <a:pt x="68" y="130"/>
                      <a:pt x="55" y="144"/>
                    </a:cubicBezTo>
                    <a:cubicBezTo>
                      <a:pt x="43" y="158"/>
                      <a:pt x="28" y="221"/>
                      <a:pt x="23" y="229"/>
                    </a:cubicBezTo>
                    <a:cubicBezTo>
                      <a:pt x="17" y="236"/>
                      <a:pt x="0" y="264"/>
                      <a:pt x="4" y="234"/>
                    </a:cubicBezTo>
                    <a:cubicBezTo>
                      <a:pt x="8" y="204"/>
                      <a:pt x="8" y="176"/>
                      <a:pt x="8" y="153"/>
                    </a:cubicBezTo>
                    <a:cubicBezTo>
                      <a:pt x="8" y="129"/>
                      <a:pt x="8" y="34"/>
                      <a:pt x="11" y="31"/>
                    </a:cubicBezTo>
                    <a:cubicBezTo>
                      <a:pt x="13" y="27"/>
                      <a:pt x="17" y="16"/>
                      <a:pt x="17" y="16"/>
                    </a:cubicBezTo>
                    <a:cubicBezTo>
                      <a:pt x="17" y="16"/>
                      <a:pt x="20" y="7"/>
                      <a:pt x="45" y="5"/>
                    </a:cubicBezTo>
                    <a:cubicBezTo>
                      <a:pt x="71" y="2"/>
                      <a:pt x="101" y="0"/>
                      <a:pt x="115" y="6"/>
                    </a:cubicBezTo>
                    <a:cubicBezTo>
                      <a:pt x="130" y="12"/>
                      <a:pt x="146" y="29"/>
                      <a:pt x="146" y="29"/>
                    </a:cubicBezTo>
                    <a:close/>
                  </a:path>
                </a:pathLst>
              </a:custGeom>
              <a:solidFill>
                <a:srgbClr val="F4DDC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7" name="Freeform 15">
                <a:extLst>
                  <a:ext uri="{FF2B5EF4-FFF2-40B4-BE49-F238E27FC236}">
                    <a16:creationId xmlns:a16="http://schemas.microsoft.com/office/drawing/2014/main" id="{7821C1DC-7C38-8323-F1E4-F6E1CD0797CA}"/>
                  </a:ext>
                </a:extLst>
              </p:cNvPr>
              <p:cNvSpPr>
                <a:spLocks/>
              </p:cNvSpPr>
              <p:nvPr/>
            </p:nvSpPr>
            <p:spPr bwMode="gray">
              <a:xfrm>
                <a:off x="777875" y="3965575"/>
                <a:ext cx="217488" cy="128588"/>
              </a:xfrm>
              <a:custGeom>
                <a:avLst/>
                <a:gdLst>
                  <a:gd name="T0" fmla="*/ 1 w 157"/>
                  <a:gd name="T1" fmla="*/ 86 h 93"/>
                  <a:gd name="T2" fmla="*/ 39 w 157"/>
                  <a:gd name="T3" fmla="*/ 59 h 93"/>
                  <a:gd name="T4" fmla="*/ 94 w 157"/>
                  <a:gd name="T5" fmla="*/ 60 h 93"/>
                  <a:gd name="T6" fmla="*/ 142 w 157"/>
                  <a:gd name="T7" fmla="*/ 89 h 93"/>
                  <a:gd name="T8" fmla="*/ 156 w 157"/>
                  <a:gd name="T9" fmla="*/ 79 h 93"/>
                  <a:gd name="T10" fmla="*/ 141 w 157"/>
                  <a:gd name="T11" fmla="*/ 27 h 93"/>
                  <a:gd name="T12" fmla="*/ 68 w 157"/>
                  <a:gd name="T13" fmla="*/ 2 h 93"/>
                  <a:gd name="T14" fmla="*/ 21 w 157"/>
                  <a:gd name="T15" fmla="*/ 9 h 93"/>
                  <a:gd name="T16" fmla="*/ 5 w 157"/>
                  <a:gd name="T17" fmla="*/ 21 h 93"/>
                  <a:gd name="T18" fmla="*/ 1 w 157"/>
                  <a:gd name="T19" fmla="*/ 41 h 93"/>
                  <a:gd name="T20" fmla="*/ 1 w 157"/>
                  <a:gd name="T21" fmla="*/ 8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93">
                    <a:moveTo>
                      <a:pt x="1" y="86"/>
                    </a:moveTo>
                    <a:cubicBezTo>
                      <a:pt x="12" y="76"/>
                      <a:pt x="14" y="61"/>
                      <a:pt x="39" y="59"/>
                    </a:cubicBezTo>
                    <a:cubicBezTo>
                      <a:pt x="65" y="56"/>
                      <a:pt x="73" y="47"/>
                      <a:pt x="94" y="60"/>
                    </a:cubicBezTo>
                    <a:cubicBezTo>
                      <a:pt x="114" y="73"/>
                      <a:pt x="137" y="86"/>
                      <a:pt x="142" y="89"/>
                    </a:cubicBezTo>
                    <a:cubicBezTo>
                      <a:pt x="147" y="93"/>
                      <a:pt x="155" y="82"/>
                      <a:pt x="156" y="79"/>
                    </a:cubicBezTo>
                    <a:cubicBezTo>
                      <a:pt x="157" y="76"/>
                      <a:pt x="154" y="35"/>
                      <a:pt x="141" y="27"/>
                    </a:cubicBezTo>
                    <a:cubicBezTo>
                      <a:pt x="129" y="18"/>
                      <a:pt x="82" y="2"/>
                      <a:pt x="68" y="2"/>
                    </a:cubicBezTo>
                    <a:cubicBezTo>
                      <a:pt x="54" y="2"/>
                      <a:pt x="39" y="0"/>
                      <a:pt x="21" y="9"/>
                    </a:cubicBezTo>
                    <a:cubicBezTo>
                      <a:pt x="3" y="18"/>
                      <a:pt x="5" y="13"/>
                      <a:pt x="5" y="21"/>
                    </a:cubicBezTo>
                    <a:cubicBezTo>
                      <a:pt x="5" y="30"/>
                      <a:pt x="2" y="32"/>
                      <a:pt x="1" y="41"/>
                    </a:cubicBezTo>
                    <a:cubicBezTo>
                      <a:pt x="0" y="51"/>
                      <a:pt x="1" y="86"/>
                      <a:pt x="1" y="86"/>
                    </a:cubicBezTo>
                    <a:close/>
                  </a:path>
                </a:pathLst>
              </a:custGeom>
              <a:solidFill>
                <a:srgbClr val="BDD5EF"/>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8" name="Freeform 16">
                <a:extLst>
                  <a:ext uri="{FF2B5EF4-FFF2-40B4-BE49-F238E27FC236}">
                    <a16:creationId xmlns:a16="http://schemas.microsoft.com/office/drawing/2014/main" id="{7A85835F-94E6-EF2C-8EB5-D6AD06C2068B}"/>
                  </a:ext>
                </a:extLst>
              </p:cNvPr>
              <p:cNvSpPr>
                <a:spLocks/>
              </p:cNvSpPr>
              <p:nvPr/>
            </p:nvSpPr>
            <p:spPr bwMode="gray">
              <a:xfrm>
                <a:off x="973138" y="890587"/>
                <a:ext cx="668338" cy="1030288"/>
              </a:xfrm>
              <a:custGeom>
                <a:avLst/>
                <a:gdLst>
                  <a:gd name="T0" fmla="*/ 473 w 484"/>
                  <a:gd name="T1" fmla="*/ 562 h 746"/>
                  <a:gd name="T2" fmla="*/ 452 w 484"/>
                  <a:gd name="T3" fmla="*/ 526 h 746"/>
                  <a:gd name="T4" fmla="*/ 460 w 484"/>
                  <a:gd name="T5" fmla="*/ 414 h 746"/>
                  <a:gd name="T6" fmla="*/ 462 w 484"/>
                  <a:gd name="T7" fmla="*/ 330 h 746"/>
                  <a:gd name="T8" fmla="*/ 457 w 484"/>
                  <a:gd name="T9" fmla="*/ 268 h 746"/>
                  <a:gd name="T10" fmla="*/ 437 w 484"/>
                  <a:gd name="T11" fmla="*/ 249 h 746"/>
                  <a:gd name="T12" fmla="*/ 434 w 484"/>
                  <a:gd name="T13" fmla="*/ 244 h 746"/>
                  <a:gd name="T14" fmla="*/ 369 w 484"/>
                  <a:gd name="T15" fmla="*/ 92 h 746"/>
                  <a:gd name="T16" fmla="*/ 108 w 484"/>
                  <a:gd name="T17" fmla="*/ 37 h 746"/>
                  <a:gd name="T18" fmla="*/ 1 w 484"/>
                  <a:gd name="T19" fmla="*/ 220 h 746"/>
                  <a:gd name="T20" fmla="*/ 51 w 484"/>
                  <a:gd name="T21" fmla="*/ 350 h 746"/>
                  <a:gd name="T22" fmla="*/ 48 w 484"/>
                  <a:gd name="T23" fmla="*/ 368 h 746"/>
                  <a:gd name="T24" fmla="*/ 36 w 484"/>
                  <a:gd name="T25" fmla="*/ 393 h 746"/>
                  <a:gd name="T26" fmla="*/ 110 w 484"/>
                  <a:gd name="T27" fmla="*/ 480 h 746"/>
                  <a:gd name="T28" fmla="*/ 137 w 484"/>
                  <a:gd name="T29" fmla="*/ 496 h 746"/>
                  <a:gd name="T30" fmla="*/ 175 w 484"/>
                  <a:gd name="T31" fmla="*/ 542 h 746"/>
                  <a:gd name="T32" fmla="*/ 189 w 484"/>
                  <a:gd name="T33" fmla="*/ 621 h 746"/>
                  <a:gd name="T34" fmla="*/ 230 w 484"/>
                  <a:gd name="T35" fmla="*/ 701 h 746"/>
                  <a:gd name="T36" fmla="*/ 324 w 484"/>
                  <a:gd name="T37" fmla="*/ 742 h 746"/>
                  <a:gd name="T38" fmla="*/ 413 w 484"/>
                  <a:gd name="T39" fmla="*/ 727 h 746"/>
                  <a:gd name="T40" fmla="*/ 482 w 484"/>
                  <a:gd name="T41" fmla="*/ 624 h 746"/>
                  <a:gd name="T42" fmla="*/ 473 w 484"/>
                  <a:gd name="T43" fmla="*/ 562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4" h="746">
                    <a:moveTo>
                      <a:pt x="473" y="562"/>
                    </a:moveTo>
                    <a:cubicBezTo>
                      <a:pt x="452" y="526"/>
                      <a:pt x="452" y="526"/>
                      <a:pt x="452" y="526"/>
                    </a:cubicBezTo>
                    <a:cubicBezTo>
                      <a:pt x="458" y="496"/>
                      <a:pt x="460" y="459"/>
                      <a:pt x="460" y="414"/>
                    </a:cubicBezTo>
                    <a:cubicBezTo>
                      <a:pt x="460" y="396"/>
                      <a:pt x="453" y="365"/>
                      <a:pt x="462" y="330"/>
                    </a:cubicBezTo>
                    <a:cubicBezTo>
                      <a:pt x="468" y="307"/>
                      <a:pt x="457" y="280"/>
                      <a:pt x="457" y="268"/>
                    </a:cubicBezTo>
                    <a:cubicBezTo>
                      <a:pt x="456" y="254"/>
                      <a:pt x="445" y="260"/>
                      <a:pt x="437" y="249"/>
                    </a:cubicBezTo>
                    <a:cubicBezTo>
                      <a:pt x="436" y="248"/>
                      <a:pt x="435" y="246"/>
                      <a:pt x="434" y="244"/>
                    </a:cubicBezTo>
                    <a:cubicBezTo>
                      <a:pt x="414" y="200"/>
                      <a:pt x="396" y="126"/>
                      <a:pt x="369" y="92"/>
                    </a:cubicBezTo>
                    <a:cubicBezTo>
                      <a:pt x="293" y="0"/>
                      <a:pt x="176" y="9"/>
                      <a:pt x="108" y="37"/>
                    </a:cubicBezTo>
                    <a:cubicBezTo>
                      <a:pt x="52" y="60"/>
                      <a:pt x="0" y="132"/>
                      <a:pt x="1" y="220"/>
                    </a:cubicBezTo>
                    <a:cubicBezTo>
                      <a:pt x="1" y="275"/>
                      <a:pt x="25" y="286"/>
                      <a:pt x="51" y="350"/>
                    </a:cubicBezTo>
                    <a:cubicBezTo>
                      <a:pt x="55" y="360"/>
                      <a:pt x="53" y="365"/>
                      <a:pt x="48" y="368"/>
                    </a:cubicBezTo>
                    <a:cubicBezTo>
                      <a:pt x="40" y="375"/>
                      <a:pt x="24" y="375"/>
                      <a:pt x="36" y="393"/>
                    </a:cubicBezTo>
                    <a:cubicBezTo>
                      <a:pt x="59" y="429"/>
                      <a:pt x="75" y="446"/>
                      <a:pt x="110" y="480"/>
                    </a:cubicBezTo>
                    <a:cubicBezTo>
                      <a:pt x="116" y="485"/>
                      <a:pt x="131" y="491"/>
                      <a:pt x="137" y="496"/>
                    </a:cubicBezTo>
                    <a:cubicBezTo>
                      <a:pt x="152" y="510"/>
                      <a:pt x="164" y="526"/>
                      <a:pt x="175" y="542"/>
                    </a:cubicBezTo>
                    <a:cubicBezTo>
                      <a:pt x="189" y="621"/>
                      <a:pt x="189" y="621"/>
                      <a:pt x="189" y="621"/>
                    </a:cubicBezTo>
                    <a:cubicBezTo>
                      <a:pt x="189" y="621"/>
                      <a:pt x="197" y="668"/>
                      <a:pt x="230" y="701"/>
                    </a:cubicBezTo>
                    <a:cubicBezTo>
                      <a:pt x="262" y="735"/>
                      <a:pt x="291" y="739"/>
                      <a:pt x="324" y="742"/>
                    </a:cubicBezTo>
                    <a:cubicBezTo>
                      <a:pt x="357" y="745"/>
                      <a:pt x="379" y="746"/>
                      <a:pt x="413" y="727"/>
                    </a:cubicBezTo>
                    <a:cubicBezTo>
                      <a:pt x="447" y="708"/>
                      <a:pt x="480" y="651"/>
                      <a:pt x="482" y="624"/>
                    </a:cubicBezTo>
                    <a:cubicBezTo>
                      <a:pt x="484" y="597"/>
                      <a:pt x="473" y="562"/>
                      <a:pt x="473" y="562"/>
                    </a:cubicBezTo>
                    <a:close/>
                  </a:path>
                </a:pathLst>
              </a:custGeom>
              <a:solidFill>
                <a:srgbClr val="F4DDC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9" name="Freeform 17">
                <a:extLst>
                  <a:ext uri="{FF2B5EF4-FFF2-40B4-BE49-F238E27FC236}">
                    <a16:creationId xmlns:a16="http://schemas.microsoft.com/office/drawing/2014/main" id="{01D57558-4EFC-A301-ABE3-6EB326108C7C}"/>
                  </a:ext>
                </a:extLst>
              </p:cNvPr>
              <p:cNvSpPr>
                <a:spLocks/>
              </p:cNvSpPr>
              <p:nvPr/>
            </p:nvSpPr>
            <p:spPr bwMode="gray">
              <a:xfrm>
                <a:off x="1249363" y="1576388"/>
                <a:ext cx="344488" cy="144463"/>
              </a:xfrm>
              <a:custGeom>
                <a:avLst/>
                <a:gdLst>
                  <a:gd name="T0" fmla="*/ 235 w 250"/>
                  <a:gd name="T1" fmla="*/ 47 h 104"/>
                  <a:gd name="T2" fmla="*/ 98 w 250"/>
                  <a:gd name="T3" fmla="*/ 92 h 104"/>
                  <a:gd name="T4" fmla="*/ 0 w 250"/>
                  <a:gd name="T5" fmla="*/ 64 h 104"/>
                  <a:gd name="T6" fmla="*/ 40 w 250"/>
                  <a:gd name="T7" fmla="*/ 65 h 104"/>
                  <a:gd name="T8" fmla="*/ 113 w 250"/>
                  <a:gd name="T9" fmla="*/ 81 h 104"/>
                  <a:gd name="T10" fmla="*/ 230 w 250"/>
                  <a:gd name="T11" fmla="*/ 39 h 104"/>
                  <a:gd name="T12" fmla="*/ 250 w 250"/>
                  <a:gd name="T13" fmla="*/ 0 h 104"/>
                  <a:gd name="T14" fmla="*/ 235 w 250"/>
                  <a:gd name="T15" fmla="*/ 47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104">
                    <a:moveTo>
                      <a:pt x="235" y="47"/>
                    </a:moveTo>
                    <a:cubicBezTo>
                      <a:pt x="235" y="47"/>
                      <a:pt x="150" y="104"/>
                      <a:pt x="98" y="92"/>
                    </a:cubicBezTo>
                    <a:cubicBezTo>
                      <a:pt x="47" y="80"/>
                      <a:pt x="0" y="64"/>
                      <a:pt x="0" y="64"/>
                    </a:cubicBezTo>
                    <a:cubicBezTo>
                      <a:pt x="0" y="64"/>
                      <a:pt x="2" y="55"/>
                      <a:pt x="40" y="65"/>
                    </a:cubicBezTo>
                    <a:cubicBezTo>
                      <a:pt x="77" y="75"/>
                      <a:pt x="76" y="82"/>
                      <a:pt x="113" y="81"/>
                    </a:cubicBezTo>
                    <a:cubicBezTo>
                      <a:pt x="150" y="80"/>
                      <a:pt x="223" y="52"/>
                      <a:pt x="230" y="39"/>
                    </a:cubicBezTo>
                    <a:cubicBezTo>
                      <a:pt x="237" y="26"/>
                      <a:pt x="250" y="0"/>
                      <a:pt x="250" y="0"/>
                    </a:cubicBezTo>
                    <a:lnTo>
                      <a:pt x="235" y="47"/>
                    </a:ln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0" name="Freeform 18">
                <a:extLst>
                  <a:ext uri="{FF2B5EF4-FFF2-40B4-BE49-F238E27FC236}">
                    <a16:creationId xmlns:a16="http://schemas.microsoft.com/office/drawing/2014/main" id="{D1B3A51D-629C-14B8-8420-87A850B2DC0A}"/>
                  </a:ext>
                </a:extLst>
              </p:cNvPr>
              <p:cNvSpPr>
                <a:spLocks/>
              </p:cNvSpPr>
              <p:nvPr/>
            </p:nvSpPr>
            <p:spPr bwMode="gray">
              <a:xfrm>
                <a:off x="971550" y="887412"/>
                <a:ext cx="603250" cy="617538"/>
              </a:xfrm>
              <a:custGeom>
                <a:avLst/>
                <a:gdLst>
                  <a:gd name="T0" fmla="*/ 434 w 437"/>
                  <a:gd name="T1" fmla="*/ 244 h 447"/>
                  <a:gd name="T2" fmla="*/ 369 w 437"/>
                  <a:gd name="T3" fmla="*/ 92 h 447"/>
                  <a:gd name="T4" fmla="*/ 108 w 437"/>
                  <a:gd name="T5" fmla="*/ 37 h 447"/>
                  <a:gd name="T6" fmla="*/ 1 w 437"/>
                  <a:gd name="T7" fmla="*/ 220 h 447"/>
                  <a:gd name="T8" fmla="*/ 51 w 437"/>
                  <a:gd name="T9" fmla="*/ 350 h 447"/>
                  <a:gd name="T10" fmla="*/ 48 w 437"/>
                  <a:gd name="T11" fmla="*/ 368 h 447"/>
                  <a:gd name="T12" fmla="*/ 115 w 437"/>
                  <a:gd name="T13" fmla="*/ 421 h 447"/>
                  <a:gd name="T14" fmla="*/ 96 w 437"/>
                  <a:gd name="T15" fmla="*/ 356 h 447"/>
                  <a:gd name="T16" fmla="*/ 88 w 437"/>
                  <a:gd name="T17" fmla="*/ 221 h 447"/>
                  <a:gd name="T18" fmla="*/ 180 w 437"/>
                  <a:gd name="T19" fmla="*/ 186 h 447"/>
                  <a:gd name="T20" fmla="*/ 225 w 437"/>
                  <a:gd name="T21" fmla="*/ 206 h 447"/>
                  <a:gd name="T22" fmla="*/ 210 w 437"/>
                  <a:gd name="T23" fmla="*/ 185 h 447"/>
                  <a:gd name="T24" fmla="*/ 232 w 437"/>
                  <a:gd name="T25" fmla="*/ 186 h 447"/>
                  <a:gd name="T26" fmla="*/ 264 w 437"/>
                  <a:gd name="T27" fmla="*/ 208 h 447"/>
                  <a:gd name="T28" fmla="*/ 261 w 437"/>
                  <a:gd name="T29" fmla="*/ 187 h 447"/>
                  <a:gd name="T30" fmla="*/ 285 w 437"/>
                  <a:gd name="T31" fmla="*/ 184 h 447"/>
                  <a:gd name="T32" fmla="*/ 309 w 437"/>
                  <a:gd name="T33" fmla="*/ 197 h 447"/>
                  <a:gd name="T34" fmla="*/ 306 w 437"/>
                  <a:gd name="T35" fmla="*/ 174 h 447"/>
                  <a:gd name="T36" fmla="*/ 310 w 437"/>
                  <a:gd name="T37" fmla="*/ 169 h 447"/>
                  <a:gd name="T38" fmla="*/ 346 w 437"/>
                  <a:gd name="T39" fmla="*/ 186 h 447"/>
                  <a:gd name="T40" fmla="*/ 324 w 437"/>
                  <a:gd name="T41" fmla="*/ 156 h 447"/>
                  <a:gd name="T42" fmla="*/ 330 w 437"/>
                  <a:gd name="T43" fmla="*/ 152 h 447"/>
                  <a:gd name="T44" fmla="*/ 356 w 437"/>
                  <a:gd name="T45" fmla="*/ 161 h 447"/>
                  <a:gd name="T46" fmla="*/ 355 w 437"/>
                  <a:gd name="T47" fmla="*/ 147 h 447"/>
                  <a:gd name="T48" fmla="*/ 381 w 437"/>
                  <a:gd name="T49" fmla="*/ 166 h 447"/>
                  <a:gd name="T50" fmla="*/ 423 w 437"/>
                  <a:gd name="T51" fmla="*/ 247 h 447"/>
                  <a:gd name="T52" fmla="*/ 430 w 437"/>
                  <a:gd name="T53" fmla="*/ 294 h 447"/>
                  <a:gd name="T54" fmla="*/ 437 w 437"/>
                  <a:gd name="T55" fmla="*/ 251 h 447"/>
                  <a:gd name="T56" fmla="*/ 437 w 437"/>
                  <a:gd name="T57" fmla="*/ 249 h 447"/>
                  <a:gd name="T58" fmla="*/ 434 w 437"/>
                  <a:gd name="T59" fmla="*/ 24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7" h="447">
                    <a:moveTo>
                      <a:pt x="434" y="244"/>
                    </a:moveTo>
                    <a:cubicBezTo>
                      <a:pt x="414" y="200"/>
                      <a:pt x="396" y="126"/>
                      <a:pt x="369" y="92"/>
                    </a:cubicBezTo>
                    <a:cubicBezTo>
                      <a:pt x="293" y="0"/>
                      <a:pt x="176" y="9"/>
                      <a:pt x="108" y="37"/>
                    </a:cubicBezTo>
                    <a:cubicBezTo>
                      <a:pt x="52" y="60"/>
                      <a:pt x="0" y="132"/>
                      <a:pt x="1" y="220"/>
                    </a:cubicBezTo>
                    <a:cubicBezTo>
                      <a:pt x="1" y="275"/>
                      <a:pt x="25" y="286"/>
                      <a:pt x="51" y="350"/>
                    </a:cubicBezTo>
                    <a:cubicBezTo>
                      <a:pt x="55" y="360"/>
                      <a:pt x="53" y="365"/>
                      <a:pt x="48" y="368"/>
                    </a:cubicBezTo>
                    <a:cubicBezTo>
                      <a:pt x="68" y="382"/>
                      <a:pt x="99" y="404"/>
                      <a:pt x="115" y="421"/>
                    </a:cubicBezTo>
                    <a:cubicBezTo>
                      <a:pt x="140" y="447"/>
                      <a:pt x="103" y="380"/>
                      <a:pt x="96" y="356"/>
                    </a:cubicBezTo>
                    <a:cubicBezTo>
                      <a:pt x="89" y="332"/>
                      <a:pt x="57" y="252"/>
                      <a:pt x="88" y="221"/>
                    </a:cubicBezTo>
                    <a:cubicBezTo>
                      <a:pt x="112" y="197"/>
                      <a:pt x="147" y="189"/>
                      <a:pt x="180" y="186"/>
                    </a:cubicBezTo>
                    <a:cubicBezTo>
                      <a:pt x="200" y="195"/>
                      <a:pt x="225" y="206"/>
                      <a:pt x="225" y="206"/>
                    </a:cubicBezTo>
                    <a:cubicBezTo>
                      <a:pt x="225" y="206"/>
                      <a:pt x="217" y="195"/>
                      <a:pt x="210" y="185"/>
                    </a:cubicBezTo>
                    <a:cubicBezTo>
                      <a:pt x="217" y="185"/>
                      <a:pt x="225" y="185"/>
                      <a:pt x="232" y="186"/>
                    </a:cubicBezTo>
                    <a:cubicBezTo>
                      <a:pt x="243" y="191"/>
                      <a:pt x="263" y="207"/>
                      <a:pt x="264" y="208"/>
                    </a:cubicBezTo>
                    <a:cubicBezTo>
                      <a:pt x="266" y="209"/>
                      <a:pt x="260" y="193"/>
                      <a:pt x="261" y="187"/>
                    </a:cubicBezTo>
                    <a:cubicBezTo>
                      <a:pt x="270" y="187"/>
                      <a:pt x="278" y="186"/>
                      <a:pt x="285" y="184"/>
                    </a:cubicBezTo>
                    <a:cubicBezTo>
                      <a:pt x="298" y="191"/>
                      <a:pt x="309" y="197"/>
                      <a:pt x="309" y="197"/>
                    </a:cubicBezTo>
                    <a:cubicBezTo>
                      <a:pt x="309" y="197"/>
                      <a:pt x="308" y="182"/>
                      <a:pt x="306" y="174"/>
                    </a:cubicBezTo>
                    <a:cubicBezTo>
                      <a:pt x="307" y="172"/>
                      <a:pt x="309" y="171"/>
                      <a:pt x="310" y="169"/>
                    </a:cubicBezTo>
                    <a:cubicBezTo>
                      <a:pt x="322" y="175"/>
                      <a:pt x="346" y="186"/>
                      <a:pt x="346" y="186"/>
                    </a:cubicBezTo>
                    <a:cubicBezTo>
                      <a:pt x="324" y="156"/>
                      <a:pt x="324" y="156"/>
                      <a:pt x="324" y="156"/>
                    </a:cubicBezTo>
                    <a:cubicBezTo>
                      <a:pt x="326" y="154"/>
                      <a:pt x="328" y="153"/>
                      <a:pt x="330" y="152"/>
                    </a:cubicBezTo>
                    <a:cubicBezTo>
                      <a:pt x="356" y="161"/>
                      <a:pt x="356" y="161"/>
                      <a:pt x="356" y="161"/>
                    </a:cubicBezTo>
                    <a:cubicBezTo>
                      <a:pt x="355" y="147"/>
                      <a:pt x="355" y="147"/>
                      <a:pt x="355" y="147"/>
                    </a:cubicBezTo>
                    <a:cubicBezTo>
                      <a:pt x="364" y="149"/>
                      <a:pt x="373" y="155"/>
                      <a:pt x="381" y="166"/>
                    </a:cubicBezTo>
                    <a:cubicBezTo>
                      <a:pt x="401" y="196"/>
                      <a:pt x="411" y="235"/>
                      <a:pt x="423" y="247"/>
                    </a:cubicBezTo>
                    <a:cubicBezTo>
                      <a:pt x="435" y="259"/>
                      <a:pt x="429" y="298"/>
                      <a:pt x="430" y="294"/>
                    </a:cubicBezTo>
                    <a:cubicBezTo>
                      <a:pt x="431" y="290"/>
                      <a:pt x="437" y="258"/>
                      <a:pt x="437" y="251"/>
                    </a:cubicBezTo>
                    <a:cubicBezTo>
                      <a:pt x="437" y="250"/>
                      <a:pt x="437" y="250"/>
                      <a:pt x="437" y="249"/>
                    </a:cubicBezTo>
                    <a:cubicBezTo>
                      <a:pt x="436" y="247"/>
                      <a:pt x="435" y="246"/>
                      <a:pt x="434" y="244"/>
                    </a:cubicBezTo>
                    <a:close/>
                  </a:path>
                </a:pathLst>
              </a:custGeom>
              <a:solidFill>
                <a:srgbClr val="000000"/>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1" name="Freeform 19">
                <a:extLst>
                  <a:ext uri="{FF2B5EF4-FFF2-40B4-BE49-F238E27FC236}">
                    <a16:creationId xmlns:a16="http://schemas.microsoft.com/office/drawing/2014/main" id="{2CB6F25E-5AA7-7B81-146B-F6462C072461}"/>
                  </a:ext>
                </a:extLst>
              </p:cNvPr>
              <p:cNvSpPr>
                <a:spLocks/>
              </p:cNvSpPr>
              <p:nvPr/>
            </p:nvSpPr>
            <p:spPr bwMode="gray">
              <a:xfrm>
                <a:off x="1027113" y="944563"/>
                <a:ext cx="479425" cy="188913"/>
              </a:xfrm>
              <a:custGeom>
                <a:avLst/>
                <a:gdLst>
                  <a:gd name="T0" fmla="*/ 74 w 348"/>
                  <a:gd name="T1" fmla="*/ 27 h 137"/>
                  <a:gd name="T2" fmla="*/ 23 w 348"/>
                  <a:gd name="T3" fmla="*/ 84 h 137"/>
                  <a:gd name="T4" fmla="*/ 86 w 348"/>
                  <a:gd name="T5" fmla="*/ 85 h 137"/>
                  <a:gd name="T6" fmla="*/ 69 w 348"/>
                  <a:gd name="T7" fmla="*/ 130 h 137"/>
                  <a:gd name="T8" fmla="*/ 231 w 348"/>
                  <a:gd name="T9" fmla="*/ 86 h 137"/>
                  <a:gd name="T10" fmla="*/ 313 w 348"/>
                  <a:gd name="T11" fmla="*/ 72 h 137"/>
                  <a:gd name="T12" fmla="*/ 210 w 348"/>
                  <a:gd name="T13" fmla="*/ 45 h 137"/>
                  <a:gd name="T14" fmla="*/ 248 w 348"/>
                  <a:gd name="T15" fmla="*/ 8 h 137"/>
                  <a:gd name="T16" fmla="*/ 108 w 348"/>
                  <a:gd name="T17" fmla="*/ 15 h 137"/>
                  <a:gd name="T18" fmla="*/ 74 w 348"/>
                  <a:gd name="T19" fmla="*/ 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137">
                    <a:moveTo>
                      <a:pt x="74" y="27"/>
                    </a:moveTo>
                    <a:cubicBezTo>
                      <a:pt x="60" y="33"/>
                      <a:pt x="0" y="84"/>
                      <a:pt x="23" y="84"/>
                    </a:cubicBezTo>
                    <a:cubicBezTo>
                      <a:pt x="47" y="84"/>
                      <a:pt x="94" y="68"/>
                      <a:pt x="86" y="85"/>
                    </a:cubicBezTo>
                    <a:cubicBezTo>
                      <a:pt x="78" y="102"/>
                      <a:pt x="2" y="137"/>
                      <a:pt x="69" y="130"/>
                    </a:cubicBezTo>
                    <a:cubicBezTo>
                      <a:pt x="137" y="123"/>
                      <a:pt x="174" y="87"/>
                      <a:pt x="231" y="86"/>
                    </a:cubicBezTo>
                    <a:cubicBezTo>
                      <a:pt x="289" y="85"/>
                      <a:pt x="348" y="87"/>
                      <a:pt x="313" y="72"/>
                    </a:cubicBezTo>
                    <a:cubicBezTo>
                      <a:pt x="278" y="57"/>
                      <a:pt x="193" y="65"/>
                      <a:pt x="210" y="45"/>
                    </a:cubicBezTo>
                    <a:cubicBezTo>
                      <a:pt x="226" y="25"/>
                      <a:pt x="285" y="16"/>
                      <a:pt x="248" y="8"/>
                    </a:cubicBezTo>
                    <a:cubicBezTo>
                      <a:pt x="212" y="0"/>
                      <a:pt x="128" y="12"/>
                      <a:pt x="108" y="15"/>
                    </a:cubicBezTo>
                    <a:cubicBezTo>
                      <a:pt x="88" y="18"/>
                      <a:pt x="74" y="27"/>
                      <a:pt x="74" y="27"/>
                    </a:cubicBezTo>
                    <a:close/>
                  </a:path>
                </a:pathLst>
              </a:custGeom>
              <a:solidFill>
                <a:srgbClr val="7D7D7D"/>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2" name="Freeform 20">
                <a:extLst>
                  <a:ext uri="{FF2B5EF4-FFF2-40B4-BE49-F238E27FC236}">
                    <a16:creationId xmlns:a16="http://schemas.microsoft.com/office/drawing/2014/main" id="{B8CF6D69-790D-5A29-82F3-6A3E27EBD882}"/>
                  </a:ext>
                </a:extLst>
              </p:cNvPr>
              <p:cNvSpPr>
                <a:spLocks/>
              </p:cNvSpPr>
              <p:nvPr/>
            </p:nvSpPr>
            <p:spPr bwMode="gray">
              <a:xfrm>
                <a:off x="1223963" y="1657350"/>
                <a:ext cx="450850" cy="1192213"/>
              </a:xfrm>
              <a:custGeom>
                <a:avLst/>
                <a:gdLst>
                  <a:gd name="T0" fmla="*/ 176 w 327"/>
                  <a:gd name="T1" fmla="*/ 176 h 864"/>
                  <a:gd name="T2" fmla="*/ 245 w 327"/>
                  <a:gd name="T3" fmla="*/ 88 h 864"/>
                  <a:gd name="T4" fmla="*/ 276 w 327"/>
                  <a:gd name="T5" fmla="*/ 0 h 864"/>
                  <a:gd name="T6" fmla="*/ 299 w 327"/>
                  <a:gd name="T7" fmla="*/ 15 h 864"/>
                  <a:gd name="T8" fmla="*/ 323 w 327"/>
                  <a:gd name="T9" fmla="*/ 56 h 864"/>
                  <a:gd name="T10" fmla="*/ 320 w 327"/>
                  <a:gd name="T11" fmla="*/ 288 h 864"/>
                  <a:gd name="T12" fmla="*/ 263 w 327"/>
                  <a:gd name="T13" fmla="*/ 824 h 864"/>
                  <a:gd name="T14" fmla="*/ 244 w 327"/>
                  <a:gd name="T15" fmla="*/ 838 h 864"/>
                  <a:gd name="T16" fmla="*/ 141 w 327"/>
                  <a:gd name="T17" fmla="*/ 652 h 864"/>
                  <a:gd name="T18" fmla="*/ 24 w 327"/>
                  <a:gd name="T19" fmla="*/ 343 h 864"/>
                  <a:gd name="T20" fmla="*/ 3 w 327"/>
                  <a:gd name="T21" fmla="*/ 164 h 864"/>
                  <a:gd name="T22" fmla="*/ 0 w 327"/>
                  <a:gd name="T23" fmla="*/ 104 h 864"/>
                  <a:gd name="T24" fmla="*/ 7 w 327"/>
                  <a:gd name="T25" fmla="*/ 52 h 864"/>
                  <a:gd name="T26" fmla="*/ 64 w 327"/>
                  <a:gd name="T27" fmla="*/ 126 h 864"/>
                  <a:gd name="T28" fmla="*/ 159 w 327"/>
                  <a:gd name="T29" fmla="*/ 180 h 864"/>
                  <a:gd name="T30" fmla="*/ 176 w 327"/>
                  <a:gd name="T31" fmla="*/ 1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7" h="864">
                    <a:moveTo>
                      <a:pt x="176" y="176"/>
                    </a:moveTo>
                    <a:cubicBezTo>
                      <a:pt x="176" y="176"/>
                      <a:pt x="216" y="126"/>
                      <a:pt x="245" y="88"/>
                    </a:cubicBezTo>
                    <a:cubicBezTo>
                      <a:pt x="275" y="51"/>
                      <a:pt x="276" y="0"/>
                      <a:pt x="276" y="0"/>
                    </a:cubicBezTo>
                    <a:cubicBezTo>
                      <a:pt x="276" y="0"/>
                      <a:pt x="288" y="2"/>
                      <a:pt x="299" y="15"/>
                    </a:cubicBezTo>
                    <a:cubicBezTo>
                      <a:pt x="309" y="28"/>
                      <a:pt x="319" y="40"/>
                      <a:pt x="323" y="56"/>
                    </a:cubicBezTo>
                    <a:cubicBezTo>
                      <a:pt x="327" y="72"/>
                      <a:pt x="320" y="288"/>
                      <a:pt x="320" y="288"/>
                    </a:cubicBezTo>
                    <a:cubicBezTo>
                      <a:pt x="320" y="288"/>
                      <a:pt x="261" y="807"/>
                      <a:pt x="263" y="824"/>
                    </a:cubicBezTo>
                    <a:cubicBezTo>
                      <a:pt x="264" y="842"/>
                      <a:pt x="264" y="864"/>
                      <a:pt x="244" y="838"/>
                    </a:cubicBezTo>
                    <a:cubicBezTo>
                      <a:pt x="224" y="811"/>
                      <a:pt x="141" y="652"/>
                      <a:pt x="141" y="652"/>
                    </a:cubicBezTo>
                    <a:cubicBezTo>
                      <a:pt x="141" y="652"/>
                      <a:pt x="27" y="371"/>
                      <a:pt x="24" y="343"/>
                    </a:cubicBezTo>
                    <a:cubicBezTo>
                      <a:pt x="21" y="315"/>
                      <a:pt x="3" y="180"/>
                      <a:pt x="3" y="164"/>
                    </a:cubicBezTo>
                    <a:cubicBezTo>
                      <a:pt x="3" y="148"/>
                      <a:pt x="0" y="123"/>
                      <a:pt x="0" y="104"/>
                    </a:cubicBezTo>
                    <a:cubicBezTo>
                      <a:pt x="0" y="86"/>
                      <a:pt x="3" y="36"/>
                      <a:pt x="7" y="52"/>
                    </a:cubicBezTo>
                    <a:cubicBezTo>
                      <a:pt x="11" y="68"/>
                      <a:pt x="47" y="111"/>
                      <a:pt x="64" y="126"/>
                    </a:cubicBezTo>
                    <a:cubicBezTo>
                      <a:pt x="81" y="140"/>
                      <a:pt x="159" y="180"/>
                      <a:pt x="159" y="180"/>
                    </a:cubicBezTo>
                    <a:lnTo>
                      <a:pt x="176" y="176"/>
                    </a:lnTo>
                    <a:close/>
                  </a:path>
                </a:pathLst>
              </a:custGeom>
              <a:solidFill>
                <a:srgbClr val="BDD5EF"/>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3" name="Freeform 21">
                <a:extLst>
                  <a:ext uri="{FF2B5EF4-FFF2-40B4-BE49-F238E27FC236}">
                    <a16:creationId xmlns:a16="http://schemas.microsoft.com/office/drawing/2014/main" id="{994122B7-3EE6-FE0E-EF54-7BF2477A785B}"/>
                  </a:ext>
                </a:extLst>
              </p:cNvPr>
              <p:cNvSpPr>
                <a:spLocks/>
              </p:cNvSpPr>
              <p:nvPr/>
            </p:nvSpPr>
            <p:spPr bwMode="gray">
              <a:xfrm>
                <a:off x="1362075" y="1911350"/>
                <a:ext cx="292100" cy="928688"/>
              </a:xfrm>
              <a:custGeom>
                <a:avLst/>
                <a:gdLst>
                  <a:gd name="T0" fmla="*/ 122 w 212"/>
                  <a:gd name="T1" fmla="*/ 133 h 673"/>
                  <a:gd name="T2" fmla="*/ 129 w 212"/>
                  <a:gd name="T3" fmla="*/ 120 h 673"/>
                  <a:gd name="T4" fmla="*/ 135 w 212"/>
                  <a:gd name="T5" fmla="*/ 46 h 673"/>
                  <a:gd name="T6" fmla="*/ 65 w 212"/>
                  <a:gd name="T7" fmla="*/ 10 h 673"/>
                  <a:gd name="T8" fmla="*/ 15 w 212"/>
                  <a:gd name="T9" fmla="*/ 75 h 673"/>
                  <a:gd name="T10" fmla="*/ 12 w 212"/>
                  <a:gd name="T11" fmla="*/ 110 h 673"/>
                  <a:gd name="T12" fmla="*/ 48 w 212"/>
                  <a:gd name="T13" fmla="*/ 159 h 673"/>
                  <a:gd name="T14" fmla="*/ 50 w 212"/>
                  <a:gd name="T15" fmla="*/ 156 h 673"/>
                  <a:gd name="T16" fmla="*/ 53 w 212"/>
                  <a:gd name="T17" fmla="*/ 191 h 673"/>
                  <a:gd name="T18" fmla="*/ 0 w 212"/>
                  <a:gd name="T19" fmla="*/ 364 h 673"/>
                  <a:gd name="T20" fmla="*/ 51 w 212"/>
                  <a:gd name="T21" fmla="*/ 500 h 673"/>
                  <a:gd name="T22" fmla="*/ 160 w 212"/>
                  <a:gd name="T23" fmla="*/ 672 h 673"/>
                  <a:gd name="T24" fmla="*/ 175 w 212"/>
                  <a:gd name="T25" fmla="*/ 522 h 673"/>
                  <a:gd name="T26" fmla="*/ 212 w 212"/>
                  <a:gd name="T27" fmla="*/ 268 h 673"/>
                  <a:gd name="T28" fmla="*/ 122 w 212"/>
                  <a:gd name="T29" fmla="*/ 13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673">
                    <a:moveTo>
                      <a:pt x="122" y="133"/>
                    </a:moveTo>
                    <a:cubicBezTo>
                      <a:pt x="124" y="129"/>
                      <a:pt x="126" y="125"/>
                      <a:pt x="129" y="120"/>
                    </a:cubicBezTo>
                    <a:cubicBezTo>
                      <a:pt x="148" y="92"/>
                      <a:pt x="144" y="60"/>
                      <a:pt x="135" y="46"/>
                    </a:cubicBezTo>
                    <a:cubicBezTo>
                      <a:pt x="125" y="31"/>
                      <a:pt x="88" y="0"/>
                      <a:pt x="65" y="10"/>
                    </a:cubicBezTo>
                    <a:cubicBezTo>
                      <a:pt x="43" y="19"/>
                      <a:pt x="20" y="52"/>
                      <a:pt x="15" y="75"/>
                    </a:cubicBezTo>
                    <a:cubicBezTo>
                      <a:pt x="9" y="98"/>
                      <a:pt x="12" y="110"/>
                      <a:pt x="12" y="110"/>
                    </a:cubicBezTo>
                    <a:cubicBezTo>
                      <a:pt x="12" y="110"/>
                      <a:pt x="43" y="159"/>
                      <a:pt x="48" y="159"/>
                    </a:cubicBezTo>
                    <a:cubicBezTo>
                      <a:pt x="50" y="159"/>
                      <a:pt x="50" y="158"/>
                      <a:pt x="50" y="156"/>
                    </a:cubicBezTo>
                    <a:cubicBezTo>
                      <a:pt x="52" y="163"/>
                      <a:pt x="53" y="174"/>
                      <a:pt x="53" y="191"/>
                    </a:cubicBezTo>
                    <a:cubicBezTo>
                      <a:pt x="55" y="235"/>
                      <a:pt x="0" y="364"/>
                      <a:pt x="0" y="364"/>
                    </a:cubicBezTo>
                    <a:cubicBezTo>
                      <a:pt x="0" y="364"/>
                      <a:pt x="16" y="433"/>
                      <a:pt x="51" y="500"/>
                    </a:cubicBezTo>
                    <a:cubicBezTo>
                      <a:pt x="93" y="585"/>
                      <a:pt x="156" y="673"/>
                      <a:pt x="160" y="672"/>
                    </a:cubicBezTo>
                    <a:cubicBezTo>
                      <a:pt x="167" y="671"/>
                      <a:pt x="175" y="522"/>
                      <a:pt x="175" y="522"/>
                    </a:cubicBezTo>
                    <a:cubicBezTo>
                      <a:pt x="212" y="268"/>
                      <a:pt x="212" y="268"/>
                      <a:pt x="212" y="268"/>
                    </a:cubicBezTo>
                    <a:lnTo>
                      <a:pt x="122" y="133"/>
                    </a:lnTo>
                    <a:close/>
                  </a:path>
                </a:pathLst>
              </a:custGeom>
              <a:solidFill>
                <a:srgbClr val="3498DB"/>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4" name="Freeform 22">
                <a:extLst>
                  <a:ext uri="{FF2B5EF4-FFF2-40B4-BE49-F238E27FC236}">
                    <a16:creationId xmlns:a16="http://schemas.microsoft.com/office/drawing/2014/main" id="{0A9BCD0D-ADB6-F727-FE07-64E3E9EB480F}"/>
                  </a:ext>
                </a:extLst>
              </p:cNvPr>
              <p:cNvSpPr>
                <a:spLocks/>
              </p:cNvSpPr>
              <p:nvPr/>
            </p:nvSpPr>
            <p:spPr bwMode="gray">
              <a:xfrm>
                <a:off x="1336675" y="1933575"/>
                <a:ext cx="84138" cy="152400"/>
              </a:xfrm>
              <a:custGeom>
                <a:avLst/>
                <a:gdLst>
                  <a:gd name="T0" fmla="*/ 14 w 61"/>
                  <a:gd name="T1" fmla="*/ 111 h 111"/>
                  <a:gd name="T2" fmla="*/ 11 w 61"/>
                  <a:gd name="T3" fmla="*/ 39 h 111"/>
                  <a:gd name="T4" fmla="*/ 41 w 61"/>
                  <a:gd name="T5" fmla="*/ 1 h 111"/>
                  <a:gd name="T6" fmla="*/ 57 w 61"/>
                  <a:gd name="T7" fmla="*/ 6 h 111"/>
                  <a:gd name="T8" fmla="*/ 40 w 61"/>
                  <a:gd name="T9" fmla="*/ 17 h 111"/>
                  <a:gd name="T10" fmla="*/ 16 w 61"/>
                  <a:gd name="T11" fmla="*/ 48 h 111"/>
                  <a:gd name="T12" fmla="*/ 14 w 61"/>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61" h="111">
                    <a:moveTo>
                      <a:pt x="14" y="111"/>
                    </a:moveTo>
                    <a:cubicBezTo>
                      <a:pt x="14" y="111"/>
                      <a:pt x="0" y="57"/>
                      <a:pt x="11" y="39"/>
                    </a:cubicBezTo>
                    <a:cubicBezTo>
                      <a:pt x="23" y="21"/>
                      <a:pt x="32" y="1"/>
                      <a:pt x="41" y="1"/>
                    </a:cubicBezTo>
                    <a:cubicBezTo>
                      <a:pt x="50" y="0"/>
                      <a:pt x="61" y="1"/>
                      <a:pt x="57" y="6"/>
                    </a:cubicBezTo>
                    <a:cubicBezTo>
                      <a:pt x="52" y="11"/>
                      <a:pt x="51" y="8"/>
                      <a:pt x="40" y="17"/>
                    </a:cubicBezTo>
                    <a:cubicBezTo>
                      <a:pt x="29" y="26"/>
                      <a:pt x="17" y="33"/>
                      <a:pt x="16" y="48"/>
                    </a:cubicBezTo>
                    <a:cubicBezTo>
                      <a:pt x="14" y="63"/>
                      <a:pt x="14" y="111"/>
                      <a:pt x="14" y="111"/>
                    </a:cubicBezTo>
                    <a:close/>
                  </a:path>
                </a:pathLst>
              </a:custGeom>
              <a:solidFill>
                <a:srgbClr val="A0C1D8"/>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5" name="Freeform 23">
                <a:extLst>
                  <a:ext uri="{FF2B5EF4-FFF2-40B4-BE49-F238E27FC236}">
                    <a16:creationId xmlns:a16="http://schemas.microsoft.com/office/drawing/2014/main" id="{E9A65076-F61F-4CCF-EE64-5D5D81B2AD42}"/>
                  </a:ext>
                </a:extLst>
              </p:cNvPr>
              <p:cNvSpPr>
                <a:spLocks/>
              </p:cNvSpPr>
              <p:nvPr/>
            </p:nvSpPr>
            <p:spPr bwMode="gray">
              <a:xfrm>
                <a:off x="1228725" y="1889125"/>
                <a:ext cx="112713" cy="201613"/>
              </a:xfrm>
              <a:custGeom>
                <a:avLst/>
                <a:gdLst>
                  <a:gd name="T0" fmla="*/ 82 w 82"/>
                  <a:gd name="T1" fmla="*/ 146 h 146"/>
                  <a:gd name="T2" fmla="*/ 28 w 82"/>
                  <a:gd name="T3" fmla="*/ 108 h 146"/>
                  <a:gd name="T4" fmla="*/ 10 w 82"/>
                  <a:gd name="T5" fmla="*/ 46 h 146"/>
                  <a:gd name="T6" fmla="*/ 0 w 82"/>
                  <a:gd name="T7" fmla="*/ 0 h 146"/>
                  <a:gd name="T8" fmla="*/ 17 w 82"/>
                  <a:gd name="T9" fmla="*/ 56 h 146"/>
                  <a:gd name="T10" fmla="*/ 33 w 82"/>
                  <a:gd name="T11" fmla="*/ 104 h 146"/>
                  <a:gd name="T12" fmla="*/ 82 w 82"/>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82" h="146">
                    <a:moveTo>
                      <a:pt x="82" y="146"/>
                    </a:moveTo>
                    <a:cubicBezTo>
                      <a:pt x="82" y="146"/>
                      <a:pt x="37" y="132"/>
                      <a:pt x="28" y="108"/>
                    </a:cubicBezTo>
                    <a:cubicBezTo>
                      <a:pt x="18" y="84"/>
                      <a:pt x="12" y="58"/>
                      <a:pt x="10" y="46"/>
                    </a:cubicBezTo>
                    <a:cubicBezTo>
                      <a:pt x="9" y="35"/>
                      <a:pt x="0" y="0"/>
                      <a:pt x="0" y="0"/>
                    </a:cubicBezTo>
                    <a:cubicBezTo>
                      <a:pt x="0" y="0"/>
                      <a:pt x="13" y="39"/>
                      <a:pt x="17" y="56"/>
                    </a:cubicBezTo>
                    <a:cubicBezTo>
                      <a:pt x="21" y="74"/>
                      <a:pt x="22" y="89"/>
                      <a:pt x="33" y="104"/>
                    </a:cubicBezTo>
                    <a:cubicBezTo>
                      <a:pt x="44" y="120"/>
                      <a:pt x="82" y="146"/>
                      <a:pt x="82" y="146"/>
                    </a:cubicBezTo>
                    <a:close/>
                  </a:path>
                </a:pathLst>
              </a:custGeom>
              <a:solidFill>
                <a:srgbClr val="A0C1D8"/>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6" name="Freeform 24">
                <a:extLst>
                  <a:ext uri="{FF2B5EF4-FFF2-40B4-BE49-F238E27FC236}">
                    <a16:creationId xmlns:a16="http://schemas.microsoft.com/office/drawing/2014/main" id="{64308887-CBA1-BABF-5B3F-89E4DB64C60B}"/>
                  </a:ext>
                </a:extLst>
              </p:cNvPr>
              <p:cNvSpPr>
                <a:spLocks/>
              </p:cNvSpPr>
              <p:nvPr/>
            </p:nvSpPr>
            <p:spPr bwMode="gray">
              <a:xfrm>
                <a:off x="1509713" y="1878013"/>
                <a:ext cx="90488" cy="201613"/>
              </a:xfrm>
              <a:custGeom>
                <a:avLst/>
                <a:gdLst>
                  <a:gd name="T0" fmla="*/ 23 w 66"/>
                  <a:gd name="T1" fmla="*/ 43 h 146"/>
                  <a:gd name="T2" fmla="*/ 6 w 66"/>
                  <a:gd name="T3" fmla="*/ 15 h 146"/>
                  <a:gd name="T4" fmla="*/ 28 w 66"/>
                  <a:gd name="T5" fmla="*/ 22 h 146"/>
                  <a:gd name="T6" fmla="*/ 62 w 66"/>
                  <a:gd name="T7" fmla="*/ 68 h 146"/>
                  <a:gd name="T8" fmla="*/ 66 w 66"/>
                  <a:gd name="T9" fmla="*/ 144 h 146"/>
                  <a:gd name="T10" fmla="*/ 52 w 66"/>
                  <a:gd name="T11" fmla="*/ 84 h 146"/>
                  <a:gd name="T12" fmla="*/ 23 w 66"/>
                  <a:gd name="T13" fmla="*/ 43 h 146"/>
                </a:gdLst>
                <a:ahLst/>
                <a:cxnLst>
                  <a:cxn ang="0">
                    <a:pos x="T0" y="T1"/>
                  </a:cxn>
                  <a:cxn ang="0">
                    <a:pos x="T2" y="T3"/>
                  </a:cxn>
                  <a:cxn ang="0">
                    <a:pos x="T4" y="T5"/>
                  </a:cxn>
                  <a:cxn ang="0">
                    <a:pos x="T6" y="T7"/>
                  </a:cxn>
                  <a:cxn ang="0">
                    <a:pos x="T8" y="T9"/>
                  </a:cxn>
                  <a:cxn ang="0">
                    <a:pos x="T10" y="T11"/>
                  </a:cxn>
                  <a:cxn ang="0">
                    <a:pos x="T12" y="T13"/>
                  </a:cxn>
                </a:cxnLst>
                <a:rect l="0" t="0" r="r" b="b"/>
                <a:pathLst>
                  <a:path w="66" h="146">
                    <a:moveTo>
                      <a:pt x="23" y="43"/>
                    </a:moveTo>
                    <a:cubicBezTo>
                      <a:pt x="23" y="43"/>
                      <a:pt x="0" y="18"/>
                      <a:pt x="6" y="15"/>
                    </a:cubicBezTo>
                    <a:cubicBezTo>
                      <a:pt x="12" y="12"/>
                      <a:pt x="11" y="0"/>
                      <a:pt x="28" y="22"/>
                    </a:cubicBezTo>
                    <a:cubicBezTo>
                      <a:pt x="46" y="43"/>
                      <a:pt x="60" y="46"/>
                      <a:pt x="62" y="68"/>
                    </a:cubicBezTo>
                    <a:cubicBezTo>
                      <a:pt x="63" y="90"/>
                      <a:pt x="66" y="141"/>
                      <a:pt x="66" y="144"/>
                    </a:cubicBezTo>
                    <a:cubicBezTo>
                      <a:pt x="66" y="146"/>
                      <a:pt x="58" y="108"/>
                      <a:pt x="52" y="84"/>
                    </a:cubicBezTo>
                    <a:cubicBezTo>
                      <a:pt x="46" y="59"/>
                      <a:pt x="23" y="43"/>
                      <a:pt x="23" y="43"/>
                    </a:cubicBezTo>
                    <a:close/>
                  </a:path>
                </a:pathLst>
              </a:custGeom>
              <a:solidFill>
                <a:srgbClr val="A0C1D8"/>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7" name="Freeform 25">
                <a:extLst>
                  <a:ext uri="{FF2B5EF4-FFF2-40B4-BE49-F238E27FC236}">
                    <a16:creationId xmlns:a16="http://schemas.microsoft.com/office/drawing/2014/main" id="{204F2579-1525-240D-E861-CDDF4F93DDFF}"/>
                  </a:ext>
                </a:extLst>
              </p:cNvPr>
              <p:cNvSpPr>
                <a:spLocks/>
              </p:cNvSpPr>
              <p:nvPr/>
            </p:nvSpPr>
            <p:spPr bwMode="gray">
              <a:xfrm>
                <a:off x="1611313" y="1814513"/>
                <a:ext cx="55563" cy="252413"/>
              </a:xfrm>
              <a:custGeom>
                <a:avLst/>
                <a:gdLst>
                  <a:gd name="T0" fmla="*/ 0 w 40"/>
                  <a:gd name="T1" fmla="*/ 183 h 183"/>
                  <a:gd name="T2" fmla="*/ 28 w 40"/>
                  <a:gd name="T3" fmla="*/ 82 h 183"/>
                  <a:gd name="T4" fmla="*/ 39 w 40"/>
                  <a:gd name="T5" fmla="*/ 56 h 183"/>
                  <a:gd name="T6" fmla="*/ 38 w 40"/>
                  <a:gd name="T7" fmla="*/ 0 h 183"/>
                  <a:gd name="T8" fmla="*/ 34 w 40"/>
                  <a:gd name="T9" fmla="*/ 32 h 183"/>
                  <a:gd name="T10" fmla="*/ 16 w 40"/>
                  <a:gd name="T11" fmla="*/ 92 h 183"/>
                  <a:gd name="T12" fmla="*/ 2 w 40"/>
                  <a:gd name="T13" fmla="*/ 139 h 183"/>
                  <a:gd name="T14" fmla="*/ 0 w 40"/>
                  <a:gd name="T15" fmla="*/ 183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83">
                    <a:moveTo>
                      <a:pt x="0" y="183"/>
                    </a:moveTo>
                    <a:cubicBezTo>
                      <a:pt x="1" y="179"/>
                      <a:pt x="20" y="89"/>
                      <a:pt x="28" y="82"/>
                    </a:cubicBezTo>
                    <a:cubicBezTo>
                      <a:pt x="36" y="76"/>
                      <a:pt x="38" y="62"/>
                      <a:pt x="39" y="56"/>
                    </a:cubicBezTo>
                    <a:cubicBezTo>
                      <a:pt x="40" y="50"/>
                      <a:pt x="38" y="0"/>
                      <a:pt x="38" y="0"/>
                    </a:cubicBezTo>
                    <a:cubicBezTo>
                      <a:pt x="34" y="32"/>
                      <a:pt x="34" y="32"/>
                      <a:pt x="34" y="32"/>
                    </a:cubicBezTo>
                    <a:cubicBezTo>
                      <a:pt x="16" y="92"/>
                      <a:pt x="16" y="92"/>
                      <a:pt x="16" y="92"/>
                    </a:cubicBezTo>
                    <a:cubicBezTo>
                      <a:pt x="2" y="139"/>
                      <a:pt x="2" y="139"/>
                      <a:pt x="2" y="139"/>
                    </a:cubicBezTo>
                    <a:lnTo>
                      <a:pt x="0" y="183"/>
                    </a:lnTo>
                    <a:close/>
                  </a:path>
                </a:pathLst>
              </a:custGeom>
              <a:solidFill>
                <a:srgbClr val="A0C1D8"/>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8" name="Freeform 26">
                <a:extLst>
                  <a:ext uri="{FF2B5EF4-FFF2-40B4-BE49-F238E27FC236}">
                    <a16:creationId xmlns:a16="http://schemas.microsoft.com/office/drawing/2014/main" id="{068C8602-C884-EB0A-8CC9-B2C38B2F5310}"/>
                  </a:ext>
                </a:extLst>
              </p:cNvPr>
              <p:cNvSpPr>
                <a:spLocks/>
              </p:cNvSpPr>
              <p:nvPr/>
            </p:nvSpPr>
            <p:spPr bwMode="gray">
              <a:xfrm>
                <a:off x="990600" y="2084388"/>
                <a:ext cx="531813" cy="747713"/>
              </a:xfrm>
              <a:custGeom>
                <a:avLst/>
                <a:gdLst>
                  <a:gd name="T0" fmla="*/ 0 w 385"/>
                  <a:gd name="T1" fmla="*/ 0 h 542"/>
                  <a:gd name="T2" fmla="*/ 297 w 385"/>
                  <a:gd name="T3" fmla="*/ 453 h 542"/>
                  <a:gd name="T4" fmla="*/ 385 w 385"/>
                  <a:gd name="T5" fmla="*/ 542 h 542"/>
                  <a:gd name="T6" fmla="*/ 331 w 385"/>
                  <a:gd name="T7" fmla="*/ 469 h 542"/>
                  <a:gd name="T8" fmla="*/ 243 w 385"/>
                  <a:gd name="T9" fmla="*/ 378 h 542"/>
                  <a:gd name="T10" fmla="*/ 79 w 385"/>
                  <a:gd name="T11" fmla="*/ 120 h 542"/>
                  <a:gd name="T12" fmla="*/ 0 w 385"/>
                  <a:gd name="T13" fmla="*/ 0 h 542"/>
                </a:gdLst>
                <a:ahLst/>
                <a:cxnLst>
                  <a:cxn ang="0">
                    <a:pos x="T0" y="T1"/>
                  </a:cxn>
                  <a:cxn ang="0">
                    <a:pos x="T2" y="T3"/>
                  </a:cxn>
                  <a:cxn ang="0">
                    <a:pos x="T4" y="T5"/>
                  </a:cxn>
                  <a:cxn ang="0">
                    <a:pos x="T6" y="T7"/>
                  </a:cxn>
                  <a:cxn ang="0">
                    <a:pos x="T8" y="T9"/>
                  </a:cxn>
                  <a:cxn ang="0">
                    <a:pos x="T10" y="T11"/>
                  </a:cxn>
                  <a:cxn ang="0">
                    <a:pos x="T12" y="T13"/>
                  </a:cxn>
                </a:cxnLst>
                <a:rect l="0" t="0" r="r" b="b"/>
                <a:pathLst>
                  <a:path w="385" h="542">
                    <a:moveTo>
                      <a:pt x="0" y="0"/>
                    </a:moveTo>
                    <a:cubicBezTo>
                      <a:pt x="0" y="0"/>
                      <a:pt x="216" y="380"/>
                      <a:pt x="297" y="453"/>
                    </a:cubicBezTo>
                    <a:cubicBezTo>
                      <a:pt x="379" y="527"/>
                      <a:pt x="385" y="542"/>
                      <a:pt x="385" y="542"/>
                    </a:cubicBezTo>
                    <a:cubicBezTo>
                      <a:pt x="385" y="542"/>
                      <a:pt x="350" y="488"/>
                      <a:pt x="331" y="469"/>
                    </a:cubicBezTo>
                    <a:cubicBezTo>
                      <a:pt x="312" y="450"/>
                      <a:pt x="267" y="410"/>
                      <a:pt x="243" y="378"/>
                    </a:cubicBezTo>
                    <a:cubicBezTo>
                      <a:pt x="218" y="347"/>
                      <a:pt x="89" y="137"/>
                      <a:pt x="79" y="120"/>
                    </a:cubicBezTo>
                    <a:cubicBezTo>
                      <a:pt x="69" y="102"/>
                      <a:pt x="0" y="0"/>
                      <a:pt x="0" y="0"/>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9" name="Freeform 27">
                <a:extLst>
                  <a:ext uri="{FF2B5EF4-FFF2-40B4-BE49-F238E27FC236}">
                    <a16:creationId xmlns:a16="http://schemas.microsoft.com/office/drawing/2014/main" id="{613ECED0-AF3A-C943-6641-1D737F46CE6B}"/>
                  </a:ext>
                </a:extLst>
              </p:cNvPr>
              <p:cNvSpPr>
                <a:spLocks/>
              </p:cNvSpPr>
              <p:nvPr/>
            </p:nvSpPr>
            <p:spPr bwMode="gray">
              <a:xfrm>
                <a:off x="1625600" y="1793875"/>
                <a:ext cx="330200" cy="971550"/>
              </a:xfrm>
              <a:custGeom>
                <a:avLst/>
                <a:gdLst>
                  <a:gd name="T0" fmla="*/ 129 w 239"/>
                  <a:gd name="T1" fmla="*/ 0 h 704"/>
                  <a:gd name="T2" fmla="*/ 230 w 239"/>
                  <a:gd name="T3" fmla="*/ 90 h 704"/>
                  <a:gd name="T4" fmla="*/ 171 w 239"/>
                  <a:gd name="T5" fmla="*/ 323 h 704"/>
                  <a:gd name="T6" fmla="*/ 58 w 239"/>
                  <a:gd name="T7" fmla="*/ 604 h 704"/>
                  <a:gd name="T8" fmla="*/ 29 w 239"/>
                  <a:gd name="T9" fmla="*/ 680 h 704"/>
                  <a:gd name="T10" fmla="*/ 130 w 239"/>
                  <a:gd name="T11" fmla="*/ 490 h 704"/>
                  <a:gd name="T12" fmla="*/ 168 w 239"/>
                  <a:gd name="T13" fmla="*/ 352 h 704"/>
                  <a:gd name="T14" fmla="*/ 214 w 239"/>
                  <a:gd name="T15" fmla="*/ 192 h 704"/>
                  <a:gd name="T16" fmla="*/ 239 w 239"/>
                  <a:gd name="T17" fmla="*/ 91 h 704"/>
                  <a:gd name="T18" fmla="*/ 158 w 239"/>
                  <a:gd name="T19" fmla="*/ 12 h 704"/>
                  <a:gd name="T20" fmla="*/ 129 w 239"/>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704">
                    <a:moveTo>
                      <a:pt x="129" y="0"/>
                    </a:moveTo>
                    <a:cubicBezTo>
                      <a:pt x="129" y="0"/>
                      <a:pt x="230" y="74"/>
                      <a:pt x="230" y="90"/>
                    </a:cubicBezTo>
                    <a:cubicBezTo>
                      <a:pt x="230" y="106"/>
                      <a:pt x="181" y="296"/>
                      <a:pt x="171" y="323"/>
                    </a:cubicBezTo>
                    <a:cubicBezTo>
                      <a:pt x="161" y="351"/>
                      <a:pt x="76" y="569"/>
                      <a:pt x="58" y="604"/>
                    </a:cubicBezTo>
                    <a:cubicBezTo>
                      <a:pt x="41" y="638"/>
                      <a:pt x="0" y="704"/>
                      <a:pt x="29" y="680"/>
                    </a:cubicBezTo>
                    <a:cubicBezTo>
                      <a:pt x="58" y="656"/>
                      <a:pt x="118" y="511"/>
                      <a:pt x="130" y="490"/>
                    </a:cubicBezTo>
                    <a:cubicBezTo>
                      <a:pt x="141" y="468"/>
                      <a:pt x="160" y="363"/>
                      <a:pt x="168" y="352"/>
                    </a:cubicBezTo>
                    <a:cubicBezTo>
                      <a:pt x="176" y="341"/>
                      <a:pt x="214" y="192"/>
                      <a:pt x="214" y="192"/>
                    </a:cubicBezTo>
                    <a:cubicBezTo>
                      <a:pt x="239" y="91"/>
                      <a:pt x="239" y="91"/>
                      <a:pt x="239" y="91"/>
                    </a:cubicBezTo>
                    <a:cubicBezTo>
                      <a:pt x="239" y="91"/>
                      <a:pt x="164" y="15"/>
                      <a:pt x="158" y="12"/>
                    </a:cubicBezTo>
                    <a:cubicBezTo>
                      <a:pt x="152" y="8"/>
                      <a:pt x="129" y="0"/>
                      <a:pt x="129" y="0"/>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0" name="Freeform 28">
                <a:extLst>
                  <a:ext uri="{FF2B5EF4-FFF2-40B4-BE49-F238E27FC236}">
                    <a16:creationId xmlns:a16="http://schemas.microsoft.com/office/drawing/2014/main" id="{786BDD83-06A8-A54A-7A77-E50FACAEA27A}"/>
                  </a:ext>
                </a:extLst>
              </p:cNvPr>
              <p:cNvSpPr>
                <a:spLocks/>
              </p:cNvSpPr>
              <p:nvPr/>
            </p:nvSpPr>
            <p:spPr bwMode="gray">
              <a:xfrm>
                <a:off x="1428750" y="2093913"/>
                <a:ext cx="101600" cy="122238"/>
              </a:xfrm>
              <a:custGeom>
                <a:avLst/>
                <a:gdLst>
                  <a:gd name="T0" fmla="*/ 67 w 73"/>
                  <a:gd name="T1" fmla="*/ 5 h 88"/>
                  <a:gd name="T2" fmla="*/ 4 w 73"/>
                  <a:gd name="T3" fmla="*/ 28 h 88"/>
                  <a:gd name="T4" fmla="*/ 1 w 73"/>
                  <a:gd name="T5" fmla="*/ 83 h 88"/>
                  <a:gd name="T6" fmla="*/ 24 w 73"/>
                  <a:gd name="T7" fmla="*/ 51 h 88"/>
                  <a:gd name="T8" fmla="*/ 60 w 73"/>
                  <a:gd name="T9" fmla="*/ 23 h 88"/>
                  <a:gd name="T10" fmla="*/ 73 w 73"/>
                  <a:gd name="T11" fmla="*/ 0 h 88"/>
                  <a:gd name="T12" fmla="*/ 67 w 73"/>
                  <a:gd name="T13" fmla="*/ 5 h 88"/>
                </a:gdLst>
                <a:ahLst/>
                <a:cxnLst>
                  <a:cxn ang="0">
                    <a:pos x="T0" y="T1"/>
                  </a:cxn>
                  <a:cxn ang="0">
                    <a:pos x="T2" y="T3"/>
                  </a:cxn>
                  <a:cxn ang="0">
                    <a:pos x="T4" y="T5"/>
                  </a:cxn>
                  <a:cxn ang="0">
                    <a:pos x="T6" y="T7"/>
                  </a:cxn>
                  <a:cxn ang="0">
                    <a:pos x="T8" y="T9"/>
                  </a:cxn>
                  <a:cxn ang="0">
                    <a:pos x="T10" y="T11"/>
                  </a:cxn>
                  <a:cxn ang="0">
                    <a:pos x="T12" y="T13"/>
                  </a:cxn>
                </a:cxnLst>
                <a:rect l="0" t="0" r="r" b="b"/>
                <a:pathLst>
                  <a:path w="73" h="88">
                    <a:moveTo>
                      <a:pt x="67" y="5"/>
                    </a:moveTo>
                    <a:cubicBezTo>
                      <a:pt x="64" y="4"/>
                      <a:pt x="2" y="16"/>
                      <a:pt x="4" y="28"/>
                    </a:cubicBezTo>
                    <a:cubicBezTo>
                      <a:pt x="5" y="41"/>
                      <a:pt x="2" y="78"/>
                      <a:pt x="1" y="83"/>
                    </a:cubicBezTo>
                    <a:cubicBezTo>
                      <a:pt x="0" y="88"/>
                      <a:pt x="4" y="72"/>
                      <a:pt x="24" y="51"/>
                    </a:cubicBezTo>
                    <a:cubicBezTo>
                      <a:pt x="44" y="30"/>
                      <a:pt x="51" y="31"/>
                      <a:pt x="60" y="23"/>
                    </a:cubicBezTo>
                    <a:cubicBezTo>
                      <a:pt x="69" y="14"/>
                      <a:pt x="73" y="0"/>
                      <a:pt x="73" y="0"/>
                    </a:cubicBezTo>
                    <a:lnTo>
                      <a:pt x="67" y="5"/>
                    </a:lnTo>
                    <a:close/>
                  </a:path>
                </a:pathLst>
              </a:custGeom>
              <a:solidFill>
                <a:srgbClr val="3498DB">
                  <a:lumMod val="75000"/>
                </a:srgb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1" name="Freeform 29">
                <a:extLst>
                  <a:ext uri="{FF2B5EF4-FFF2-40B4-BE49-F238E27FC236}">
                    <a16:creationId xmlns:a16="http://schemas.microsoft.com/office/drawing/2014/main" id="{2847C69A-77B8-3937-AC5A-D7FC6F013F5F}"/>
                  </a:ext>
                </a:extLst>
              </p:cNvPr>
              <p:cNvSpPr>
                <a:spLocks/>
              </p:cNvSpPr>
              <p:nvPr/>
            </p:nvSpPr>
            <p:spPr bwMode="gray">
              <a:xfrm>
                <a:off x="1473200" y="1958975"/>
                <a:ext cx="73025" cy="128588"/>
              </a:xfrm>
              <a:custGeom>
                <a:avLst/>
                <a:gdLst>
                  <a:gd name="T0" fmla="*/ 2 w 52"/>
                  <a:gd name="T1" fmla="*/ 2 h 93"/>
                  <a:gd name="T2" fmla="*/ 28 w 52"/>
                  <a:gd name="T3" fmla="*/ 37 h 93"/>
                  <a:gd name="T4" fmla="*/ 22 w 52"/>
                  <a:gd name="T5" fmla="*/ 81 h 93"/>
                  <a:gd name="T6" fmla="*/ 51 w 52"/>
                  <a:gd name="T7" fmla="*/ 50 h 93"/>
                  <a:gd name="T8" fmla="*/ 34 w 52"/>
                  <a:gd name="T9" fmla="*/ 7 h 93"/>
                  <a:gd name="T10" fmla="*/ 0 w 52"/>
                  <a:gd name="T11" fmla="*/ 0 h 93"/>
                  <a:gd name="T12" fmla="*/ 2 w 52"/>
                  <a:gd name="T13" fmla="*/ 2 h 93"/>
                </a:gdLst>
                <a:ahLst/>
                <a:cxnLst>
                  <a:cxn ang="0">
                    <a:pos x="T0" y="T1"/>
                  </a:cxn>
                  <a:cxn ang="0">
                    <a:pos x="T2" y="T3"/>
                  </a:cxn>
                  <a:cxn ang="0">
                    <a:pos x="T4" y="T5"/>
                  </a:cxn>
                  <a:cxn ang="0">
                    <a:pos x="T6" y="T7"/>
                  </a:cxn>
                  <a:cxn ang="0">
                    <a:pos x="T8" y="T9"/>
                  </a:cxn>
                  <a:cxn ang="0">
                    <a:pos x="T10" y="T11"/>
                  </a:cxn>
                  <a:cxn ang="0">
                    <a:pos x="T12" y="T13"/>
                  </a:cxn>
                </a:cxnLst>
                <a:rect l="0" t="0" r="r" b="b"/>
                <a:pathLst>
                  <a:path w="52" h="93">
                    <a:moveTo>
                      <a:pt x="2" y="2"/>
                    </a:moveTo>
                    <a:cubicBezTo>
                      <a:pt x="15" y="7"/>
                      <a:pt x="27" y="26"/>
                      <a:pt x="28" y="37"/>
                    </a:cubicBezTo>
                    <a:cubicBezTo>
                      <a:pt x="30" y="47"/>
                      <a:pt x="7" y="93"/>
                      <a:pt x="22" y="81"/>
                    </a:cubicBezTo>
                    <a:cubicBezTo>
                      <a:pt x="37" y="70"/>
                      <a:pt x="49" y="62"/>
                      <a:pt x="51" y="50"/>
                    </a:cubicBezTo>
                    <a:cubicBezTo>
                      <a:pt x="52" y="37"/>
                      <a:pt x="43" y="11"/>
                      <a:pt x="34" y="7"/>
                    </a:cubicBezTo>
                    <a:cubicBezTo>
                      <a:pt x="25" y="4"/>
                      <a:pt x="0" y="0"/>
                      <a:pt x="0" y="0"/>
                    </a:cubicBezTo>
                    <a:lnTo>
                      <a:pt x="2" y="2"/>
                    </a:lnTo>
                    <a:close/>
                  </a:path>
                </a:pathLst>
              </a:custGeom>
              <a:solidFill>
                <a:srgbClr val="3498DB">
                  <a:lumMod val="75000"/>
                </a:srgb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2" name="Freeform 30">
                <a:extLst>
                  <a:ext uri="{FF2B5EF4-FFF2-40B4-BE49-F238E27FC236}">
                    <a16:creationId xmlns:a16="http://schemas.microsoft.com/office/drawing/2014/main" id="{68F22529-85F4-1C82-021C-46FCD3678BCC}"/>
                  </a:ext>
                </a:extLst>
              </p:cNvPr>
              <p:cNvSpPr>
                <a:spLocks/>
              </p:cNvSpPr>
              <p:nvPr/>
            </p:nvSpPr>
            <p:spPr bwMode="gray">
              <a:xfrm>
                <a:off x="1524000" y="2436813"/>
                <a:ext cx="31750" cy="279400"/>
              </a:xfrm>
              <a:custGeom>
                <a:avLst/>
                <a:gdLst>
                  <a:gd name="T0" fmla="*/ 13 w 22"/>
                  <a:gd name="T1" fmla="*/ 0 h 203"/>
                  <a:gd name="T2" fmla="*/ 3 w 22"/>
                  <a:gd name="T3" fmla="*/ 86 h 203"/>
                  <a:gd name="T4" fmla="*/ 19 w 22"/>
                  <a:gd name="T5" fmla="*/ 197 h 203"/>
                  <a:gd name="T6" fmla="*/ 19 w 22"/>
                  <a:gd name="T7" fmla="*/ 116 h 203"/>
                  <a:gd name="T8" fmla="*/ 9 w 22"/>
                  <a:gd name="T9" fmla="*/ 83 h 203"/>
                  <a:gd name="T10" fmla="*/ 13 w 22"/>
                  <a:gd name="T11" fmla="*/ 0 h 203"/>
                </a:gdLst>
                <a:ahLst/>
                <a:cxnLst>
                  <a:cxn ang="0">
                    <a:pos x="T0" y="T1"/>
                  </a:cxn>
                  <a:cxn ang="0">
                    <a:pos x="T2" y="T3"/>
                  </a:cxn>
                  <a:cxn ang="0">
                    <a:pos x="T4" y="T5"/>
                  </a:cxn>
                  <a:cxn ang="0">
                    <a:pos x="T6" y="T7"/>
                  </a:cxn>
                  <a:cxn ang="0">
                    <a:pos x="T8" y="T9"/>
                  </a:cxn>
                  <a:cxn ang="0">
                    <a:pos x="T10" y="T11"/>
                  </a:cxn>
                </a:cxnLst>
                <a:rect l="0" t="0" r="r" b="b"/>
                <a:pathLst>
                  <a:path w="22" h="203">
                    <a:moveTo>
                      <a:pt x="13" y="0"/>
                    </a:moveTo>
                    <a:cubicBezTo>
                      <a:pt x="13" y="0"/>
                      <a:pt x="5" y="62"/>
                      <a:pt x="3" y="86"/>
                    </a:cubicBezTo>
                    <a:cubicBezTo>
                      <a:pt x="0" y="110"/>
                      <a:pt x="15" y="191"/>
                      <a:pt x="19" y="197"/>
                    </a:cubicBezTo>
                    <a:cubicBezTo>
                      <a:pt x="22" y="203"/>
                      <a:pt x="19" y="116"/>
                      <a:pt x="19" y="116"/>
                    </a:cubicBezTo>
                    <a:cubicBezTo>
                      <a:pt x="9" y="83"/>
                      <a:pt x="9" y="83"/>
                      <a:pt x="9" y="83"/>
                    </a:cubicBezTo>
                    <a:lnTo>
                      <a:pt x="13" y="0"/>
                    </a:lnTo>
                    <a:close/>
                  </a:path>
                </a:pathLst>
              </a:custGeom>
              <a:solidFill>
                <a:srgbClr val="3498DB">
                  <a:lumMod val="75000"/>
                </a:srgb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3" name="Freeform 31">
                <a:extLst>
                  <a:ext uri="{FF2B5EF4-FFF2-40B4-BE49-F238E27FC236}">
                    <a16:creationId xmlns:a16="http://schemas.microsoft.com/office/drawing/2014/main" id="{A881E876-F7ED-33D3-35FE-90115C4424A9}"/>
                  </a:ext>
                </a:extLst>
              </p:cNvPr>
              <p:cNvSpPr>
                <a:spLocks/>
              </p:cNvSpPr>
              <p:nvPr/>
            </p:nvSpPr>
            <p:spPr bwMode="gray">
              <a:xfrm>
                <a:off x="1539875" y="2898775"/>
                <a:ext cx="38100" cy="180975"/>
              </a:xfrm>
              <a:custGeom>
                <a:avLst/>
                <a:gdLst>
                  <a:gd name="T0" fmla="*/ 3 w 27"/>
                  <a:gd name="T1" fmla="*/ 0 h 131"/>
                  <a:gd name="T2" fmla="*/ 7 w 27"/>
                  <a:gd name="T3" fmla="*/ 110 h 131"/>
                  <a:gd name="T4" fmla="*/ 22 w 27"/>
                  <a:gd name="T5" fmla="*/ 94 h 131"/>
                  <a:gd name="T6" fmla="*/ 3 w 27"/>
                  <a:gd name="T7" fmla="*/ 0 h 131"/>
                </a:gdLst>
                <a:ahLst/>
                <a:cxnLst>
                  <a:cxn ang="0">
                    <a:pos x="T0" y="T1"/>
                  </a:cxn>
                  <a:cxn ang="0">
                    <a:pos x="T2" y="T3"/>
                  </a:cxn>
                  <a:cxn ang="0">
                    <a:pos x="T4" y="T5"/>
                  </a:cxn>
                  <a:cxn ang="0">
                    <a:pos x="T6" y="T7"/>
                  </a:cxn>
                </a:cxnLst>
                <a:rect l="0" t="0" r="r" b="b"/>
                <a:pathLst>
                  <a:path w="27" h="131">
                    <a:moveTo>
                      <a:pt x="3" y="0"/>
                    </a:moveTo>
                    <a:cubicBezTo>
                      <a:pt x="3" y="0"/>
                      <a:pt x="14" y="88"/>
                      <a:pt x="7" y="110"/>
                    </a:cubicBezTo>
                    <a:cubicBezTo>
                      <a:pt x="0" y="131"/>
                      <a:pt x="27" y="118"/>
                      <a:pt x="22" y="94"/>
                    </a:cubicBezTo>
                    <a:cubicBezTo>
                      <a:pt x="16" y="70"/>
                      <a:pt x="3" y="0"/>
                      <a:pt x="3" y="0"/>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4" name="Freeform 32">
                <a:extLst>
                  <a:ext uri="{FF2B5EF4-FFF2-40B4-BE49-F238E27FC236}">
                    <a16:creationId xmlns:a16="http://schemas.microsoft.com/office/drawing/2014/main" id="{EBBA0AA8-A354-ED2F-EF15-A6BC83B199B3}"/>
                  </a:ext>
                </a:extLst>
              </p:cNvPr>
              <p:cNvSpPr>
                <a:spLocks/>
              </p:cNvSpPr>
              <p:nvPr/>
            </p:nvSpPr>
            <p:spPr bwMode="gray">
              <a:xfrm>
                <a:off x="1589088" y="3135313"/>
                <a:ext cx="22225" cy="138113"/>
              </a:xfrm>
              <a:custGeom>
                <a:avLst/>
                <a:gdLst>
                  <a:gd name="T0" fmla="*/ 4 w 16"/>
                  <a:gd name="T1" fmla="*/ 0 h 100"/>
                  <a:gd name="T2" fmla="*/ 8 w 16"/>
                  <a:gd name="T3" fmla="*/ 84 h 100"/>
                  <a:gd name="T4" fmla="*/ 14 w 16"/>
                  <a:gd name="T5" fmla="*/ 61 h 100"/>
                  <a:gd name="T6" fmla="*/ 4 w 16"/>
                  <a:gd name="T7" fmla="*/ 0 h 100"/>
                </a:gdLst>
                <a:ahLst/>
                <a:cxnLst>
                  <a:cxn ang="0">
                    <a:pos x="T0" y="T1"/>
                  </a:cxn>
                  <a:cxn ang="0">
                    <a:pos x="T2" y="T3"/>
                  </a:cxn>
                  <a:cxn ang="0">
                    <a:pos x="T4" y="T5"/>
                  </a:cxn>
                  <a:cxn ang="0">
                    <a:pos x="T6" y="T7"/>
                  </a:cxn>
                </a:cxnLst>
                <a:rect l="0" t="0" r="r" b="b"/>
                <a:pathLst>
                  <a:path w="16" h="100">
                    <a:moveTo>
                      <a:pt x="4" y="0"/>
                    </a:moveTo>
                    <a:cubicBezTo>
                      <a:pt x="4" y="0"/>
                      <a:pt x="0" y="68"/>
                      <a:pt x="8" y="84"/>
                    </a:cubicBezTo>
                    <a:cubicBezTo>
                      <a:pt x="16" y="100"/>
                      <a:pt x="14" y="71"/>
                      <a:pt x="14" y="61"/>
                    </a:cubicBezTo>
                    <a:cubicBezTo>
                      <a:pt x="14" y="52"/>
                      <a:pt x="4" y="0"/>
                      <a:pt x="4" y="0"/>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5" name="Freeform 33">
                <a:extLst>
                  <a:ext uri="{FF2B5EF4-FFF2-40B4-BE49-F238E27FC236}">
                    <a16:creationId xmlns:a16="http://schemas.microsoft.com/office/drawing/2014/main" id="{47291A4C-5FE3-C8F8-CD74-91462CA8E57B}"/>
                  </a:ext>
                </a:extLst>
              </p:cNvPr>
              <p:cNvSpPr>
                <a:spLocks/>
              </p:cNvSpPr>
              <p:nvPr/>
            </p:nvSpPr>
            <p:spPr bwMode="gray">
              <a:xfrm>
                <a:off x="827088" y="2197100"/>
                <a:ext cx="552450" cy="892175"/>
              </a:xfrm>
              <a:custGeom>
                <a:avLst/>
                <a:gdLst>
                  <a:gd name="T0" fmla="*/ 0 w 401"/>
                  <a:gd name="T1" fmla="*/ 0 h 646"/>
                  <a:gd name="T2" fmla="*/ 163 w 401"/>
                  <a:gd name="T3" fmla="*/ 262 h 646"/>
                  <a:gd name="T4" fmla="*/ 241 w 401"/>
                  <a:gd name="T5" fmla="*/ 386 h 646"/>
                  <a:gd name="T6" fmla="*/ 359 w 401"/>
                  <a:gd name="T7" fmla="*/ 524 h 646"/>
                  <a:gd name="T8" fmla="*/ 356 w 401"/>
                  <a:gd name="T9" fmla="*/ 555 h 646"/>
                  <a:gd name="T10" fmla="*/ 213 w 401"/>
                  <a:gd name="T11" fmla="*/ 598 h 646"/>
                  <a:gd name="T12" fmla="*/ 196 w 401"/>
                  <a:gd name="T13" fmla="*/ 611 h 646"/>
                  <a:gd name="T14" fmla="*/ 265 w 401"/>
                  <a:gd name="T15" fmla="*/ 518 h 646"/>
                  <a:gd name="T16" fmla="*/ 220 w 401"/>
                  <a:gd name="T17" fmla="*/ 438 h 646"/>
                  <a:gd name="T18" fmla="*/ 160 w 401"/>
                  <a:gd name="T19" fmla="*/ 375 h 646"/>
                  <a:gd name="T20" fmla="*/ 144 w 401"/>
                  <a:gd name="T21" fmla="*/ 279 h 646"/>
                  <a:gd name="T22" fmla="*/ 97 w 401"/>
                  <a:gd name="T23" fmla="*/ 164 h 646"/>
                  <a:gd name="T24" fmla="*/ 60 w 401"/>
                  <a:gd name="T25" fmla="*/ 120 h 646"/>
                  <a:gd name="T26" fmla="*/ 104 w 401"/>
                  <a:gd name="T27" fmla="*/ 267 h 646"/>
                  <a:gd name="T28" fmla="*/ 140 w 401"/>
                  <a:gd name="T29" fmla="*/ 427 h 646"/>
                  <a:gd name="T30" fmla="*/ 141 w 401"/>
                  <a:gd name="T31" fmla="*/ 542 h 646"/>
                  <a:gd name="T32" fmla="*/ 131 w 401"/>
                  <a:gd name="T33" fmla="*/ 426 h 646"/>
                  <a:gd name="T34" fmla="*/ 92 w 401"/>
                  <a:gd name="T35" fmla="*/ 280 h 646"/>
                  <a:gd name="T36" fmla="*/ 53 w 401"/>
                  <a:gd name="T37" fmla="*/ 146 h 646"/>
                  <a:gd name="T38" fmla="*/ 47 w 401"/>
                  <a:gd name="T39" fmla="*/ 95 h 646"/>
                  <a:gd name="T40" fmla="*/ 0 w 401"/>
                  <a:gd name="T41"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1" h="646">
                    <a:moveTo>
                      <a:pt x="0" y="0"/>
                    </a:moveTo>
                    <a:cubicBezTo>
                      <a:pt x="4" y="8"/>
                      <a:pt x="163" y="262"/>
                      <a:pt x="163" y="262"/>
                    </a:cubicBezTo>
                    <a:cubicBezTo>
                      <a:pt x="163" y="262"/>
                      <a:pt x="204" y="336"/>
                      <a:pt x="241" y="386"/>
                    </a:cubicBezTo>
                    <a:cubicBezTo>
                      <a:pt x="279" y="435"/>
                      <a:pt x="347" y="502"/>
                      <a:pt x="359" y="524"/>
                    </a:cubicBezTo>
                    <a:cubicBezTo>
                      <a:pt x="371" y="547"/>
                      <a:pt x="401" y="556"/>
                      <a:pt x="356" y="555"/>
                    </a:cubicBezTo>
                    <a:cubicBezTo>
                      <a:pt x="311" y="554"/>
                      <a:pt x="232" y="551"/>
                      <a:pt x="213" y="598"/>
                    </a:cubicBezTo>
                    <a:cubicBezTo>
                      <a:pt x="195" y="644"/>
                      <a:pt x="173" y="646"/>
                      <a:pt x="196" y="611"/>
                    </a:cubicBezTo>
                    <a:cubicBezTo>
                      <a:pt x="219" y="576"/>
                      <a:pt x="267" y="546"/>
                      <a:pt x="265" y="518"/>
                    </a:cubicBezTo>
                    <a:cubicBezTo>
                      <a:pt x="264" y="490"/>
                      <a:pt x="241" y="455"/>
                      <a:pt x="220" y="438"/>
                    </a:cubicBezTo>
                    <a:cubicBezTo>
                      <a:pt x="199" y="420"/>
                      <a:pt x="163" y="399"/>
                      <a:pt x="160" y="375"/>
                    </a:cubicBezTo>
                    <a:cubicBezTo>
                      <a:pt x="157" y="351"/>
                      <a:pt x="149" y="296"/>
                      <a:pt x="144" y="279"/>
                    </a:cubicBezTo>
                    <a:cubicBezTo>
                      <a:pt x="139" y="262"/>
                      <a:pt x="103" y="174"/>
                      <a:pt x="97" y="164"/>
                    </a:cubicBezTo>
                    <a:cubicBezTo>
                      <a:pt x="92" y="155"/>
                      <a:pt x="57" y="95"/>
                      <a:pt x="60" y="120"/>
                    </a:cubicBezTo>
                    <a:cubicBezTo>
                      <a:pt x="63" y="146"/>
                      <a:pt x="100" y="256"/>
                      <a:pt x="104" y="267"/>
                    </a:cubicBezTo>
                    <a:cubicBezTo>
                      <a:pt x="108" y="278"/>
                      <a:pt x="139" y="415"/>
                      <a:pt x="140" y="427"/>
                    </a:cubicBezTo>
                    <a:cubicBezTo>
                      <a:pt x="141" y="439"/>
                      <a:pt x="147" y="534"/>
                      <a:pt x="141" y="542"/>
                    </a:cubicBezTo>
                    <a:cubicBezTo>
                      <a:pt x="136" y="550"/>
                      <a:pt x="137" y="464"/>
                      <a:pt x="131" y="426"/>
                    </a:cubicBezTo>
                    <a:cubicBezTo>
                      <a:pt x="124" y="387"/>
                      <a:pt x="101" y="307"/>
                      <a:pt x="92" y="280"/>
                    </a:cubicBezTo>
                    <a:cubicBezTo>
                      <a:pt x="83" y="254"/>
                      <a:pt x="53" y="162"/>
                      <a:pt x="53" y="146"/>
                    </a:cubicBezTo>
                    <a:cubicBezTo>
                      <a:pt x="53" y="130"/>
                      <a:pt x="55" y="119"/>
                      <a:pt x="47" y="95"/>
                    </a:cubicBezTo>
                    <a:cubicBezTo>
                      <a:pt x="39" y="71"/>
                      <a:pt x="0" y="0"/>
                      <a:pt x="0" y="0"/>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6" name="Freeform 34">
                <a:extLst>
                  <a:ext uri="{FF2B5EF4-FFF2-40B4-BE49-F238E27FC236}">
                    <a16:creationId xmlns:a16="http://schemas.microsoft.com/office/drawing/2014/main" id="{DD49A27A-249E-821F-B9D0-AA4FB260F73D}"/>
                  </a:ext>
                </a:extLst>
              </p:cNvPr>
              <p:cNvSpPr>
                <a:spLocks/>
              </p:cNvSpPr>
              <p:nvPr/>
            </p:nvSpPr>
            <p:spPr bwMode="gray">
              <a:xfrm>
                <a:off x="1266825" y="3008313"/>
                <a:ext cx="320675" cy="98425"/>
              </a:xfrm>
              <a:custGeom>
                <a:avLst/>
                <a:gdLst>
                  <a:gd name="T0" fmla="*/ 0 w 232"/>
                  <a:gd name="T1" fmla="*/ 72 h 72"/>
                  <a:gd name="T2" fmla="*/ 106 w 232"/>
                  <a:gd name="T3" fmla="*/ 45 h 72"/>
                  <a:gd name="T4" fmla="*/ 177 w 232"/>
                  <a:gd name="T5" fmla="*/ 32 h 72"/>
                  <a:gd name="T6" fmla="*/ 78 w 232"/>
                  <a:gd name="T7" fmla="*/ 15 h 72"/>
                  <a:gd name="T8" fmla="*/ 0 w 232"/>
                  <a:gd name="T9" fmla="*/ 72 h 72"/>
                </a:gdLst>
                <a:ahLst/>
                <a:cxnLst>
                  <a:cxn ang="0">
                    <a:pos x="T0" y="T1"/>
                  </a:cxn>
                  <a:cxn ang="0">
                    <a:pos x="T2" y="T3"/>
                  </a:cxn>
                  <a:cxn ang="0">
                    <a:pos x="T4" y="T5"/>
                  </a:cxn>
                  <a:cxn ang="0">
                    <a:pos x="T6" y="T7"/>
                  </a:cxn>
                  <a:cxn ang="0">
                    <a:pos x="T8" y="T9"/>
                  </a:cxn>
                </a:cxnLst>
                <a:rect l="0" t="0" r="r" b="b"/>
                <a:pathLst>
                  <a:path w="232" h="72">
                    <a:moveTo>
                      <a:pt x="0" y="72"/>
                    </a:moveTo>
                    <a:cubicBezTo>
                      <a:pt x="12" y="69"/>
                      <a:pt x="40" y="41"/>
                      <a:pt x="106" y="45"/>
                    </a:cubicBezTo>
                    <a:cubicBezTo>
                      <a:pt x="173" y="49"/>
                      <a:pt x="232" y="63"/>
                      <a:pt x="177" y="32"/>
                    </a:cubicBezTo>
                    <a:cubicBezTo>
                      <a:pt x="122" y="1"/>
                      <a:pt x="105" y="0"/>
                      <a:pt x="78" y="15"/>
                    </a:cubicBezTo>
                    <a:cubicBezTo>
                      <a:pt x="52" y="29"/>
                      <a:pt x="0" y="72"/>
                      <a:pt x="0" y="72"/>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7" name="Freeform 35">
                <a:extLst>
                  <a:ext uri="{FF2B5EF4-FFF2-40B4-BE49-F238E27FC236}">
                    <a16:creationId xmlns:a16="http://schemas.microsoft.com/office/drawing/2014/main" id="{2CD336D4-C504-73D4-5080-ABE2DDCDBB89}"/>
                  </a:ext>
                </a:extLst>
              </p:cNvPr>
              <p:cNvSpPr>
                <a:spLocks/>
              </p:cNvSpPr>
              <p:nvPr/>
            </p:nvSpPr>
            <p:spPr bwMode="gray">
              <a:xfrm>
                <a:off x="2054225" y="1881188"/>
                <a:ext cx="212725" cy="900113"/>
              </a:xfrm>
              <a:custGeom>
                <a:avLst/>
                <a:gdLst>
                  <a:gd name="T0" fmla="*/ 20 w 155"/>
                  <a:gd name="T1" fmla="*/ 612 h 653"/>
                  <a:gd name="T2" fmla="*/ 32 w 155"/>
                  <a:gd name="T3" fmla="*/ 258 h 653"/>
                  <a:gd name="T4" fmla="*/ 78 w 155"/>
                  <a:gd name="T5" fmla="*/ 54 h 653"/>
                  <a:gd name="T6" fmla="*/ 102 w 155"/>
                  <a:gd name="T7" fmla="*/ 17 h 653"/>
                  <a:gd name="T8" fmla="*/ 78 w 155"/>
                  <a:gd name="T9" fmla="*/ 85 h 653"/>
                  <a:gd name="T10" fmla="*/ 58 w 155"/>
                  <a:gd name="T11" fmla="*/ 194 h 653"/>
                  <a:gd name="T12" fmla="*/ 62 w 155"/>
                  <a:gd name="T13" fmla="*/ 522 h 653"/>
                  <a:gd name="T14" fmla="*/ 87 w 155"/>
                  <a:gd name="T15" fmla="*/ 584 h 653"/>
                  <a:gd name="T16" fmla="*/ 154 w 155"/>
                  <a:gd name="T17" fmla="*/ 625 h 653"/>
                  <a:gd name="T18" fmla="*/ 80 w 155"/>
                  <a:gd name="T19" fmla="*/ 626 h 653"/>
                  <a:gd name="T20" fmla="*/ 32 w 155"/>
                  <a:gd name="T21" fmla="*/ 644 h 653"/>
                  <a:gd name="T22" fmla="*/ 6 w 155"/>
                  <a:gd name="T23" fmla="*/ 641 h 653"/>
                  <a:gd name="T24" fmla="*/ 20 w 155"/>
                  <a:gd name="T25" fmla="*/ 612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53">
                    <a:moveTo>
                      <a:pt x="20" y="612"/>
                    </a:moveTo>
                    <a:cubicBezTo>
                      <a:pt x="22" y="593"/>
                      <a:pt x="28" y="269"/>
                      <a:pt x="32" y="258"/>
                    </a:cubicBezTo>
                    <a:cubicBezTo>
                      <a:pt x="36" y="248"/>
                      <a:pt x="64" y="78"/>
                      <a:pt x="78" y="54"/>
                    </a:cubicBezTo>
                    <a:cubicBezTo>
                      <a:pt x="91" y="30"/>
                      <a:pt x="115" y="0"/>
                      <a:pt x="102" y="17"/>
                    </a:cubicBezTo>
                    <a:cubicBezTo>
                      <a:pt x="88" y="34"/>
                      <a:pt x="82" y="66"/>
                      <a:pt x="78" y="85"/>
                    </a:cubicBezTo>
                    <a:cubicBezTo>
                      <a:pt x="74" y="104"/>
                      <a:pt x="48" y="122"/>
                      <a:pt x="58" y="194"/>
                    </a:cubicBezTo>
                    <a:cubicBezTo>
                      <a:pt x="67" y="266"/>
                      <a:pt x="54" y="485"/>
                      <a:pt x="62" y="522"/>
                    </a:cubicBezTo>
                    <a:cubicBezTo>
                      <a:pt x="70" y="560"/>
                      <a:pt x="67" y="569"/>
                      <a:pt x="87" y="584"/>
                    </a:cubicBezTo>
                    <a:cubicBezTo>
                      <a:pt x="107" y="598"/>
                      <a:pt x="152" y="621"/>
                      <a:pt x="154" y="625"/>
                    </a:cubicBezTo>
                    <a:cubicBezTo>
                      <a:pt x="155" y="629"/>
                      <a:pt x="108" y="626"/>
                      <a:pt x="80" y="626"/>
                    </a:cubicBezTo>
                    <a:cubicBezTo>
                      <a:pt x="52" y="626"/>
                      <a:pt x="32" y="644"/>
                      <a:pt x="32" y="644"/>
                    </a:cubicBezTo>
                    <a:cubicBezTo>
                      <a:pt x="32" y="644"/>
                      <a:pt x="0" y="653"/>
                      <a:pt x="6" y="641"/>
                    </a:cubicBezTo>
                    <a:cubicBezTo>
                      <a:pt x="11" y="629"/>
                      <a:pt x="20" y="612"/>
                      <a:pt x="20" y="612"/>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8" name="Freeform 36">
                <a:extLst>
                  <a:ext uri="{FF2B5EF4-FFF2-40B4-BE49-F238E27FC236}">
                    <a16:creationId xmlns:a16="http://schemas.microsoft.com/office/drawing/2014/main" id="{26E1354B-FCC4-1A96-E0CA-68B10E275A5B}"/>
                  </a:ext>
                </a:extLst>
              </p:cNvPr>
              <p:cNvSpPr>
                <a:spLocks/>
              </p:cNvSpPr>
              <p:nvPr/>
            </p:nvSpPr>
            <p:spPr bwMode="gray">
              <a:xfrm>
                <a:off x="2146300" y="2609850"/>
                <a:ext cx="334963" cy="158750"/>
              </a:xfrm>
              <a:custGeom>
                <a:avLst/>
                <a:gdLst>
                  <a:gd name="T0" fmla="*/ 243 w 243"/>
                  <a:gd name="T1" fmla="*/ 116 h 116"/>
                  <a:gd name="T2" fmla="*/ 163 w 243"/>
                  <a:gd name="T3" fmla="*/ 52 h 116"/>
                  <a:gd name="T4" fmla="*/ 40 w 243"/>
                  <a:gd name="T5" fmla="*/ 36 h 116"/>
                  <a:gd name="T6" fmla="*/ 89 w 243"/>
                  <a:gd name="T7" fmla="*/ 13 h 116"/>
                  <a:gd name="T8" fmla="*/ 201 w 243"/>
                  <a:gd name="T9" fmla="*/ 41 h 116"/>
                  <a:gd name="T10" fmla="*/ 243 w 243"/>
                  <a:gd name="T11" fmla="*/ 116 h 116"/>
                </a:gdLst>
                <a:ahLst/>
                <a:cxnLst>
                  <a:cxn ang="0">
                    <a:pos x="T0" y="T1"/>
                  </a:cxn>
                  <a:cxn ang="0">
                    <a:pos x="T2" y="T3"/>
                  </a:cxn>
                  <a:cxn ang="0">
                    <a:pos x="T4" y="T5"/>
                  </a:cxn>
                  <a:cxn ang="0">
                    <a:pos x="T6" y="T7"/>
                  </a:cxn>
                  <a:cxn ang="0">
                    <a:pos x="T8" y="T9"/>
                  </a:cxn>
                  <a:cxn ang="0">
                    <a:pos x="T10" y="T11"/>
                  </a:cxn>
                </a:cxnLst>
                <a:rect l="0" t="0" r="r" b="b"/>
                <a:pathLst>
                  <a:path w="243" h="116">
                    <a:moveTo>
                      <a:pt x="243" y="116"/>
                    </a:moveTo>
                    <a:cubicBezTo>
                      <a:pt x="239" y="105"/>
                      <a:pt x="204" y="61"/>
                      <a:pt x="163" y="52"/>
                    </a:cubicBezTo>
                    <a:cubicBezTo>
                      <a:pt x="121" y="42"/>
                      <a:pt x="40" y="36"/>
                      <a:pt x="40" y="36"/>
                    </a:cubicBezTo>
                    <a:cubicBezTo>
                      <a:pt x="40" y="36"/>
                      <a:pt x="0" y="0"/>
                      <a:pt x="89" y="13"/>
                    </a:cubicBezTo>
                    <a:cubicBezTo>
                      <a:pt x="179" y="26"/>
                      <a:pt x="176" y="14"/>
                      <a:pt x="201" y="41"/>
                    </a:cubicBezTo>
                    <a:cubicBezTo>
                      <a:pt x="227" y="68"/>
                      <a:pt x="243" y="116"/>
                      <a:pt x="243" y="116"/>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9" name="Freeform 37">
                <a:extLst>
                  <a:ext uri="{FF2B5EF4-FFF2-40B4-BE49-F238E27FC236}">
                    <a16:creationId xmlns:a16="http://schemas.microsoft.com/office/drawing/2014/main" id="{886CD3B8-73D2-AC78-5FF9-384B5379D7E7}"/>
                  </a:ext>
                </a:extLst>
              </p:cNvPr>
              <p:cNvSpPr>
                <a:spLocks/>
              </p:cNvSpPr>
              <p:nvPr/>
            </p:nvSpPr>
            <p:spPr bwMode="gray">
              <a:xfrm>
                <a:off x="2311400" y="2790825"/>
                <a:ext cx="122238" cy="276225"/>
              </a:xfrm>
              <a:custGeom>
                <a:avLst/>
                <a:gdLst>
                  <a:gd name="T0" fmla="*/ 44 w 88"/>
                  <a:gd name="T1" fmla="*/ 42 h 200"/>
                  <a:gd name="T2" fmla="*/ 62 w 88"/>
                  <a:gd name="T3" fmla="*/ 166 h 200"/>
                  <a:gd name="T4" fmla="*/ 86 w 88"/>
                  <a:gd name="T5" fmla="*/ 156 h 200"/>
                  <a:gd name="T6" fmla="*/ 66 w 88"/>
                  <a:gd name="T7" fmla="*/ 48 h 200"/>
                  <a:gd name="T8" fmla="*/ 0 w 88"/>
                  <a:gd name="T9" fmla="*/ 0 h 200"/>
                  <a:gd name="T10" fmla="*/ 44 w 88"/>
                  <a:gd name="T11" fmla="*/ 42 h 200"/>
                </a:gdLst>
                <a:ahLst/>
                <a:cxnLst>
                  <a:cxn ang="0">
                    <a:pos x="T0" y="T1"/>
                  </a:cxn>
                  <a:cxn ang="0">
                    <a:pos x="T2" y="T3"/>
                  </a:cxn>
                  <a:cxn ang="0">
                    <a:pos x="T4" y="T5"/>
                  </a:cxn>
                  <a:cxn ang="0">
                    <a:pos x="T6" y="T7"/>
                  </a:cxn>
                  <a:cxn ang="0">
                    <a:pos x="T8" y="T9"/>
                  </a:cxn>
                  <a:cxn ang="0">
                    <a:pos x="T10" y="T11"/>
                  </a:cxn>
                </a:cxnLst>
                <a:rect l="0" t="0" r="r" b="b"/>
                <a:pathLst>
                  <a:path w="88" h="200">
                    <a:moveTo>
                      <a:pt x="44" y="42"/>
                    </a:moveTo>
                    <a:cubicBezTo>
                      <a:pt x="62" y="64"/>
                      <a:pt x="78" y="146"/>
                      <a:pt x="62" y="166"/>
                    </a:cubicBezTo>
                    <a:cubicBezTo>
                      <a:pt x="46" y="186"/>
                      <a:pt x="84" y="200"/>
                      <a:pt x="86" y="156"/>
                    </a:cubicBezTo>
                    <a:cubicBezTo>
                      <a:pt x="88" y="112"/>
                      <a:pt x="76" y="56"/>
                      <a:pt x="66" y="48"/>
                    </a:cubicBezTo>
                    <a:cubicBezTo>
                      <a:pt x="56" y="40"/>
                      <a:pt x="0" y="0"/>
                      <a:pt x="0" y="0"/>
                    </a:cubicBezTo>
                    <a:lnTo>
                      <a:pt x="44" y="42"/>
                    </a:ln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0" name="Freeform 38">
                <a:extLst>
                  <a:ext uri="{FF2B5EF4-FFF2-40B4-BE49-F238E27FC236}">
                    <a16:creationId xmlns:a16="http://schemas.microsoft.com/office/drawing/2014/main" id="{988BC855-7C90-2F30-E2EB-099F72D7D7A5}"/>
                  </a:ext>
                </a:extLst>
              </p:cNvPr>
              <p:cNvSpPr>
                <a:spLocks/>
              </p:cNvSpPr>
              <p:nvPr/>
            </p:nvSpPr>
            <p:spPr bwMode="gray">
              <a:xfrm>
                <a:off x="2005013" y="3271838"/>
                <a:ext cx="207963" cy="46038"/>
              </a:xfrm>
              <a:custGeom>
                <a:avLst/>
                <a:gdLst>
                  <a:gd name="T0" fmla="*/ 0 w 150"/>
                  <a:gd name="T1" fmla="*/ 34 h 34"/>
                  <a:gd name="T2" fmla="*/ 140 w 150"/>
                  <a:gd name="T3" fmla="*/ 26 h 34"/>
                  <a:gd name="T4" fmla="*/ 150 w 150"/>
                  <a:gd name="T5" fmla="*/ 0 h 34"/>
                  <a:gd name="T6" fmla="*/ 106 w 150"/>
                  <a:gd name="T7" fmla="*/ 18 h 34"/>
                  <a:gd name="T8" fmla="*/ 0 w 150"/>
                  <a:gd name="T9" fmla="*/ 34 h 34"/>
                </a:gdLst>
                <a:ahLst/>
                <a:cxnLst>
                  <a:cxn ang="0">
                    <a:pos x="T0" y="T1"/>
                  </a:cxn>
                  <a:cxn ang="0">
                    <a:pos x="T2" y="T3"/>
                  </a:cxn>
                  <a:cxn ang="0">
                    <a:pos x="T4" y="T5"/>
                  </a:cxn>
                  <a:cxn ang="0">
                    <a:pos x="T6" y="T7"/>
                  </a:cxn>
                  <a:cxn ang="0">
                    <a:pos x="T8" y="T9"/>
                  </a:cxn>
                </a:cxnLst>
                <a:rect l="0" t="0" r="r" b="b"/>
                <a:pathLst>
                  <a:path w="150" h="34">
                    <a:moveTo>
                      <a:pt x="0" y="34"/>
                    </a:moveTo>
                    <a:cubicBezTo>
                      <a:pt x="0" y="34"/>
                      <a:pt x="130" y="30"/>
                      <a:pt x="140" y="26"/>
                    </a:cubicBezTo>
                    <a:cubicBezTo>
                      <a:pt x="150" y="22"/>
                      <a:pt x="150" y="0"/>
                      <a:pt x="150" y="0"/>
                    </a:cubicBezTo>
                    <a:cubicBezTo>
                      <a:pt x="150" y="0"/>
                      <a:pt x="138" y="12"/>
                      <a:pt x="106" y="18"/>
                    </a:cubicBezTo>
                    <a:cubicBezTo>
                      <a:pt x="74" y="24"/>
                      <a:pt x="0" y="34"/>
                      <a:pt x="0" y="34"/>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1" name="Freeform 39">
                <a:extLst>
                  <a:ext uri="{FF2B5EF4-FFF2-40B4-BE49-F238E27FC236}">
                    <a16:creationId xmlns:a16="http://schemas.microsoft.com/office/drawing/2014/main" id="{F34E8B3B-9A80-C53B-4C06-CDB1D5D1C290}"/>
                  </a:ext>
                </a:extLst>
              </p:cNvPr>
              <p:cNvSpPr>
                <a:spLocks/>
              </p:cNvSpPr>
              <p:nvPr/>
            </p:nvSpPr>
            <p:spPr bwMode="gray">
              <a:xfrm>
                <a:off x="2008188" y="3381375"/>
                <a:ext cx="242888" cy="119063"/>
              </a:xfrm>
              <a:custGeom>
                <a:avLst/>
                <a:gdLst>
                  <a:gd name="T0" fmla="*/ 0 w 176"/>
                  <a:gd name="T1" fmla="*/ 0 h 86"/>
                  <a:gd name="T2" fmla="*/ 22 w 176"/>
                  <a:gd name="T3" fmla="*/ 72 h 86"/>
                  <a:gd name="T4" fmla="*/ 176 w 176"/>
                  <a:gd name="T5" fmla="*/ 56 h 86"/>
                  <a:gd name="T6" fmla="*/ 26 w 176"/>
                  <a:gd name="T7" fmla="*/ 80 h 86"/>
                  <a:gd name="T8" fmla="*/ 4 w 176"/>
                  <a:gd name="T9" fmla="*/ 74 h 86"/>
                  <a:gd name="T10" fmla="*/ 0 w 176"/>
                  <a:gd name="T11" fmla="*/ 0 h 86"/>
                </a:gdLst>
                <a:ahLst/>
                <a:cxnLst>
                  <a:cxn ang="0">
                    <a:pos x="T0" y="T1"/>
                  </a:cxn>
                  <a:cxn ang="0">
                    <a:pos x="T2" y="T3"/>
                  </a:cxn>
                  <a:cxn ang="0">
                    <a:pos x="T4" y="T5"/>
                  </a:cxn>
                  <a:cxn ang="0">
                    <a:pos x="T6" y="T7"/>
                  </a:cxn>
                  <a:cxn ang="0">
                    <a:pos x="T8" y="T9"/>
                  </a:cxn>
                  <a:cxn ang="0">
                    <a:pos x="T10" y="T11"/>
                  </a:cxn>
                </a:cxnLst>
                <a:rect l="0" t="0" r="r" b="b"/>
                <a:pathLst>
                  <a:path w="176" h="86">
                    <a:moveTo>
                      <a:pt x="0" y="0"/>
                    </a:moveTo>
                    <a:cubicBezTo>
                      <a:pt x="22" y="72"/>
                      <a:pt x="22" y="72"/>
                      <a:pt x="22" y="72"/>
                    </a:cubicBezTo>
                    <a:cubicBezTo>
                      <a:pt x="176" y="56"/>
                      <a:pt x="176" y="56"/>
                      <a:pt x="176" y="56"/>
                    </a:cubicBezTo>
                    <a:cubicBezTo>
                      <a:pt x="26" y="80"/>
                      <a:pt x="26" y="80"/>
                      <a:pt x="26" y="80"/>
                    </a:cubicBezTo>
                    <a:cubicBezTo>
                      <a:pt x="26" y="80"/>
                      <a:pt x="8" y="86"/>
                      <a:pt x="4" y="74"/>
                    </a:cubicBezTo>
                    <a:cubicBezTo>
                      <a:pt x="0" y="62"/>
                      <a:pt x="0" y="0"/>
                      <a:pt x="0" y="0"/>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2" name="Freeform 40">
                <a:extLst>
                  <a:ext uri="{FF2B5EF4-FFF2-40B4-BE49-F238E27FC236}">
                    <a16:creationId xmlns:a16="http://schemas.microsoft.com/office/drawing/2014/main" id="{AF87370A-4ABA-87BA-60F8-67602C90BAC5}"/>
                  </a:ext>
                </a:extLst>
              </p:cNvPr>
              <p:cNvSpPr>
                <a:spLocks/>
              </p:cNvSpPr>
              <p:nvPr/>
            </p:nvSpPr>
            <p:spPr bwMode="gray">
              <a:xfrm>
                <a:off x="1549400" y="3454400"/>
                <a:ext cx="60325" cy="41275"/>
              </a:xfrm>
              <a:custGeom>
                <a:avLst/>
                <a:gdLst>
                  <a:gd name="T0" fmla="*/ 0 w 44"/>
                  <a:gd name="T1" fmla="*/ 14 h 30"/>
                  <a:gd name="T2" fmla="*/ 22 w 44"/>
                  <a:gd name="T3" fmla="*/ 30 h 30"/>
                  <a:gd name="T4" fmla="*/ 44 w 44"/>
                  <a:gd name="T5" fmla="*/ 10 h 30"/>
                  <a:gd name="T6" fmla="*/ 26 w 44"/>
                  <a:gd name="T7" fmla="*/ 4 h 30"/>
                  <a:gd name="T8" fmla="*/ 0 w 44"/>
                  <a:gd name="T9" fmla="*/ 14 h 30"/>
                </a:gdLst>
                <a:ahLst/>
                <a:cxnLst>
                  <a:cxn ang="0">
                    <a:pos x="T0" y="T1"/>
                  </a:cxn>
                  <a:cxn ang="0">
                    <a:pos x="T2" y="T3"/>
                  </a:cxn>
                  <a:cxn ang="0">
                    <a:pos x="T4" y="T5"/>
                  </a:cxn>
                  <a:cxn ang="0">
                    <a:pos x="T6" y="T7"/>
                  </a:cxn>
                  <a:cxn ang="0">
                    <a:pos x="T8" y="T9"/>
                  </a:cxn>
                </a:cxnLst>
                <a:rect l="0" t="0" r="r" b="b"/>
                <a:pathLst>
                  <a:path w="44" h="30">
                    <a:moveTo>
                      <a:pt x="0" y="14"/>
                    </a:moveTo>
                    <a:cubicBezTo>
                      <a:pt x="8" y="28"/>
                      <a:pt x="22" y="30"/>
                      <a:pt x="22" y="30"/>
                    </a:cubicBezTo>
                    <a:cubicBezTo>
                      <a:pt x="44" y="10"/>
                      <a:pt x="44" y="10"/>
                      <a:pt x="44" y="10"/>
                    </a:cubicBezTo>
                    <a:cubicBezTo>
                      <a:pt x="44" y="10"/>
                      <a:pt x="34" y="0"/>
                      <a:pt x="26" y="4"/>
                    </a:cubicBezTo>
                    <a:cubicBezTo>
                      <a:pt x="18" y="8"/>
                      <a:pt x="0" y="14"/>
                      <a:pt x="0" y="14"/>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3" name="Freeform 41">
                <a:extLst>
                  <a:ext uri="{FF2B5EF4-FFF2-40B4-BE49-F238E27FC236}">
                    <a16:creationId xmlns:a16="http://schemas.microsoft.com/office/drawing/2014/main" id="{7866AE3B-1256-7302-8A6D-BAEBF3D09F23}"/>
                  </a:ext>
                </a:extLst>
              </p:cNvPr>
              <p:cNvSpPr>
                <a:spLocks/>
              </p:cNvSpPr>
              <p:nvPr/>
            </p:nvSpPr>
            <p:spPr bwMode="gray">
              <a:xfrm>
                <a:off x="1017588" y="3149600"/>
                <a:ext cx="87313" cy="790575"/>
              </a:xfrm>
              <a:custGeom>
                <a:avLst/>
                <a:gdLst>
                  <a:gd name="T0" fmla="*/ 64 w 64"/>
                  <a:gd name="T1" fmla="*/ 56 h 572"/>
                  <a:gd name="T2" fmla="*/ 34 w 64"/>
                  <a:gd name="T3" fmla="*/ 572 h 572"/>
                  <a:gd name="T4" fmla="*/ 0 w 64"/>
                  <a:gd name="T5" fmla="*/ 474 h 572"/>
                  <a:gd name="T6" fmla="*/ 14 w 64"/>
                  <a:gd name="T7" fmla="*/ 358 h 572"/>
                  <a:gd name="T8" fmla="*/ 44 w 64"/>
                  <a:gd name="T9" fmla="*/ 176 h 572"/>
                  <a:gd name="T10" fmla="*/ 30 w 64"/>
                  <a:gd name="T11" fmla="*/ 66 h 572"/>
                  <a:gd name="T12" fmla="*/ 50 w 64"/>
                  <a:gd name="T13" fmla="*/ 0 h 572"/>
                  <a:gd name="T14" fmla="*/ 64 w 64"/>
                  <a:gd name="T15" fmla="*/ 56 h 5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572">
                    <a:moveTo>
                      <a:pt x="64" y="56"/>
                    </a:moveTo>
                    <a:cubicBezTo>
                      <a:pt x="64" y="62"/>
                      <a:pt x="34" y="572"/>
                      <a:pt x="34" y="572"/>
                    </a:cubicBezTo>
                    <a:cubicBezTo>
                      <a:pt x="0" y="474"/>
                      <a:pt x="0" y="474"/>
                      <a:pt x="0" y="474"/>
                    </a:cubicBezTo>
                    <a:cubicBezTo>
                      <a:pt x="0" y="474"/>
                      <a:pt x="0" y="402"/>
                      <a:pt x="14" y="358"/>
                    </a:cubicBezTo>
                    <a:cubicBezTo>
                      <a:pt x="28" y="314"/>
                      <a:pt x="40" y="222"/>
                      <a:pt x="44" y="176"/>
                    </a:cubicBezTo>
                    <a:cubicBezTo>
                      <a:pt x="48" y="130"/>
                      <a:pt x="30" y="82"/>
                      <a:pt x="30" y="66"/>
                    </a:cubicBezTo>
                    <a:cubicBezTo>
                      <a:pt x="30" y="50"/>
                      <a:pt x="50" y="0"/>
                      <a:pt x="50" y="0"/>
                    </a:cubicBezTo>
                    <a:lnTo>
                      <a:pt x="64" y="56"/>
                    </a:ln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4" name="Freeform 42">
                <a:extLst>
                  <a:ext uri="{FF2B5EF4-FFF2-40B4-BE49-F238E27FC236}">
                    <a16:creationId xmlns:a16="http://schemas.microsoft.com/office/drawing/2014/main" id="{F5BE4537-9B06-8BFB-87E4-71245E405531}"/>
                  </a:ext>
                </a:extLst>
              </p:cNvPr>
              <p:cNvSpPr>
                <a:spLocks/>
              </p:cNvSpPr>
              <p:nvPr/>
            </p:nvSpPr>
            <p:spPr bwMode="gray">
              <a:xfrm>
                <a:off x="1038225" y="3448050"/>
                <a:ext cx="246063" cy="163513"/>
              </a:xfrm>
              <a:custGeom>
                <a:avLst/>
                <a:gdLst>
                  <a:gd name="T0" fmla="*/ 166 w 178"/>
                  <a:gd name="T1" fmla="*/ 0 h 118"/>
                  <a:gd name="T2" fmla="*/ 164 w 178"/>
                  <a:gd name="T3" fmla="*/ 90 h 118"/>
                  <a:gd name="T4" fmla="*/ 104 w 178"/>
                  <a:gd name="T5" fmla="*/ 100 h 118"/>
                  <a:gd name="T6" fmla="*/ 48 w 178"/>
                  <a:gd name="T7" fmla="*/ 112 h 118"/>
                  <a:gd name="T8" fmla="*/ 156 w 178"/>
                  <a:gd name="T9" fmla="*/ 110 h 118"/>
                  <a:gd name="T10" fmla="*/ 178 w 178"/>
                  <a:gd name="T11" fmla="*/ 64 h 118"/>
                  <a:gd name="T12" fmla="*/ 166 w 178"/>
                  <a:gd name="T13" fmla="*/ 0 h 118"/>
                </a:gdLst>
                <a:ahLst/>
                <a:cxnLst>
                  <a:cxn ang="0">
                    <a:pos x="T0" y="T1"/>
                  </a:cxn>
                  <a:cxn ang="0">
                    <a:pos x="T2" y="T3"/>
                  </a:cxn>
                  <a:cxn ang="0">
                    <a:pos x="T4" y="T5"/>
                  </a:cxn>
                  <a:cxn ang="0">
                    <a:pos x="T6" y="T7"/>
                  </a:cxn>
                  <a:cxn ang="0">
                    <a:pos x="T8" y="T9"/>
                  </a:cxn>
                  <a:cxn ang="0">
                    <a:pos x="T10" y="T11"/>
                  </a:cxn>
                  <a:cxn ang="0">
                    <a:pos x="T12" y="T13"/>
                  </a:cxn>
                </a:cxnLst>
                <a:rect l="0" t="0" r="r" b="b"/>
                <a:pathLst>
                  <a:path w="178" h="118">
                    <a:moveTo>
                      <a:pt x="166" y="0"/>
                    </a:moveTo>
                    <a:cubicBezTo>
                      <a:pt x="166" y="0"/>
                      <a:pt x="170" y="90"/>
                      <a:pt x="164" y="90"/>
                    </a:cubicBezTo>
                    <a:cubicBezTo>
                      <a:pt x="158" y="90"/>
                      <a:pt x="148" y="100"/>
                      <a:pt x="104" y="100"/>
                    </a:cubicBezTo>
                    <a:cubicBezTo>
                      <a:pt x="60" y="100"/>
                      <a:pt x="0" y="112"/>
                      <a:pt x="48" y="112"/>
                    </a:cubicBezTo>
                    <a:cubicBezTo>
                      <a:pt x="96" y="112"/>
                      <a:pt x="140" y="118"/>
                      <a:pt x="156" y="110"/>
                    </a:cubicBezTo>
                    <a:cubicBezTo>
                      <a:pt x="172" y="102"/>
                      <a:pt x="178" y="82"/>
                      <a:pt x="178" y="64"/>
                    </a:cubicBezTo>
                    <a:cubicBezTo>
                      <a:pt x="178" y="46"/>
                      <a:pt x="166" y="0"/>
                      <a:pt x="166" y="0"/>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5" name="Freeform 43">
                <a:extLst>
                  <a:ext uri="{FF2B5EF4-FFF2-40B4-BE49-F238E27FC236}">
                    <a16:creationId xmlns:a16="http://schemas.microsoft.com/office/drawing/2014/main" id="{26D30BDE-EED4-FE36-8AAA-C00AA82F83E9}"/>
                  </a:ext>
                </a:extLst>
              </p:cNvPr>
              <p:cNvSpPr>
                <a:spLocks/>
              </p:cNvSpPr>
              <p:nvPr/>
            </p:nvSpPr>
            <p:spPr bwMode="gray">
              <a:xfrm>
                <a:off x="1149350" y="3398838"/>
                <a:ext cx="142875" cy="19050"/>
              </a:xfrm>
              <a:custGeom>
                <a:avLst/>
                <a:gdLst>
                  <a:gd name="T0" fmla="*/ 0 w 104"/>
                  <a:gd name="T1" fmla="*/ 8 h 14"/>
                  <a:gd name="T2" fmla="*/ 90 w 104"/>
                  <a:gd name="T3" fmla="*/ 12 h 14"/>
                  <a:gd name="T4" fmla="*/ 88 w 104"/>
                  <a:gd name="T5" fmla="*/ 0 h 14"/>
                  <a:gd name="T6" fmla="*/ 0 w 104"/>
                  <a:gd name="T7" fmla="*/ 8 h 14"/>
                </a:gdLst>
                <a:ahLst/>
                <a:cxnLst>
                  <a:cxn ang="0">
                    <a:pos x="T0" y="T1"/>
                  </a:cxn>
                  <a:cxn ang="0">
                    <a:pos x="T2" y="T3"/>
                  </a:cxn>
                  <a:cxn ang="0">
                    <a:pos x="T4" y="T5"/>
                  </a:cxn>
                  <a:cxn ang="0">
                    <a:pos x="T6" y="T7"/>
                  </a:cxn>
                </a:cxnLst>
                <a:rect l="0" t="0" r="r" b="b"/>
                <a:pathLst>
                  <a:path w="104" h="14">
                    <a:moveTo>
                      <a:pt x="0" y="8"/>
                    </a:moveTo>
                    <a:cubicBezTo>
                      <a:pt x="16" y="12"/>
                      <a:pt x="78" y="14"/>
                      <a:pt x="90" y="12"/>
                    </a:cubicBezTo>
                    <a:cubicBezTo>
                      <a:pt x="102" y="10"/>
                      <a:pt x="104" y="0"/>
                      <a:pt x="88" y="0"/>
                    </a:cubicBezTo>
                    <a:cubicBezTo>
                      <a:pt x="72" y="0"/>
                      <a:pt x="0" y="8"/>
                      <a:pt x="0" y="8"/>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6" name="Freeform 44">
                <a:extLst>
                  <a:ext uri="{FF2B5EF4-FFF2-40B4-BE49-F238E27FC236}">
                    <a16:creationId xmlns:a16="http://schemas.microsoft.com/office/drawing/2014/main" id="{11597E8D-2EB9-D6F1-2AFC-8C16778011A6}"/>
                  </a:ext>
                </a:extLst>
              </p:cNvPr>
              <p:cNvSpPr>
                <a:spLocks/>
              </p:cNvSpPr>
              <p:nvPr/>
            </p:nvSpPr>
            <p:spPr bwMode="gray">
              <a:xfrm>
                <a:off x="1704975" y="3440113"/>
                <a:ext cx="63500" cy="15875"/>
              </a:xfrm>
              <a:custGeom>
                <a:avLst/>
                <a:gdLst>
                  <a:gd name="T0" fmla="*/ 2 w 46"/>
                  <a:gd name="T1" fmla="*/ 12 h 12"/>
                  <a:gd name="T2" fmla="*/ 46 w 46"/>
                  <a:gd name="T3" fmla="*/ 12 h 12"/>
                  <a:gd name="T4" fmla="*/ 42 w 46"/>
                  <a:gd name="T5" fmla="*/ 0 h 12"/>
                  <a:gd name="T6" fmla="*/ 0 w 46"/>
                  <a:gd name="T7" fmla="*/ 4 h 12"/>
                  <a:gd name="T8" fmla="*/ 2 w 46"/>
                  <a:gd name="T9" fmla="*/ 12 h 12"/>
                </a:gdLst>
                <a:ahLst/>
                <a:cxnLst>
                  <a:cxn ang="0">
                    <a:pos x="T0" y="T1"/>
                  </a:cxn>
                  <a:cxn ang="0">
                    <a:pos x="T2" y="T3"/>
                  </a:cxn>
                  <a:cxn ang="0">
                    <a:pos x="T4" y="T5"/>
                  </a:cxn>
                  <a:cxn ang="0">
                    <a:pos x="T6" y="T7"/>
                  </a:cxn>
                  <a:cxn ang="0">
                    <a:pos x="T8" y="T9"/>
                  </a:cxn>
                </a:cxnLst>
                <a:rect l="0" t="0" r="r" b="b"/>
                <a:pathLst>
                  <a:path w="46" h="12">
                    <a:moveTo>
                      <a:pt x="2" y="12"/>
                    </a:moveTo>
                    <a:cubicBezTo>
                      <a:pt x="16" y="12"/>
                      <a:pt x="46" y="12"/>
                      <a:pt x="46" y="12"/>
                    </a:cubicBezTo>
                    <a:cubicBezTo>
                      <a:pt x="42" y="0"/>
                      <a:pt x="42" y="0"/>
                      <a:pt x="42" y="0"/>
                    </a:cubicBezTo>
                    <a:cubicBezTo>
                      <a:pt x="0" y="4"/>
                      <a:pt x="0" y="4"/>
                      <a:pt x="0" y="4"/>
                    </a:cubicBezTo>
                    <a:lnTo>
                      <a:pt x="2" y="12"/>
                    </a:ln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7" name="Freeform 45">
                <a:extLst>
                  <a:ext uri="{FF2B5EF4-FFF2-40B4-BE49-F238E27FC236}">
                    <a16:creationId xmlns:a16="http://schemas.microsoft.com/office/drawing/2014/main" id="{2C93C3BF-A03D-5FA2-9D2E-9B0327C31AE5}"/>
                  </a:ext>
                </a:extLst>
              </p:cNvPr>
              <p:cNvSpPr>
                <a:spLocks/>
              </p:cNvSpPr>
              <p:nvPr/>
            </p:nvSpPr>
            <p:spPr bwMode="gray">
              <a:xfrm>
                <a:off x="1870075" y="2371725"/>
                <a:ext cx="215900" cy="63500"/>
              </a:xfrm>
              <a:custGeom>
                <a:avLst/>
                <a:gdLst>
                  <a:gd name="T0" fmla="*/ 0 w 156"/>
                  <a:gd name="T1" fmla="*/ 42 h 46"/>
                  <a:gd name="T2" fmla="*/ 136 w 156"/>
                  <a:gd name="T3" fmla="*/ 16 h 46"/>
                  <a:gd name="T4" fmla="*/ 130 w 156"/>
                  <a:gd name="T5" fmla="*/ 8 h 46"/>
                  <a:gd name="T6" fmla="*/ 46 w 156"/>
                  <a:gd name="T7" fmla="*/ 28 h 46"/>
                  <a:gd name="T8" fmla="*/ 0 w 156"/>
                  <a:gd name="T9" fmla="*/ 42 h 46"/>
                </a:gdLst>
                <a:ahLst/>
                <a:cxnLst>
                  <a:cxn ang="0">
                    <a:pos x="T0" y="T1"/>
                  </a:cxn>
                  <a:cxn ang="0">
                    <a:pos x="T2" y="T3"/>
                  </a:cxn>
                  <a:cxn ang="0">
                    <a:pos x="T4" y="T5"/>
                  </a:cxn>
                  <a:cxn ang="0">
                    <a:pos x="T6" y="T7"/>
                  </a:cxn>
                  <a:cxn ang="0">
                    <a:pos x="T8" y="T9"/>
                  </a:cxn>
                </a:cxnLst>
                <a:rect l="0" t="0" r="r" b="b"/>
                <a:pathLst>
                  <a:path w="156" h="46">
                    <a:moveTo>
                      <a:pt x="0" y="42"/>
                    </a:moveTo>
                    <a:cubicBezTo>
                      <a:pt x="14" y="46"/>
                      <a:pt x="124" y="22"/>
                      <a:pt x="136" y="16"/>
                    </a:cubicBezTo>
                    <a:cubicBezTo>
                      <a:pt x="148" y="10"/>
                      <a:pt x="156" y="0"/>
                      <a:pt x="130" y="8"/>
                    </a:cubicBezTo>
                    <a:cubicBezTo>
                      <a:pt x="104" y="16"/>
                      <a:pt x="62" y="26"/>
                      <a:pt x="46" y="28"/>
                    </a:cubicBezTo>
                    <a:cubicBezTo>
                      <a:pt x="30" y="30"/>
                      <a:pt x="0" y="42"/>
                      <a:pt x="0" y="42"/>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8" name="Freeform 46">
                <a:extLst>
                  <a:ext uri="{FF2B5EF4-FFF2-40B4-BE49-F238E27FC236}">
                    <a16:creationId xmlns:a16="http://schemas.microsoft.com/office/drawing/2014/main" id="{BA63699D-72CF-71C2-DD1A-578EF71CE0A8}"/>
                  </a:ext>
                </a:extLst>
              </p:cNvPr>
              <p:cNvSpPr>
                <a:spLocks/>
              </p:cNvSpPr>
              <p:nvPr/>
            </p:nvSpPr>
            <p:spPr bwMode="gray">
              <a:xfrm>
                <a:off x="1822450" y="3697288"/>
                <a:ext cx="298450" cy="419100"/>
              </a:xfrm>
              <a:custGeom>
                <a:avLst/>
                <a:gdLst>
                  <a:gd name="T0" fmla="*/ 0 w 216"/>
                  <a:gd name="T1" fmla="*/ 0 h 304"/>
                  <a:gd name="T2" fmla="*/ 82 w 216"/>
                  <a:gd name="T3" fmla="*/ 268 h 304"/>
                  <a:gd name="T4" fmla="*/ 196 w 216"/>
                  <a:gd name="T5" fmla="*/ 286 h 304"/>
                  <a:gd name="T6" fmla="*/ 146 w 216"/>
                  <a:gd name="T7" fmla="*/ 276 h 304"/>
                  <a:gd name="T8" fmla="*/ 64 w 216"/>
                  <a:gd name="T9" fmla="*/ 212 h 304"/>
                  <a:gd name="T10" fmla="*/ 0 w 216"/>
                  <a:gd name="T11" fmla="*/ 0 h 304"/>
                </a:gdLst>
                <a:ahLst/>
                <a:cxnLst>
                  <a:cxn ang="0">
                    <a:pos x="T0" y="T1"/>
                  </a:cxn>
                  <a:cxn ang="0">
                    <a:pos x="T2" y="T3"/>
                  </a:cxn>
                  <a:cxn ang="0">
                    <a:pos x="T4" y="T5"/>
                  </a:cxn>
                  <a:cxn ang="0">
                    <a:pos x="T6" y="T7"/>
                  </a:cxn>
                  <a:cxn ang="0">
                    <a:pos x="T8" y="T9"/>
                  </a:cxn>
                  <a:cxn ang="0">
                    <a:pos x="T10" y="T11"/>
                  </a:cxn>
                </a:cxnLst>
                <a:rect l="0" t="0" r="r" b="b"/>
                <a:pathLst>
                  <a:path w="216" h="304">
                    <a:moveTo>
                      <a:pt x="0" y="0"/>
                    </a:moveTo>
                    <a:cubicBezTo>
                      <a:pt x="30" y="114"/>
                      <a:pt x="52" y="254"/>
                      <a:pt x="82" y="268"/>
                    </a:cubicBezTo>
                    <a:cubicBezTo>
                      <a:pt x="112" y="282"/>
                      <a:pt x="176" y="292"/>
                      <a:pt x="196" y="286"/>
                    </a:cubicBezTo>
                    <a:cubicBezTo>
                      <a:pt x="216" y="280"/>
                      <a:pt x="212" y="304"/>
                      <a:pt x="146" y="276"/>
                    </a:cubicBezTo>
                    <a:cubicBezTo>
                      <a:pt x="80" y="248"/>
                      <a:pt x="82" y="276"/>
                      <a:pt x="64" y="212"/>
                    </a:cubicBezTo>
                    <a:cubicBezTo>
                      <a:pt x="46" y="148"/>
                      <a:pt x="0" y="0"/>
                      <a:pt x="0" y="0"/>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9" name="Freeform 49">
                <a:extLst>
                  <a:ext uri="{FF2B5EF4-FFF2-40B4-BE49-F238E27FC236}">
                    <a16:creationId xmlns:a16="http://schemas.microsoft.com/office/drawing/2014/main" id="{D8912DF6-33F8-4617-7DE9-E7F05D7C6E85}"/>
                  </a:ext>
                </a:extLst>
              </p:cNvPr>
              <p:cNvSpPr>
                <a:spLocks/>
              </p:cNvSpPr>
              <p:nvPr/>
            </p:nvSpPr>
            <p:spPr bwMode="gray">
              <a:xfrm>
                <a:off x="1493838" y="2852738"/>
                <a:ext cx="315913" cy="20638"/>
              </a:xfrm>
              <a:custGeom>
                <a:avLst/>
                <a:gdLst>
                  <a:gd name="T0" fmla="*/ 21 w 229"/>
                  <a:gd name="T1" fmla="*/ 0 h 14"/>
                  <a:gd name="T2" fmla="*/ 21 w 229"/>
                  <a:gd name="T3" fmla="*/ 7 h 14"/>
                  <a:gd name="T4" fmla="*/ 0 w 229"/>
                  <a:gd name="T5" fmla="*/ 13 h 14"/>
                  <a:gd name="T6" fmla="*/ 21 w 229"/>
                  <a:gd name="T7" fmla="*/ 14 h 14"/>
                  <a:gd name="T8" fmla="*/ 229 w 229"/>
                  <a:gd name="T9" fmla="*/ 14 h 14"/>
                  <a:gd name="T10" fmla="*/ 229 w 229"/>
                  <a:gd name="T11" fmla="*/ 0 h 14"/>
                  <a:gd name="T12" fmla="*/ 21 w 22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29" h="14">
                    <a:moveTo>
                      <a:pt x="21" y="0"/>
                    </a:moveTo>
                    <a:cubicBezTo>
                      <a:pt x="21" y="7"/>
                      <a:pt x="21" y="7"/>
                      <a:pt x="21" y="7"/>
                    </a:cubicBezTo>
                    <a:cubicBezTo>
                      <a:pt x="16" y="10"/>
                      <a:pt x="0" y="13"/>
                      <a:pt x="0" y="13"/>
                    </a:cubicBezTo>
                    <a:cubicBezTo>
                      <a:pt x="21" y="14"/>
                      <a:pt x="21" y="14"/>
                      <a:pt x="21" y="14"/>
                    </a:cubicBezTo>
                    <a:cubicBezTo>
                      <a:pt x="229" y="14"/>
                      <a:pt x="229" y="14"/>
                      <a:pt x="229" y="14"/>
                    </a:cubicBezTo>
                    <a:cubicBezTo>
                      <a:pt x="229" y="0"/>
                      <a:pt x="229" y="0"/>
                      <a:pt x="229" y="0"/>
                    </a:cubicBezTo>
                    <a:lnTo>
                      <a:pt x="21" y="0"/>
                    </a:lnTo>
                    <a:close/>
                  </a:path>
                </a:pathLst>
              </a:custGeom>
              <a:solidFill>
                <a:srgbClr val="009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0" name="Freeform 50">
                <a:extLst>
                  <a:ext uri="{FF2B5EF4-FFF2-40B4-BE49-F238E27FC236}">
                    <a16:creationId xmlns:a16="http://schemas.microsoft.com/office/drawing/2014/main" id="{64378F6D-6F91-1640-45E8-A793024F9AC9}"/>
                  </a:ext>
                </a:extLst>
              </p:cNvPr>
              <p:cNvSpPr>
                <a:spLocks/>
              </p:cNvSpPr>
              <p:nvPr/>
            </p:nvSpPr>
            <p:spPr bwMode="gray">
              <a:xfrm>
                <a:off x="1935163" y="2757488"/>
                <a:ext cx="150813" cy="354013"/>
              </a:xfrm>
              <a:custGeom>
                <a:avLst/>
                <a:gdLst>
                  <a:gd name="T0" fmla="*/ 0 w 109"/>
                  <a:gd name="T1" fmla="*/ 216 h 256"/>
                  <a:gd name="T2" fmla="*/ 29 w 109"/>
                  <a:gd name="T3" fmla="*/ 246 h 256"/>
                  <a:gd name="T4" fmla="*/ 72 w 109"/>
                  <a:gd name="T5" fmla="*/ 246 h 256"/>
                  <a:gd name="T6" fmla="*/ 100 w 109"/>
                  <a:gd name="T7" fmla="*/ 180 h 256"/>
                  <a:gd name="T8" fmla="*/ 109 w 109"/>
                  <a:gd name="T9" fmla="*/ 69 h 256"/>
                  <a:gd name="T10" fmla="*/ 84 w 109"/>
                  <a:gd name="T11" fmla="*/ 16 h 256"/>
                  <a:gd name="T12" fmla="*/ 24 w 109"/>
                  <a:gd name="T13" fmla="*/ 6 h 256"/>
                  <a:gd name="T14" fmla="*/ 0 w 109"/>
                  <a:gd name="T15" fmla="*/ 216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256">
                    <a:moveTo>
                      <a:pt x="0" y="216"/>
                    </a:moveTo>
                    <a:cubicBezTo>
                      <a:pt x="0" y="224"/>
                      <a:pt x="16" y="237"/>
                      <a:pt x="29" y="246"/>
                    </a:cubicBezTo>
                    <a:cubicBezTo>
                      <a:pt x="42" y="256"/>
                      <a:pt x="57" y="248"/>
                      <a:pt x="72" y="246"/>
                    </a:cubicBezTo>
                    <a:cubicBezTo>
                      <a:pt x="86" y="245"/>
                      <a:pt x="96" y="210"/>
                      <a:pt x="100" y="180"/>
                    </a:cubicBezTo>
                    <a:cubicBezTo>
                      <a:pt x="104" y="149"/>
                      <a:pt x="109" y="81"/>
                      <a:pt x="109" y="69"/>
                    </a:cubicBezTo>
                    <a:cubicBezTo>
                      <a:pt x="109" y="57"/>
                      <a:pt x="96" y="32"/>
                      <a:pt x="84" y="16"/>
                    </a:cubicBezTo>
                    <a:cubicBezTo>
                      <a:pt x="72" y="0"/>
                      <a:pt x="49" y="1"/>
                      <a:pt x="24" y="6"/>
                    </a:cubicBezTo>
                    <a:lnTo>
                      <a:pt x="0" y="216"/>
                    </a:lnTo>
                    <a:close/>
                  </a:path>
                </a:pathLst>
              </a:custGeom>
              <a:solidFill>
                <a:srgbClr val="BDD5EF"/>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1" name="Freeform 51">
                <a:extLst>
                  <a:ext uri="{FF2B5EF4-FFF2-40B4-BE49-F238E27FC236}">
                    <a16:creationId xmlns:a16="http://schemas.microsoft.com/office/drawing/2014/main" id="{A3A9A2A9-0396-4900-8905-431EE8C9C59E}"/>
                  </a:ext>
                </a:extLst>
              </p:cNvPr>
              <p:cNvSpPr>
                <a:spLocks/>
              </p:cNvSpPr>
              <p:nvPr/>
            </p:nvSpPr>
            <p:spPr bwMode="gray">
              <a:xfrm>
                <a:off x="1976438" y="3011488"/>
                <a:ext cx="63500" cy="41275"/>
              </a:xfrm>
              <a:custGeom>
                <a:avLst/>
                <a:gdLst>
                  <a:gd name="T0" fmla="*/ 0 w 46"/>
                  <a:gd name="T1" fmla="*/ 10 h 30"/>
                  <a:gd name="T2" fmla="*/ 24 w 46"/>
                  <a:gd name="T3" fmla="*/ 16 h 30"/>
                  <a:gd name="T4" fmla="*/ 42 w 46"/>
                  <a:gd name="T5" fmla="*/ 10 h 30"/>
                  <a:gd name="T6" fmla="*/ 16 w 46"/>
                  <a:gd name="T7" fmla="*/ 26 h 30"/>
                  <a:gd name="T8" fmla="*/ 0 w 46"/>
                  <a:gd name="T9" fmla="*/ 10 h 30"/>
                </a:gdLst>
                <a:ahLst/>
                <a:cxnLst>
                  <a:cxn ang="0">
                    <a:pos x="T0" y="T1"/>
                  </a:cxn>
                  <a:cxn ang="0">
                    <a:pos x="T2" y="T3"/>
                  </a:cxn>
                  <a:cxn ang="0">
                    <a:pos x="T4" y="T5"/>
                  </a:cxn>
                  <a:cxn ang="0">
                    <a:pos x="T6" y="T7"/>
                  </a:cxn>
                  <a:cxn ang="0">
                    <a:pos x="T8" y="T9"/>
                  </a:cxn>
                </a:cxnLst>
                <a:rect l="0" t="0" r="r" b="b"/>
                <a:pathLst>
                  <a:path w="46" h="30">
                    <a:moveTo>
                      <a:pt x="0" y="10"/>
                    </a:moveTo>
                    <a:cubicBezTo>
                      <a:pt x="0" y="10"/>
                      <a:pt x="14" y="22"/>
                      <a:pt x="24" y="16"/>
                    </a:cubicBezTo>
                    <a:cubicBezTo>
                      <a:pt x="35" y="9"/>
                      <a:pt x="46" y="0"/>
                      <a:pt x="42" y="10"/>
                    </a:cubicBezTo>
                    <a:cubicBezTo>
                      <a:pt x="38" y="21"/>
                      <a:pt x="20" y="30"/>
                      <a:pt x="16" y="26"/>
                    </a:cubicBezTo>
                    <a:cubicBezTo>
                      <a:pt x="12" y="22"/>
                      <a:pt x="0" y="10"/>
                      <a:pt x="0" y="10"/>
                    </a:cubicBezTo>
                    <a:close/>
                  </a:path>
                </a:pathLst>
              </a:custGeom>
              <a:solidFill>
                <a:srgbClr val="A0C1D8"/>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2" name="Freeform 52">
                <a:extLst>
                  <a:ext uri="{FF2B5EF4-FFF2-40B4-BE49-F238E27FC236}">
                    <a16:creationId xmlns:a16="http://schemas.microsoft.com/office/drawing/2014/main" id="{820C5D2C-F91F-EA20-588D-865D20F0118B}"/>
                  </a:ext>
                </a:extLst>
              </p:cNvPr>
              <p:cNvSpPr>
                <a:spLocks/>
              </p:cNvSpPr>
              <p:nvPr/>
            </p:nvSpPr>
            <p:spPr bwMode="gray">
              <a:xfrm>
                <a:off x="2019300" y="2827338"/>
                <a:ext cx="39688" cy="158750"/>
              </a:xfrm>
              <a:custGeom>
                <a:avLst/>
                <a:gdLst>
                  <a:gd name="T0" fmla="*/ 16 w 29"/>
                  <a:gd name="T1" fmla="*/ 0 h 115"/>
                  <a:gd name="T2" fmla="*/ 24 w 29"/>
                  <a:gd name="T3" fmla="*/ 63 h 115"/>
                  <a:gd name="T4" fmla="*/ 0 w 29"/>
                  <a:gd name="T5" fmla="*/ 115 h 115"/>
                  <a:gd name="T6" fmla="*/ 11 w 29"/>
                  <a:gd name="T7" fmla="*/ 67 h 115"/>
                  <a:gd name="T8" fmla="*/ 15 w 29"/>
                  <a:gd name="T9" fmla="*/ 11 h 115"/>
                  <a:gd name="T10" fmla="*/ 16 w 29"/>
                  <a:gd name="T11" fmla="*/ 0 h 115"/>
                </a:gdLst>
                <a:ahLst/>
                <a:cxnLst>
                  <a:cxn ang="0">
                    <a:pos x="T0" y="T1"/>
                  </a:cxn>
                  <a:cxn ang="0">
                    <a:pos x="T2" y="T3"/>
                  </a:cxn>
                  <a:cxn ang="0">
                    <a:pos x="T4" y="T5"/>
                  </a:cxn>
                  <a:cxn ang="0">
                    <a:pos x="T6" y="T7"/>
                  </a:cxn>
                  <a:cxn ang="0">
                    <a:pos x="T8" y="T9"/>
                  </a:cxn>
                  <a:cxn ang="0">
                    <a:pos x="T10" y="T11"/>
                  </a:cxn>
                </a:cxnLst>
                <a:rect l="0" t="0" r="r" b="b"/>
                <a:pathLst>
                  <a:path w="29" h="115">
                    <a:moveTo>
                      <a:pt x="16" y="0"/>
                    </a:moveTo>
                    <a:cubicBezTo>
                      <a:pt x="20" y="4"/>
                      <a:pt x="29" y="43"/>
                      <a:pt x="24" y="63"/>
                    </a:cubicBezTo>
                    <a:cubicBezTo>
                      <a:pt x="19" y="83"/>
                      <a:pt x="0" y="115"/>
                      <a:pt x="0" y="115"/>
                    </a:cubicBezTo>
                    <a:cubicBezTo>
                      <a:pt x="0" y="115"/>
                      <a:pt x="0" y="87"/>
                      <a:pt x="11" y="67"/>
                    </a:cubicBezTo>
                    <a:cubicBezTo>
                      <a:pt x="21" y="47"/>
                      <a:pt x="15" y="11"/>
                      <a:pt x="15" y="11"/>
                    </a:cubicBezTo>
                    <a:lnTo>
                      <a:pt x="16" y="0"/>
                    </a:lnTo>
                    <a:close/>
                  </a:path>
                </a:pathLst>
              </a:custGeom>
              <a:solidFill>
                <a:srgbClr val="A0C1D8"/>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3" name="Freeform 53">
                <a:extLst>
                  <a:ext uri="{FF2B5EF4-FFF2-40B4-BE49-F238E27FC236}">
                    <a16:creationId xmlns:a16="http://schemas.microsoft.com/office/drawing/2014/main" id="{60FBB544-EA00-1F3D-D506-FC8CE0C3EC62}"/>
                  </a:ext>
                </a:extLst>
              </p:cNvPr>
              <p:cNvSpPr>
                <a:spLocks/>
              </p:cNvSpPr>
              <p:nvPr/>
            </p:nvSpPr>
            <p:spPr bwMode="gray">
              <a:xfrm>
                <a:off x="1916113" y="2749550"/>
                <a:ext cx="371475" cy="423863"/>
              </a:xfrm>
              <a:custGeom>
                <a:avLst/>
                <a:gdLst>
                  <a:gd name="T0" fmla="*/ 206 w 270"/>
                  <a:gd name="T1" fmla="*/ 275 h 307"/>
                  <a:gd name="T2" fmla="*/ 155 w 270"/>
                  <a:gd name="T3" fmla="*/ 294 h 307"/>
                  <a:gd name="T4" fmla="*/ 110 w 270"/>
                  <a:gd name="T5" fmla="*/ 298 h 307"/>
                  <a:gd name="T6" fmla="*/ 84 w 270"/>
                  <a:gd name="T7" fmla="*/ 286 h 307"/>
                  <a:gd name="T8" fmla="*/ 80 w 270"/>
                  <a:gd name="T9" fmla="*/ 285 h 307"/>
                  <a:gd name="T10" fmla="*/ 115 w 270"/>
                  <a:gd name="T11" fmla="*/ 211 h 307"/>
                  <a:gd name="T12" fmla="*/ 132 w 270"/>
                  <a:gd name="T13" fmla="*/ 70 h 307"/>
                  <a:gd name="T14" fmla="*/ 106 w 270"/>
                  <a:gd name="T15" fmla="*/ 16 h 307"/>
                  <a:gd name="T16" fmla="*/ 76 w 270"/>
                  <a:gd name="T17" fmla="*/ 10 h 307"/>
                  <a:gd name="T18" fmla="*/ 111 w 270"/>
                  <a:gd name="T19" fmla="*/ 38 h 307"/>
                  <a:gd name="T20" fmla="*/ 101 w 270"/>
                  <a:gd name="T21" fmla="*/ 233 h 307"/>
                  <a:gd name="T22" fmla="*/ 100 w 270"/>
                  <a:gd name="T23" fmla="*/ 222 h 307"/>
                  <a:gd name="T24" fmla="*/ 78 w 270"/>
                  <a:gd name="T25" fmla="*/ 235 h 307"/>
                  <a:gd name="T26" fmla="*/ 44 w 270"/>
                  <a:gd name="T27" fmla="*/ 246 h 307"/>
                  <a:gd name="T28" fmla="*/ 19 w 270"/>
                  <a:gd name="T29" fmla="*/ 223 h 307"/>
                  <a:gd name="T30" fmla="*/ 26 w 270"/>
                  <a:gd name="T31" fmla="*/ 260 h 307"/>
                  <a:gd name="T32" fmla="*/ 38 w 270"/>
                  <a:gd name="T33" fmla="*/ 276 h 307"/>
                  <a:gd name="T34" fmla="*/ 62 w 270"/>
                  <a:gd name="T35" fmla="*/ 303 h 307"/>
                  <a:gd name="T36" fmla="*/ 100 w 270"/>
                  <a:gd name="T37" fmla="*/ 307 h 307"/>
                  <a:gd name="T38" fmla="*/ 180 w 270"/>
                  <a:gd name="T39" fmla="*/ 296 h 307"/>
                  <a:gd name="T40" fmla="*/ 247 w 270"/>
                  <a:gd name="T41" fmla="*/ 267 h 307"/>
                  <a:gd name="T42" fmla="*/ 206 w 270"/>
                  <a:gd name="T43" fmla="*/ 27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0" h="307">
                    <a:moveTo>
                      <a:pt x="206" y="275"/>
                    </a:moveTo>
                    <a:cubicBezTo>
                      <a:pt x="183" y="287"/>
                      <a:pt x="178" y="290"/>
                      <a:pt x="155" y="294"/>
                    </a:cubicBezTo>
                    <a:cubicBezTo>
                      <a:pt x="132" y="298"/>
                      <a:pt x="114" y="299"/>
                      <a:pt x="110" y="298"/>
                    </a:cubicBezTo>
                    <a:cubicBezTo>
                      <a:pt x="106" y="296"/>
                      <a:pt x="84" y="286"/>
                      <a:pt x="84" y="286"/>
                    </a:cubicBezTo>
                    <a:cubicBezTo>
                      <a:pt x="80" y="285"/>
                      <a:pt x="80" y="285"/>
                      <a:pt x="80" y="285"/>
                    </a:cubicBezTo>
                    <a:cubicBezTo>
                      <a:pt x="95" y="262"/>
                      <a:pt x="112" y="234"/>
                      <a:pt x="115" y="211"/>
                    </a:cubicBezTo>
                    <a:cubicBezTo>
                      <a:pt x="119" y="179"/>
                      <a:pt x="135" y="80"/>
                      <a:pt x="132" y="70"/>
                    </a:cubicBezTo>
                    <a:cubicBezTo>
                      <a:pt x="130" y="59"/>
                      <a:pt x="127" y="22"/>
                      <a:pt x="106" y="16"/>
                    </a:cubicBezTo>
                    <a:cubicBezTo>
                      <a:pt x="84" y="11"/>
                      <a:pt x="63" y="0"/>
                      <a:pt x="76" y="10"/>
                    </a:cubicBezTo>
                    <a:cubicBezTo>
                      <a:pt x="90" y="19"/>
                      <a:pt x="111" y="38"/>
                      <a:pt x="111" y="38"/>
                    </a:cubicBezTo>
                    <a:cubicBezTo>
                      <a:pt x="116" y="55"/>
                      <a:pt x="116" y="181"/>
                      <a:pt x="101" y="233"/>
                    </a:cubicBezTo>
                    <a:cubicBezTo>
                      <a:pt x="101" y="228"/>
                      <a:pt x="101" y="224"/>
                      <a:pt x="100" y="222"/>
                    </a:cubicBezTo>
                    <a:cubicBezTo>
                      <a:pt x="98" y="214"/>
                      <a:pt x="88" y="222"/>
                      <a:pt x="78" y="235"/>
                    </a:cubicBezTo>
                    <a:cubicBezTo>
                      <a:pt x="67" y="248"/>
                      <a:pt x="56" y="252"/>
                      <a:pt x="44" y="246"/>
                    </a:cubicBezTo>
                    <a:cubicBezTo>
                      <a:pt x="32" y="239"/>
                      <a:pt x="38" y="236"/>
                      <a:pt x="19" y="223"/>
                    </a:cubicBezTo>
                    <a:cubicBezTo>
                      <a:pt x="0" y="210"/>
                      <a:pt x="15" y="239"/>
                      <a:pt x="26" y="260"/>
                    </a:cubicBezTo>
                    <a:cubicBezTo>
                      <a:pt x="26" y="260"/>
                      <a:pt x="32" y="272"/>
                      <a:pt x="38" y="276"/>
                    </a:cubicBezTo>
                    <a:cubicBezTo>
                      <a:pt x="42" y="280"/>
                      <a:pt x="56" y="296"/>
                      <a:pt x="62" y="303"/>
                    </a:cubicBezTo>
                    <a:cubicBezTo>
                      <a:pt x="100" y="307"/>
                      <a:pt x="100" y="307"/>
                      <a:pt x="100" y="307"/>
                    </a:cubicBezTo>
                    <a:cubicBezTo>
                      <a:pt x="139" y="307"/>
                      <a:pt x="168" y="299"/>
                      <a:pt x="180" y="296"/>
                    </a:cubicBezTo>
                    <a:cubicBezTo>
                      <a:pt x="192" y="294"/>
                      <a:pt x="224" y="276"/>
                      <a:pt x="247" y="267"/>
                    </a:cubicBezTo>
                    <a:cubicBezTo>
                      <a:pt x="270" y="258"/>
                      <a:pt x="228" y="263"/>
                      <a:pt x="206" y="275"/>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4" name="Freeform 54">
                <a:extLst>
                  <a:ext uri="{FF2B5EF4-FFF2-40B4-BE49-F238E27FC236}">
                    <a16:creationId xmlns:a16="http://schemas.microsoft.com/office/drawing/2014/main" id="{FA6E1184-9928-8BB2-7AFB-2C037854BD6E}"/>
                  </a:ext>
                </a:extLst>
              </p:cNvPr>
              <p:cNvSpPr>
                <a:spLocks/>
              </p:cNvSpPr>
              <p:nvPr/>
            </p:nvSpPr>
            <p:spPr bwMode="gray">
              <a:xfrm>
                <a:off x="1576388" y="2714625"/>
                <a:ext cx="436563" cy="346075"/>
              </a:xfrm>
              <a:custGeom>
                <a:avLst/>
                <a:gdLst>
                  <a:gd name="T0" fmla="*/ 98 w 317"/>
                  <a:gd name="T1" fmla="*/ 44 h 251"/>
                  <a:gd name="T2" fmla="*/ 67 w 317"/>
                  <a:gd name="T3" fmla="*/ 90 h 251"/>
                  <a:gd name="T4" fmla="*/ 115 w 317"/>
                  <a:gd name="T5" fmla="*/ 92 h 251"/>
                  <a:gd name="T6" fmla="*/ 148 w 317"/>
                  <a:gd name="T7" fmla="*/ 64 h 251"/>
                  <a:gd name="T8" fmla="*/ 150 w 317"/>
                  <a:gd name="T9" fmla="*/ 81 h 251"/>
                  <a:gd name="T10" fmla="*/ 109 w 317"/>
                  <a:gd name="T11" fmla="*/ 105 h 251"/>
                  <a:gd name="T12" fmla="*/ 5 w 317"/>
                  <a:gd name="T13" fmla="*/ 141 h 251"/>
                  <a:gd name="T14" fmla="*/ 20 w 317"/>
                  <a:gd name="T15" fmla="*/ 165 h 251"/>
                  <a:gd name="T16" fmla="*/ 80 w 317"/>
                  <a:gd name="T17" fmla="*/ 161 h 251"/>
                  <a:gd name="T18" fmla="*/ 95 w 317"/>
                  <a:gd name="T19" fmla="*/ 194 h 251"/>
                  <a:gd name="T20" fmla="*/ 135 w 317"/>
                  <a:gd name="T21" fmla="*/ 244 h 251"/>
                  <a:gd name="T22" fmla="*/ 204 w 317"/>
                  <a:gd name="T23" fmla="*/ 248 h 251"/>
                  <a:gd name="T24" fmla="*/ 244 w 317"/>
                  <a:gd name="T25" fmla="*/ 240 h 251"/>
                  <a:gd name="T26" fmla="*/ 276 w 317"/>
                  <a:gd name="T27" fmla="*/ 249 h 251"/>
                  <a:gd name="T28" fmla="*/ 315 w 317"/>
                  <a:gd name="T29" fmla="*/ 111 h 251"/>
                  <a:gd name="T30" fmla="*/ 317 w 317"/>
                  <a:gd name="T31" fmla="*/ 50 h 251"/>
                  <a:gd name="T32" fmla="*/ 304 w 317"/>
                  <a:gd name="T33" fmla="*/ 44 h 251"/>
                  <a:gd name="T34" fmla="*/ 275 w 317"/>
                  <a:gd name="T35" fmla="*/ 46 h 251"/>
                  <a:gd name="T36" fmla="*/ 244 w 317"/>
                  <a:gd name="T37" fmla="*/ 20 h 251"/>
                  <a:gd name="T38" fmla="*/ 184 w 317"/>
                  <a:gd name="T39" fmla="*/ 1 h 251"/>
                  <a:gd name="T40" fmla="*/ 134 w 317"/>
                  <a:gd name="T41" fmla="*/ 14 h 251"/>
                  <a:gd name="T42" fmla="*/ 98 w 317"/>
                  <a:gd name="T43" fmla="*/ 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251">
                    <a:moveTo>
                      <a:pt x="98" y="44"/>
                    </a:moveTo>
                    <a:cubicBezTo>
                      <a:pt x="90" y="53"/>
                      <a:pt x="53" y="73"/>
                      <a:pt x="67" y="90"/>
                    </a:cubicBezTo>
                    <a:cubicBezTo>
                      <a:pt x="81" y="106"/>
                      <a:pt x="98" y="104"/>
                      <a:pt x="115" y="92"/>
                    </a:cubicBezTo>
                    <a:cubicBezTo>
                      <a:pt x="132" y="80"/>
                      <a:pt x="142" y="65"/>
                      <a:pt x="148" y="64"/>
                    </a:cubicBezTo>
                    <a:cubicBezTo>
                      <a:pt x="155" y="62"/>
                      <a:pt x="162" y="71"/>
                      <a:pt x="150" y="81"/>
                    </a:cubicBezTo>
                    <a:cubicBezTo>
                      <a:pt x="139" y="92"/>
                      <a:pt x="125" y="97"/>
                      <a:pt x="109" y="105"/>
                    </a:cubicBezTo>
                    <a:cubicBezTo>
                      <a:pt x="92" y="113"/>
                      <a:pt x="8" y="128"/>
                      <a:pt x="5" y="141"/>
                    </a:cubicBezTo>
                    <a:cubicBezTo>
                      <a:pt x="2" y="155"/>
                      <a:pt x="0" y="165"/>
                      <a:pt x="20" y="165"/>
                    </a:cubicBezTo>
                    <a:cubicBezTo>
                      <a:pt x="40" y="164"/>
                      <a:pt x="71" y="160"/>
                      <a:pt x="80" y="161"/>
                    </a:cubicBezTo>
                    <a:cubicBezTo>
                      <a:pt x="89" y="162"/>
                      <a:pt x="79" y="171"/>
                      <a:pt x="95" y="194"/>
                    </a:cubicBezTo>
                    <a:cubicBezTo>
                      <a:pt x="110" y="218"/>
                      <a:pt x="125" y="243"/>
                      <a:pt x="135" y="244"/>
                    </a:cubicBezTo>
                    <a:cubicBezTo>
                      <a:pt x="144" y="245"/>
                      <a:pt x="190" y="251"/>
                      <a:pt x="204" y="248"/>
                    </a:cubicBezTo>
                    <a:cubicBezTo>
                      <a:pt x="218" y="246"/>
                      <a:pt x="229" y="242"/>
                      <a:pt x="244" y="240"/>
                    </a:cubicBezTo>
                    <a:cubicBezTo>
                      <a:pt x="259" y="237"/>
                      <a:pt x="276" y="249"/>
                      <a:pt x="276" y="249"/>
                    </a:cubicBezTo>
                    <a:cubicBezTo>
                      <a:pt x="315" y="111"/>
                      <a:pt x="315" y="111"/>
                      <a:pt x="315" y="111"/>
                    </a:cubicBezTo>
                    <a:cubicBezTo>
                      <a:pt x="317" y="50"/>
                      <a:pt x="317" y="50"/>
                      <a:pt x="317" y="50"/>
                    </a:cubicBezTo>
                    <a:cubicBezTo>
                      <a:pt x="317" y="50"/>
                      <a:pt x="308" y="43"/>
                      <a:pt x="304" y="44"/>
                    </a:cubicBezTo>
                    <a:cubicBezTo>
                      <a:pt x="299" y="46"/>
                      <a:pt x="284" y="48"/>
                      <a:pt x="275" y="46"/>
                    </a:cubicBezTo>
                    <a:cubicBezTo>
                      <a:pt x="265" y="43"/>
                      <a:pt x="256" y="24"/>
                      <a:pt x="244" y="20"/>
                    </a:cubicBezTo>
                    <a:cubicBezTo>
                      <a:pt x="233" y="17"/>
                      <a:pt x="199" y="0"/>
                      <a:pt x="184" y="1"/>
                    </a:cubicBezTo>
                    <a:cubicBezTo>
                      <a:pt x="169" y="2"/>
                      <a:pt x="145" y="6"/>
                      <a:pt x="134" y="14"/>
                    </a:cubicBezTo>
                    <a:cubicBezTo>
                      <a:pt x="124" y="21"/>
                      <a:pt x="98" y="44"/>
                      <a:pt x="98" y="44"/>
                    </a:cubicBezTo>
                    <a:close/>
                  </a:path>
                </a:pathLst>
              </a:custGeom>
              <a:solidFill>
                <a:srgbClr val="F4DDC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5" name="Freeform 55">
                <a:extLst>
                  <a:ext uri="{FF2B5EF4-FFF2-40B4-BE49-F238E27FC236}">
                    <a16:creationId xmlns:a16="http://schemas.microsoft.com/office/drawing/2014/main" id="{4A8F3899-190A-7675-9AF2-BA287973D920}"/>
                  </a:ext>
                </a:extLst>
              </p:cNvPr>
              <p:cNvSpPr>
                <a:spLocks/>
              </p:cNvSpPr>
              <p:nvPr/>
            </p:nvSpPr>
            <p:spPr bwMode="gray">
              <a:xfrm>
                <a:off x="1771650" y="2755900"/>
                <a:ext cx="65088" cy="65088"/>
              </a:xfrm>
              <a:custGeom>
                <a:avLst/>
                <a:gdLst>
                  <a:gd name="T0" fmla="*/ 7 w 47"/>
                  <a:gd name="T1" fmla="*/ 22 h 48"/>
                  <a:gd name="T2" fmla="*/ 35 w 47"/>
                  <a:gd name="T3" fmla="*/ 6 h 48"/>
                  <a:gd name="T4" fmla="*/ 39 w 47"/>
                  <a:gd name="T5" fmla="*/ 26 h 48"/>
                  <a:gd name="T6" fmla="*/ 27 w 47"/>
                  <a:gd name="T7" fmla="*/ 42 h 48"/>
                  <a:gd name="T8" fmla="*/ 25 w 47"/>
                  <a:gd name="T9" fmla="*/ 26 h 48"/>
                  <a:gd name="T10" fmla="*/ 12 w 47"/>
                  <a:gd name="T11" fmla="*/ 25 h 48"/>
                  <a:gd name="T12" fmla="*/ 1 w 47"/>
                  <a:gd name="T13" fmla="*/ 26 h 48"/>
                  <a:gd name="T14" fmla="*/ 7 w 47"/>
                  <a:gd name="T15" fmla="*/ 2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7" y="22"/>
                    </a:moveTo>
                    <a:cubicBezTo>
                      <a:pt x="16" y="13"/>
                      <a:pt x="27" y="0"/>
                      <a:pt x="35" y="6"/>
                    </a:cubicBezTo>
                    <a:cubicBezTo>
                      <a:pt x="44" y="12"/>
                      <a:pt x="47" y="17"/>
                      <a:pt x="39" y="26"/>
                    </a:cubicBezTo>
                    <a:cubicBezTo>
                      <a:pt x="31" y="34"/>
                      <a:pt x="32" y="48"/>
                      <a:pt x="27" y="42"/>
                    </a:cubicBezTo>
                    <a:cubicBezTo>
                      <a:pt x="21" y="37"/>
                      <a:pt x="25" y="29"/>
                      <a:pt x="25" y="26"/>
                    </a:cubicBezTo>
                    <a:cubicBezTo>
                      <a:pt x="24" y="24"/>
                      <a:pt x="19" y="22"/>
                      <a:pt x="12" y="25"/>
                    </a:cubicBezTo>
                    <a:cubicBezTo>
                      <a:pt x="5" y="28"/>
                      <a:pt x="0" y="27"/>
                      <a:pt x="1" y="26"/>
                    </a:cubicBezTo>
                    <a:cubicBezTo>
                      <a:pt x="3" y="25"/>
                      <a:pt x="7" y="22"/>
                      <a:pt x="7" y="22"/>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6" name="Freeform 56">
                <a:extLst>
                  <a:ext uri="{FF2B5EF4-FFF2-40B4-BE49-F238E27FC236}">
                    <a16:creationId xmlns:a16="http://schemas.microsoft.com/office/drawing/2014/main" id="{31367B5A-8D4A-0E92-6C3E-8A7DEA639BA2}"/>
                  </a:ext>
                </a:extLst>
              </p:cNvPr>
              <p:cNvSpPr>
                <a:spLocks/>
              </p:cNvSpPr>
              <p:nvPr/>
            </p:nvSpPr>
            <p:spPr bwMode="gray">
              <a:xfrm>
                <a:off x="1677988" y="2824163"/>
                <a:ext cx="68263" cy="19050"/>
              </a:xfrm>
              <a:custGeom>
                <a:avLst/>
                <a:gdLst>
                  <a:gd name="T0" fmla="*/ 0 w 49"/>
                  <a:gd name="T1" fmla="*/ 2 h 14"/>
                  <a:gd name="T2" fmla="*/ 20 w 49"/>
                  <a:gd name="T3" fmla="*/ 14 h 14"/>
                  <a:gd name="T4" fmla="*/ 47 w 49"/>
                  <a:gd name="T5" fmla="*/ 2 h 14"/>
                  <a:gd name="T6" fmla="*/ 39 w 49"/>
                  <a:gd name="T7" fmla="*/ 4 h 14"/>
                  <a:gd name="T8" fmla="*/ 19 w 49"/>
                  <a:gd name="T9" fmla="*/ 8 h 14"/>
                  <a:gd name="T10" fmla="*/ 0 w 49"/>
                  <a:gd name="T11" fmla="*/ 2 h 14"/>
                </a:gdLst>
                <a:ahLst/>
                <a:cxnLst>
                  <a:cxn ang="0">
                    <a:pos x="T0" y="T1"/>
                  </a:cxn>
                  <a:cxn ang="0">
                    <a:pos x="T2" y="T3"/>
                  </a:cxn>
                  <a:cxn ang="0">
                    <a:pos x="T4" y="T5"/>
                  </a:cxn>
                  <a:cxn ang="0">
                    <a:pos x="T6" y="T7"/>
                  </a:cxn>
                  <a:cxn ang="0">
                    <a:pos x="T8" y="T9"/>
                  </a:cxn>
                  <a:cxn ang="0">
                    <a:pos x="T10" y="T11"/>
                  </a:cxn>
                </a:cxnLst>
                <a:rect l="0" t="0" r="r" b="b"/>
                <a:pathLst>
                  <a:path w="49" h="14">
                    <a:moveTo>
                      <a:pt x="0" y="2"/>
                    </a:moveTo>
                    <a:cubicBezTo>
                      <a:pt x="0" y="2"/>
                      <a:pt x="9" y="14"/>
                      <a:pt x="20" y="14"/>
                    </a:cubicBezTo>
                    <a:cubicBezTo>
                      <a:pt x="30" y="13"/>
                      <a:pt x="45" y="4"/>
                      <a:pt x="47" y="2"/>
                    </a:cubicBezTo>
                    <a:cubicBezTo>
                      <a:pt x="49" y="0"/>
                      <a:pt x="47" y="2"/>
                      <a:pt x="39" y="4"/>
                    </a:cubicBezTo>
                    <a:cubicBezTo>
                      <a:pt x="32" y="7"/>
                      <a:pt x="31" y="11"/>
                      <a:pt x="19" y="8"/>
                    </a:cubicBezTo>
                    <a:cubicBezTo>
                      <a:pt x="7" y="6"/>
                      <a:pt x="0" y="2"/>
                      <a:pt x="0" y="2"/>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7" name="Freeform 57">
                <a:extLst>
                  <a:ext uri="{FF2B5EF4-FFF2-40B4-BE49-F238E27FC236}">
                    <a16:creationId xmlns:a16="http://schemas.microsoft.com/office/drawing/2014/main" id="{BDF7A113-9BFF-AD47-E39F-181B93EFC30B}"/>
                  </a:ext>
                </a:extLst>
              </p:cNvPr>
              <p:cNvSpPr>
                <a:spLocks/>
              </p:cNvSpPr>
              <p:nvPr/>
            </p:nvSpPr>
            <p:spPr bwMode="gray">
              <a:xfrm>
                <a:off x="1701800" y="2847975"/>
                <a:ext cx="185738" cy="93663"/>
              </a:xfrm>
              <a:custGeom>
                <a:avLst/>
                <a:gdLst>
                  <a:gd name="T0" fmla="*/ 125 w 135"/>
                  <a:gd name="T1" fmla="*/ 5 h 68"/>
                  <a:gd name="T2" fmla="*/ 101 w 135"/>
                  <a:gd name="T3" fmla="*/ 11 h 68"/>
                  <a:gd name="T4" fmla="*/ 69 w 135"/>
                  <a:gd name="T5" fmla="*/ 42 h 68"/>
                  <a:gd name="T6" fmla="*/ 0 w 135"/>
                  <a:gd name="T7" fmla="*/ 68 h 68"/>
                  <a:gd name="T8" fmla="*/ 71 w 135"/>
                  <a:gd name="T9" fmla="*/ 47 h 68"/>
                  <a:gd name="T10" fmla="*/ 103 w 135"/>
                  <a:gd name="T11" fmla="*/ 33 h 68"/>
                  <a:gd name="T12" fmla="*/ 126 w 135"/>
                  <a:gd name="T13" fmla="*/ 25 h 68"/>
                  <a:gd name="T14" fmla="*/ 125 w 135"/>
                  <a:gd name="T15" fmla="*/ 5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68">
                    <a:moveTo>
                      <a:pt x="125" y="5"/>
                    </a:moveTo>
                    <a:cubicBezTo>
                      <a:pt x="119" y="0"/>
                      <a:pt x="107" y="6"/>
                      <a:pt x="101" y="11"/>
                    </a:cubicBezTo>
                    <a:cubicBezTo>
                      <a:pt x="101" y="11"/>
                      <a:pt x="71" y="41"/>
                      <a:pt x="69" y="42"/>
                    </a:cubicBezTo>
                    <a:cubicBezTo>
                      <a:pt x="65" y="45"/>
                      <a:pt x="0" y="68"/>
                      <a:pt x="0" y="68"/>
                    </a:cubicBezTo>
                    <a:cubicBezTo>
                      <a:pt x="19" y="66"/>
                      <a:pt x="55" y="53"/>
                      <a:pt x="71" y="47"/>
                    </a:cubicBezTo>
                    <a:cubicBezTo>
                      <a:pt x="76" y="46"/>
                      <a:pt x="103" y="33"/>
                      <a:pt x="103" y="33"/>
                    </a:cubicBezTo>
                    <a:cubicBezTo>
                      <a:pt x="103" y="33"/>
                      <a:pt x="116" y="29"/>
                      <a:pt x="126" y="25"/>
                    </a:cubicBezTo>
                    <a:cubicBezTo>
                      <a:pt x="135" y="21"/>
                      <a:pt x="131" y="11"/>
                      <a:pt x="125" y="5"/>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8" name="Freeform 58">
                <a:extLst>
                  <a:ext uri="{FF2B5EF4-FFF2-40B4-BE49-F238E27FC236}">
                    <a16:creationId xmlns:a16="http://schemas.microsoft.com/office/drawing/2014/main" id="{A54C50C9-E1FC-D592-C318-0E3AF64FD0FB}"/>
                  </a:ext>
                </a:extLst>
              </p:cNvPr>
              <p:cNvSpPr>
                <a:spLocks/>
              </p:cNvSpPr>
              <p:nvPr/>
            </p:nvSpPr>
            <p:spPr bwMode="gray">
              <a:xfrm>
                <a:off x="1730375" y="2914650"/>
                <a:ext cx="150813" cy="74613"/>
              </a:xfrm>
              <a:custGeom>
                <a:avLst/>
                <a:gdLst>
                  <a:gd name="T0" fmla="*/ 101 w 109"/>
                  <a:gd name="T1" fmla="*/ 4 h 55"/>
                  <a:gd name="T2" fmla="*/ 82 w 109"/>
                  <a:gd name="T3" fmla="*/ 8 h 55"/>
                  <a:gd name="T4" fmla="*/ 56 w 109"/>
                  <a:gd name="T5" fmla="*/ 34 h 55"/>
                  <a:gd name="T6" fmla="*/ 0 w 109"/>
                  <a:gd name="T7" fmla="*/ 55 h 55"/>
                  <a:gd name="T8" fmla="*/ 58 w 109"/>
                  <a:gd name="T9" fmla="*/ 38 h 55"/>
                  <a:gd name="T10" fmla="*/ 83 w 109"/>
                  <a:gd name="T11" fmla="*/ 26 h 55"/>
                  <a:gd name="T12" fmla="*/ 102 w 109"/>
                  <a:gd name="T13" fmla="*/ 20 h 55"/>
                  <a:gd name="T14" fmla="*/ 101 w 109"/>
                  <a:gd name="T15" fmla="*/ 4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55">
                    <a:moveTo>
                      <a:pt x="101" y="4"/>
                    </a:moveTo>
                    <a:cubicBezTo>
                      <a:pt x="96" y="0"/>
                      <a:pt x="87" y="4"/>
                      <a:pt x="82" y="8"/>
                    </a:cubicBezTo>
                    <a:cubicBezTo>
                      <a:pt x="82" y="8"/>
                      <a:pt x="57" y="32"/>
                      <a:pt x="56" y="34"/>
                    </a:cubicBezTo>
                    <a:cubicBezTo>
                      <a:pt x="53" y="36"/>
                      <a:pt x="0" y="55"/>
                      <a:pt x="0" y="55"/>
                    </a:cubicBezTo>
                    <a:cubicBezTo>
                      <a:pt x="15" y="53"/>
                      <a:pt x="44" y="43"/>
                      <a:pt x="58" y="38"/>
                    </a:cubicBezTo>
                    <a:cubicBezTo>
                      <a:pt x="61" y="37"/>
                      <a:pt x="83" y="26"/>
                      <a:pt x="83" y="26"/>
                    </a:cubicBezTo>
                    <a:cubicBezTo>
                      <a:pt x="83" y="26"/>
                      <a:pt x="94" y="23"/>
                      <a:pt x="102" y="20"/>
                    </a:cubicBezTo>
                    <a:cubicBezTo>
                      <a:pt x="109" y="17"/>
                      <a:pt x="106" y="8"/>
                      <a:pt x="101" y="4"/>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9" name="Freeform 59">
                <a:extLst>
                  <a:ext uri="{FF2B5EF4-FFF2-40B4-BE49-F238E27FC236}">
                    <a16:creationId xmlns:a16="http://schemas.microsoft.com/office/drawing/2014/main" id="{40884EA2-8802-AB66-5269-4DBDAE9E4CF0}"/>
                  </a:ext>
                </a:extLst>
              </p:cNvPr>
              <p:cNvSpPr>
                <a:spLocks/>
              </p:cNvSpPr>
              <p:nvPr/>
            </p:nvSpPr>
            <p:spPr bwMode="gray">
              <a:xfrm>
                <a:off x="1763713" y="2978150"/>
                <a:ext cx="103188" cy="52388"/>
              </a:xfrm>
              <a:custGeom>
                <a:avLst/>
                <a:gdLst>
                  <a:gd name="T0" fmla="*/ 70 w 75"/>
                  <a:gd name="T1" fmla="*/ 3 h 38"/>
                  <a:gd name="T2" fmla="*/ 57 w 75"/>
                  <a:gd name="T3" fmla="*/ 7 h 38"/>
                  <a:gd name="T4" fmla="*/ 39 w 75"/>
                  <a:gd name="T5" fmla="*/ 24 h 38"/>
                  <a:gd name="T6" fmla="*/ 0 w 75"/>
                  <a:gd name="T7" fmla="*/ 38 h 38"/>
                  <a:gd name="T8" fmla="*/ 40 w 75"/>
                  <a:gd name="T9" fmla="*/ 27 h 38"/>
                  <a:gd name="T10" fmla="*/ 58 w 75"/>
                  <a:gd name="T11" fmla="*/ 19 h 38"/>
                  <a:gd name="T12" fmla="*/ 70 w 75"/>
                  <a:gd name="T13" fmla="*/ 15 h 38"/>
                  <a:gd name="T14" fmla="*/ 70 w 75"/>
                  <a:gd name="T15" fmla="*/ 3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38">
                    <a:moveTo>
                      <a:pt x="70" y="3"/>
                    </a:moveTo>
                    <a:cubicBezTo>
                      <a:pt x="67" y="0"/>
                      <a:pt x="60" y="4"/>
                      <a:pt x="57" y="7"/>
                    </a:cubicBezTo>
                    <a:cubicBezTo>
                      <a:pt x="57" y="7"/>
                      <a:pt x="40" y="23"/>
                      <a:pt x="39" y="24"/>
                    </a:cubicBezTo>
                    <a:cubicBezTo>
                      <a:pt x="36" y="26"/>
                      <a:pt x="0" y="38"/>
                      <a:pt x="0" y="38"/>
                    </a:cubicBezTo>
                    <a:cubicBezTo>
                      <a:pt x="10" y="38"/>
                      <a:pt x="31" y="30"/>
                      <a:pt x="40" y="27"/>
                    </a:cubicBezTo>
                    <a:cubicBezTo>
                      <a:pt x="42" y="26"/>
                      <a:pt x="58" y="19"/>
                      <a:pt x="58" y="19"/>
                    </a:cubicBezTo>
                    <a:cubicBezTo>
                      <a:pt x="58" y="19"/>
                      <a:pt x="65" y="17"/>
                      <a:pt x="70" y="15"/>
                    </a:cubicBezTo>
                    <a:cubicBezTo>
                      <a:pt x="75" y="12"/>
                      <a:pt x="73" y="6"/>
                      <a:pt x="70" y="3"/>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0" name="Freeform 60">
                <a:extLst>
                  <a:ext uri="{FF2B5EF4-FFF2-40B4-BE49-F238E27FC236}">
                    <a16:creationId xmlns:a16="http://schemas.microsoft.com/office/drawing/2014/main" id="{1E26E7F2-5AE4-3E83-358D-3C8B5DF24650}"/>
                  </a:ext>
                </a:extLst>
              </p:cNvPr>
              <p:cNvSpPr>
                <a:spLocks/>
              </p:cNvSpPr>
              <p:nvPr/>
            </p:nvSpPr>
            <p:spPr bwMode="gray">
              <a:xfrm>
                <a:off x="1949450" y="2773363"/>
                <a:ext cx="65088" cy="284163"/>
              </a:xfrm>
              <a:custGeom>
                <a:avLst/>
                <a:gdLst>
                  <a:gd name="T0" fmla="*/ 40 w 47"/>
                  <a:gd name="T1" fmla="*/ 3 h 206"/>
                  <a:gd name="T2" fmla="*/ 38 w 47"/>
                  <a:gd name="T3" fmla="*/ 24 h 206"/>
                  <a:gd name="T4" fmla="*/ 40 w 47"/>
                  <a:gd name="T5" fmla="*/ 53 h 206"/>
                  <a:gd name="T6" fmla="*/ 34 w 47"/>
                  <a:gd name="T7" fmla="*/ 92 h 206"/>
                  <a:gd name="T8" fmla="*/ 9 w 47"/>
                  <a:gd name="T9" fmla="*/ 173 h 206"/>
                  <a:gd name="T10" fmla="*/ 1 w 47"/>
                  <a:gd name="T11" fmla="*/ 201 h 206"/>
                  <a:gd name="T12" fmla="*/ 5 w 47"/>
                  <a:gd name="T13" fmla="*/ 206 h 206"/>
                  <a:gd name="T14" fmla="*/ 16 w 47"/>
                  <a:gd name="T15" fmla="*/ 172 h 206"/>
                  <a:gd name="T16" fmla="*/ 39 w 47"/>
                  <a:gd name="T17" fmla="*/ 85 h 206"/>
                  <a:gd name="T18" fmla="*/ 45 w 47"/>
                  <a:gd name="T19" fmla="*/ 60 h 206"/>
                  <a:gd name="T20" fmla="*/ 46 w 47"/>
                  <a:gd name="T21" fmla="*/ 8 h 206"/>
                  <a:gd name="T22" fmla="*/ 42 w 47"/>
                  <a:gd name="T23" fmla="*/ 2 h 206"/>
                  <a:gd name="T24" fmla="*/ 34 w 47"/>
                  <a:gd name="T25" fmla="*/ 0 h 206"/>
                  <a:gd name="T26" fmla="*/ 40 w 47"/>
                  <a:gd name="T27" fmla="*/ 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206">
                    <a:moveTo>
                      <a:pt x="40" y="3"/>
                    </a:moveTo>
                    <a:cubicBezTo>
                      <a:pt x="40" y="3"/>
                      <a:pt x="37" y="21"/>
                      <a:pt x="38" y="24"/>
                    </a:cubicBezTo>
                    <a:cubicBezTo>
                      <a:pt x="38" y="27"/>
                      <a:pt x="40" y="48"/>
                      <a:pt x="40" y="53"/>
                    </a:cubicBezTo>
                    <a:cubicBezTo>
                      <a:pt x="40" y="57"/>
                      <a:pt x="35" y="89"/>
                      <a:pt x="34" y="92"/>
                    </a:cubicBezTo>
                    <a:cubicBezTo>
                      <a:pt x="33" y="95"/>
                      <a:pt x="12" y="160"/>
                      <a:pt x="9" y="173"/>
                    </a:cubicBezTo>
                    <a:cubicBezTo>
                      <a:pt x="6" y="186"/>
                      <a:pt x="0" y="198"/>
                      <a:pt x="1" y="201"/>
                    </a:cubicBezTo>
                    <a:cubicBezTo>
                      <a:pt x="2" y="204"/>
                      <a:pt x="5" y="206"/>
                      <a:pt x="5" y="206"/>
                    </a:cubicBezTo>
                    <a:cubicBezTo>
                      <a:pt x="16" y="172"/>
                      <a:pt x="16" y="172"/>
                      <a:pt x="16" y="172"/>
                    </a:cubicBezTo>
                    <a:cubicBezTo>
                      <a:pt x="16" y="172"/>
                      <a:pt x="38" y="89"/>
                      <a:pt x="39" y="85"/>
                    </a:cubicBezTo>
                    <a:cubicBezTo>
                      <a:pt x="41" y="82"/>
                      <a:pt x="46" y="62"/>
                      <a:pt x="45" y="60"/>
                    </a:cubicBezTo>
                    <a:cubicBezTo>
                      <a:pt x="45" y="58"/>
                      <a:pt x="47" y="11"/>
                      <a:pt x="46" y="8"/>
                    </a:cubicBezTo>
                    <a:cubicBezTo>
                      <a:pt x="46" y="6"/>
                      <a:pt x="44" y="3"/>
                      <a:pt x="42" y="2"/>
                    </a:cubicBezTo>
                    <a:cubicBezTo>
                      <a:pt x="41" y="1"/>
                      <a:pt x="34" y="0"/>
                      <a:pt x="34" y="0"/>
                    </a:cubicBezTo>
                    <a:lnTo>
                      <a:pt x="40" y="3"/>
                    </a:ln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1" name="Freeform 61">
                <a:extLst>
                  <a:ext uri="{FF2B5EF4-FFF2-40B4-BE49-F238E27FC236}">
                    <a16:creationId xmlns:a16="http://schemas.microsoft.com/office/drawing/2014/main" id="{57781E04-C64D-C7BE-512F-2B8BE3000144}"/>
                  </a:ext>
                </a:extLst>
              </p:cNvPr>
              <p:cNvSpPr>
                <a:spLocks/>
              </p:cNvSpPr>
              <p:nvPr/>
            </p:nvSpPr>
            <p:spPr bwMode="gray">
              <a:xfrm>
                <a:off x="1666875" y="2832100"/>
                <a:ext cx="115888" cy="49213"/>
              </a:xfrm>
              <a:custGeom>
                <a:avLst/>
                <a:gdLst>
                  <a:gd name="T0" fmla="*/ 0 w 84"/>
                  <a:gd name="T1" fmla="*/ 33 h 36"/>
                  <a:gd name="T2" fmla="*/ 22 w 84"/>
                  <a:gd name="T3" fmla="*/ 36 h 36"/>
                  <a:gd name="T4" fmla="*/ 55 w 84"/>
                  <a:gd name="T5" fmla="*/ 25 h 36"/>
                  <a:gd name="T6" fmla="*/ 67 w 84"/>
                  <a:gd name="T7" fmla="*/ 11 h 36"/>
                  <a:gd name="T8" fmla="*/ 84 w 84"/>
                  <a:gd name="T9" fmla="*/ 0 h 36"/>
                  <a:gd name="T10" fmla="*/ 74 w 84"/>
                  <a:gd name="T11" fmla="*/ 5 h 36"/>
                  <a:gd name="T12" fmla="*/ 58 w 84"/>
                  <a:gd name="T13" fmla="*/ 12 h 36"/>
                  <a:gd name="T14" fmla="*/ 43 w 84"/>
                  <a:gd name="T15" fmla="*/ 20 h 36"/>
                  <a:gd name="T16" fmla="*/ 3 w 84"/>
                  <a:gd name="T17" fmla="*/ 30 h 36"/>
                  <a:gd name="T18" fmla="*/ 0 w 84"/>
                  <a:gd name="T19"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6">
                    <a:moveTo>
                      <a:pt x="0" y="33"/>
                    </a:moveTo>
                    <a:cubicBezTo>
                      <a:pt x="0" y="33"/>
                      <a:pt x="7" y="36"/>
                      <a:pt x="22" y="36"/>
                    </a:cubicBezTo>
                    <a:cubicBezTo>
                      <a:pt x="36" y="36"/>
                      <a:pt x="47" y="31"/>
                      <a:pt x="55" y="25"/>
                    </a:cubicBezTo>
                    <a:cubicBezTo>
                      <a:pt x="63" y="19"/>
                      <a:pt x="62" y="13"/>
                      <a:pt x="67" y="11"/>
                    </a:cubicBezTo>
                    <a:cubicBezTo>
                      <a:pt x="73" y="10"/>
                      <a:pt x="84" y="0"/>
                      <a:pt x="84" y="0"/>
                    </a:cubicBezTo>
                    <a:cubicBezTo>
                      <a:pt x="84" y="0"/>
                      <a:pt x="77" y="4"/>
                      <a:pt x="74" y="5"/>
                    </a:cubicBezTo>
                    <a:cubicBezTo>
                      <a:pt x="71" y="6"/>
                      <a:pt x="67" y="6"/>
                      <a:pt x="58" y="12"/>
                    </a:cubicBezTo>
                    <a:cubicBezTo>
                      <a:pt x="50" y="17"/>
                      <a:pt x="50" y="18"/>
                      <a:pt x="43" y="20"/>
                    </a:cubicBezTo>
                    <a:cubicBezTo>
                      <a:pt x="36" y="22"/>
                      <a:pt x="3" y="30"/>
                      <a:pt x="3" y="30"/>
                    </a:cubicBezTo>
                    <a:lnTo>
                      <a:pt x="0" y="33"/>
                    </a:ln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2" name="Freeform 62">
                <a:extLst>
                  <a:ext uri="{FF2B5EF4-FFF2-40B4-BE49-F238E27FC236}">
                    <a16:creationId xmlns:a16="http://schemas.microsoft.com/office/drawing/2014/main" id="{CCBBD5F0-CA3D-5D34-3D65-804351529954}"/>
                  </a:ext>
                </a:extLst>
              </p:cNvPr>
              <p:cNvSpPr>
                <a:spLocks/>
              </p:cNvSpPr>
              <p:nvPr/>
            </p:nvSpPr>
            <p:spPr bwMode="gray">
              <a:xfrm>
                <a:off x="1793875" y="2952750"/>
                <a:ext cx="192088" cy="106363"/>
              </a:xfrm>
              <a:custGeom>
                <a:avLst/>
                <a:gdLst>
                  <a:gd name="T0" fmla="*/ 43 w 139"/>
                  <a:gd name="T1" fmla="*/ 75 h 77"/>
                  <a:gd name="T2" fmla="*/ 63 w 139"/>
                  <a:gd name="T3" fmla="*/ 71 h 77"/>
                  <a:gd name="T4" fmla="*/ 91 w 139"/>
                  <a:gd name="T5" fmla="*/ 68 h 77"/>
                  <a:gd name="T6" fmla="*/ 110 w 139"/>
                  <a:gd name="T7" fmla="*/ 71 h 77"/>
                  <a:gd name="T8" fmla="*/ 120 w 139"/>
                  <a:gd name="T9" fmla="*/ 65 h 77"/>
                  <a:gd name="T10" fmla="*/ 124 w 139"/>
                  <a:gd name="T11" fmla="*/ 42 h 77"/>
                  <a:gd name="T12" fmla="*/ 133 w 139"/>
                  <a:gd name="T13" fmla="*/ 15 h 77"/>
                  <a:gd name="T14" fmla="*/ 127 w 139"/>
                  <a:gd name="T15" fmla="*/ 13 h 77"/>
                  <a:gd name="T16" fmla="*/ 93 w 139"/>
                  <a:gd name="T17" fmla="*/ 46 h 77"/>
                  <a:gd name="T18" fmla="*/ 55 w 139"/>
                  <a:gd name="T19" fmla="*/ 64 h 77"/>
                  <a:gd name="T20" fmla="*/ 0 w 139"/>
                  <a:gd name="T21" fmla="*/ 73 h 77"/>
                  <a:gd name="T22" fmla="*/ 18 w 139"/>
                  <a:gd name="T23" fmla="*/ 76 h 77"/>
                  <a:gd name="T24" fmla="*/ 43 w 139"/>
                  <a:gd name="T2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77">
                    <a:moveTo>
                      <a:pt x="43" y="75"/>
                    </a:moveTo>
                    <a:cubicBezTo>
                      <a:pt x="43" y="75"/>
                      <a:pt x="58" y="74"/>
                      <a:pt x="63" y="71"/>
                    </a:cubicBezTo>
                    <a:cubicBezTo>
                      <a:pt x="69" y="68"/>
                      <a:pt x="79" y="68"/>
                      <a:pt x="91" y="68"/>
                    </a:cubicBezTo>
                    <a:cubicBezTo>
                      <a:pt x="102" y="68"/>
                      <a:pt x="104" y="69"/>
                      <a:pt x="110" y="71"/>
                    </a:cubicBezTo>
                    <a:cubicBezTo>
                      <a:pt x="116" y="73"/>
                      <a:pt x="118" y="71"/>
                      <a:pt x="120" y="65"/>
                    </a:cubicBezTo>
                    <a:cubicBezTo>
                      <a:pt x="121" y="60"/>
                      <a:pt x="125" y="45"/>
                      <a:pt x="124" y="42"/>
                    </a:cubicBezTo>
                    <a:cubicBezTo>
                      <a:pt x="122" y="39"/>
                      <a:pt x="133" y="15"/>
                      <a:pt x="133" y="15"/>
                    </a:cubicBezTo>
                    <a:cubicBezTo>
                      <a:pt x="133" y="15"/>
                      <a:pt x="139" y="0"/>
                      <a:pt x="127" y="13"/>
                    </a:cubicBezTo>
                    <a:cubicBezTo>
                      <a:pt x="115" y="25"/>
                      <a:pt x="104" y="37"/>
                      <a:pt x="93" y="46"/>
                    </a:cubicBezTo>
                    <a:cubicBezTo>
                      <a:pt x="81" y="55"/>
                      <a:pt x="66" y="62"/>
                      <a:pt x="55" y="64"/>
                    </a:cubicBezTo>
                    <a:cubicBezTo>
                      <a:pt x="43" y="67"/>
                      <a:pt x="0" y="73"/>
                      <a:pt x="0" y="73"/>
                    </a:cubicBezTo>
                    <a:cubicBezTo>
                      <a:pt x="0" y="73"/>
                      <a:pt x="10" y="74"/>
                      <a:pt x="18" y="76"/>
                    </a:cubicBezTo>
                    <a:cubicBezTo>
                      <a:pt x="26" y="77"/>
                      <a:pt x="43" y="75"/>
                      <a:pt x="43" y="75"/>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3" name="Freeform 63">
                <a:extLst>
                  <a:ext uri="{FF2B5EF4-FFF2-40B4-BE49-F238E27FC236}">
                    <a16:creationId xmlns:a16="http://schemas.microsoft.com/office/drawing/2014/main" id="{98FBF39D-F4FB-91E7-B7D0-65A74059EA73}"/>
                  </a:ext>
                </a:extLst>
              </p:cNvPr>
              <p:cNvSpPr>
                <a:spLocks/>
              </p:cNvSpPr>
              <p:nvPr/>
            </p:nvSpPr>
            <p:spPr bwMode="gray">
              <a:xfrm>
                <a:off x="1627188" y="2852738"/>
                <a:ext cx="109538" cy="20638"/>
              </a:xfrm>
              <a:custGeom>
                <a:avLst/>
                <a:gdLst>
                  <a:gd name="T0" fmla="*/ 13 w 80"/>
                  <a:gd name="T1" fmla="*/ 13 h 14"/>
                  <a:gd name="T2" fmla="*/ 31 w 80"/>
                  <a:gd name="T3" fmla="*/ 14 h 14"/>
                  <a:gd name="T4" fmla="*/ 57 w 80"/>
                  <a:gd name="T5" fmla="*/ 8 h 14"/>
                  <a:gd name="T6" fmla="*/ 74 w 80"/>
                  <a:gd name="T7" fmla="*/ 3 h 14"/>
                  <a:gd name="T8" fmla="*/ 79 w 80"/>
                  <a:gd name="T9" fmla="*/ 1 h 14"/>
                  <a:gd name="T10" fmla="*/ 71 w 80"/>
                  <a:gd name="T11" fmla="*/ 2 h 14"/>
                  <a:gd name="T12" fmla="*/ 53 w 80"/>
                  <a:gd name="T13" fmla="*/ 7 h 14"/>
                  <a:gd name="T14" fmla="*/ 31 w 80"/>
                  <a:gd name="T15" fmla="*/ 12 h 14"/>
                  <a:gd name="T16" fmla="*/ 0 w 80"/>
                  <a:gd name="T17" fmla="*/ 13 h 14"/>
                  <a:gd name="T18" fmla="*/ 13 w 80"/>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4">
                    <a:moveTo>
                      <a:pt x="13" y="13"/>
                    </a:moveTo>
                    <a:cubicBezTo>
                      <a:pt x="31" y="14"/>
                      <a:pt x="31" y="14"/>
                      <a:pt x="31" y="14"/>
                    </a:cubicBezTo>
                    <a:cubicBezTo>
                      <a:pt x="57" y="8"/>
                      <a:pt x="57" y="8"/>
                      <a:pt x="57" y="8"/>
                    </a:cubicBezTo>
                    <a:cubicBezTo>
                      <a:pt x="57" y="8"/>
                      <a:pt x="73" y="3"/>
                      <a:pt x="74" y="3"/>
                    </a:cubicBezTo>
                    <a:cubicBezTo>
                      <a:pt x="75" y="3"/>
                      <a:pt x="79" y="1"/>
                      <a:pt x="79" y="1"/>
                    </a:cubicBezTo>
                    <a:cubicBezTo>
                      <a:pt x="79" y="1"/>
                      <a:pt x="80" y="0"/>
                      <a:pt x="71" y="2"/>
                    </a:cubicBezTo>
                    <a:cubicBezTo>
                      <a:pt x="62" y="5"/>
                      <a:pt x="61" y="5"/>
                      <a:pt x="53" y="7"/>
                    </a:cubicBezTo>
                    <a:cubicBezTo>
                      <a:pt x="44" y="9"/>
                      <a:pt x="42" y="12"/>
                      <a:pt x="31" y="12"/>
                    </a:cubicBezTo>
                    <a:cubicBezTo>
                      <a:pt x="19" y="12"/>
                      <a:pt x="0" y="13"/>
                      <a:pt x="0" y="13"/>
                    </a:cubicBezTo>
                    <a:lnTo>
                      <a:pt x="13" y="13"/>
                    </a:lnTo>
                    <a:close/>
                  </a:path>
                </a:pathLst>
              </a:custGeom>
              <a:solidFill>
                <a:srgbClr val="172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4" name="Freeform 64">
                <a:extLst>
                  <a:ext uri="{FF2B5EF4-FFF2-40B4-BE49-F238E27FC236}">
                    <a16:creationId xmlns:a16="http://schemas.microsoft.com/office/drawing/2014/main" id="{9606CF8F-E596-FEEB-D03F-5295CCA178A6}"/>
                  </a:ext>
                </a:extLst>
              </p:cNvPr>
              <p:cNvSpPr>
                <a:spLocks/>
              </p:cNvSpPr>
              <p:nvPr/>
            </p:nvSpPr>
            <p:spPr bwMode="gray">
              <a:xfrm>
                <a:off x="1500188" y="2868613"/>
                <a:ext cx="11113" cy="3175"/>
              </a:xfrm>
              <a:custGeom>
                <a:avLst/>
                <a:gdLst>
                  <a:gd name="T0" fmla="*/ 0 w 8"/>
                  <a:gd name="T1" fmla="*/ 2 h 2"/>
                  <a:gd name="T2" fmla="*/ 4 w 8"/>
                  <a:gd name="T3" fmla="*/ 1 h 2"/>
                  <a:gd name="T4" fmla="*/ 8 w 8"/>
                  <a:gd name="T5" fmla="*/ 0 h 2"/>
                  <a:gd name="T6" fmla="*/ 4 w 8"/>
                  <a:gd name="T7" fmla="*/ 1 h 2"/>
                  <a:gd name="T8" fmla="*/ 0 w 8"/>
                  <a:gd name="T9" fmla="*/ 2 h 2"/>
                </a:gdLst>
                <a:ahLst/>
                <a:cxnLst>
                  <a:cxn ang="0">
                    <a:pos x="T0" y="T1"/>
                  </a:cxn>
                  <a:cxn ang="0">
                    <a:pos x="T2" y="T3"/>
                  </a:cxn>
                  <a:cxn ang="0">
                    <a:pos x="T4" y="T5"/>
                  </a:cxn>
                  <a:cxn ang="0">
                    <a:pos x="T6" y="T7"/>
                  </a:cxn>
                  <a:cxn ang="0">
                    <a:pos x="T8" y="T9"/>
                  </a:cxn>
                </a:cxnLst>
                <a:rect l="0" t="0" r="r" b="b"/>
                <a:pathLst>
                  <a:path w="8" h="2">
                    <a:moveTo>
                      <a:pt x="0" y="2"/>
                    </a:moveTo>
                    <a:cubicBezTo>
                      <a:pt x="1" y="2"/>
                      <a:pt x="3" y="2"/>
                      <a:pt x="4" y="1"/>
                    </a:cubicBezTo>
                    <a:cubicBezTo>
                      <a:pt x="6" y="1"/>
                      <a:pt x="8" y="0"/>
                      <a:pt x="8" y="0"/>
                    </a:cubicBezTo>
                    <a:cubicBezTo>
                      <a:pt x="8" y="0"/>
                      <a:pt x="5" y="1"/>
                      <a:pt x="4" y="1"/>
                    </a:cubicBezTo>
                    <a:cubicBezTo>
                      <a:pt x="3" y="1"/>
                      <a:pt x="0" y="2"/>
                      <a:pt x="0" y="2"/>
                    </a:cubicBezTo>
                    <a:close/>
                  </a:path>
                </a:pathLst>
              </a:custGeom>
              <a:solidFill>
                <a:srgbClr val="172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5" name="Freeform 65">
                <a:extLst>
                  <a:ext uri="{FF2B5EF4-FFF2-40B4-BE49-F238E27FC236}">
                    <a16:creationId xmlns:a16="http://schemas.microsoft.com/office/drawing/2014/main" id="{B55FE430-D315-B180-FC71-B3A955F93BC7}"/>
                  </a:ext>
                </a:extLst>
              </p:cNvPr>
              <p:cNvSpPr>
                <a:spLocks/>
              </p:cNvSpPr>
              <p:nvPr/>
            </p:nvSpPr>
            <p:spPr bwMode="gray">
              <a:xfrm>
                <a:off x="1517650" y="2854325"/>
                <a:ext cx="7938" cy="19050"/>
              </a:xfrm>
              <a:custGeom>
                <a:avLst/>
                <a:gdLst>
                  <a:gd name="T0" fmla="*/ 4 w 6"/>
                  <a:gd name="T1" fmla="*/ 0 h 13"/>
                  <a:gd name="T2" fmla="*/ 5 w 6"/>
                  <a:gd name="T3" fmla="*/ 5 h 13"/>
                  <a:gd name="T4" fmla="*/ 4 w 6"/>
                  <a:gd name="T5" fmla="*/ 10 h 13"/>
                  <a:gd name="T6" fmla="*/ 3 w 6"/>
                  <a:gd name="T7" fmla="*/ 12 h 13"/>
                  <a:gd name="T8" fmla="*/ 6 w 6"/>
                  <a:gd name="T9" fmla="*/ 7 h 13"/>
                  <a:gd name="T10" fmla="*/ 5 w 6"/>
                  <a:gd name="T11" fmla="*/ 3 h 13"/>
                  <a:gd name="T12" fmla="*/ 4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4" y="0"/>
                    </a:moveTo>
                    <a:cubicBezTo>
                      <a:pt x="4" y="0"/>
                      <a:pt x="5" y="4"/>
                      <a:pt x="5" y="5"/>
                    </a:cubicBezTo>
                    <a:cubicBezTo>
                      <a:pt x="5" y="6"/>
                      <a:pt x="5" y="10"/>
                      <a:pt x="4" y="10"/>
                    </a:cubicBezTo>
                    <a:cubicBezTo>
                      <a:pt x="3" y="11"/>
                      <a:pt x="0" y="13"/>
                      <a:pt x="3" y="12"/>
                    </a:cubicBezTo>
                    <a:cubicBezTo>
                      <a:pt x="5" y="11"/>
                      <a:pt x="5" y="8"/>
                      <a:pt x="6" y="7"/>
                    </a:cubicBezTo>
                    <a:cubicBezTo>
                      <a:pt x="6" y="6"/>
                      <a:pt x="6" y="4"/>
                      <a:pt x="5" y="3"/>
                    </a:cubicBezTo>
                    <a:cubicBezTo>
                      <a:pt x="5" y="2"/>
                      <a:pt x="4" y="0"/>
                      <a:pt x="4" y="0"/>
                    </a:cubicBezTo>
                    <a:close/>
                  </a:path>
                </a:pathLst>
              </a:custGeom>
              <a:solidFill>
                <a:srgbClr val="172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6" name="Freeform 66">
                <a:extLst>
                  <a:ext uri="{FF2B5EF4-FFF2-40B4-BE49-F238E27FC236}">
                    <a16:creationId xmlns:a16="http://schemas.microsoft.com/office/drawing/2014/main" id="{3C99A27B-4E6D-75AC-1D2C-137136469988}"/>
                  </a:ext>
                </a:extLst>
              </p:cNvPr>
              <p:cNvSpPr>
                <a:spLocks/>
              </p:cNvSpPr>
              <p:nvPr/>
            </p:nvSpPr>
            <p:spPr bwMode="gray">
              <a:xfrm>
                <a:off x="798513" y="4016375"/>
                <a:ext cx="146050" cy="31750"/>
              </a:xfrm>
              <a:custGeom>
                <a:avLst/>
                <a:gdLst>
                  <a:gd name="T0" fmla="*/ 0 w 106"/>
                  <a:gd name="T1" fmla="*/ 23 h 23"/>
                  <a:gd name="T2" fmla="*/ 49 w 106"/>
                  <a:gd name="T3" fmla="*/ 7 h 23"/>
                  <a:gd name="T4" fmla="*/ 98 w 106"/>
                  <a:gd name="T5" fmla="*/ 22 h 23"/>
                  <a:gd name="T6" fmla="*/ 92 w 106"/>
                  <a:gd name="T7" fmla="*/ 10 h 23"/>
                  <a:gd name="T8" fmla="*/ 51 w 106"/>
                  <a:gd name="T9" fmla="*/ 0 h 23"/>
                  <a:gd name="T10" fmla="*/ 20 w 106"/>
                  <a:gd name="T11" fmla="*/ 7 h 23"/>
                  <a:gd name="T12" fmla="*/ 0 w 106"/>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06" h="23">
                    <a:moveTo>
                      <a:pt x="0" y="23"/>
                    </a:moveTo>
                    <a:cubicBezTo>
                      <a:pt x="4" y="20"/>
                      <a:pt x="27" y="7"/>
                      <a:pt x="49" y="7"/>
                    </a:cubicBezTo>
                    <a:cubicBezTo>
                      <a:pt x="71" y="7"/>
                      <a:pt x="97" y="20"/>
                      <a:pt x="98" y="22"/>
                    </a:cubicBezTo>
                    <a:cubicBezTo>
                      <a:pt x="99" y="23"/>
                      <a:pt x="106" y="18"/>
                      <a:pt x="92" y="10"/>
                    </a:cubicBezTo>
                    <a:cubicBezTo>
                      <a:pt x="78" y="3"/>
                      <a:pt x="58" y="0"/>
                      <a:pt x="51" y="0"/>
                    </a:cubicBezTo>
                    <a:cubicBezTo>
                      <a:pt x="44" y="0"/>
                      <a:pt x="25" y="5"/>
                      <a:pt x="20" y="7"/>
                    </a:cubicBezTo>
                    <a:cubicBezTo>
                      <a:pt x="16" y="9"/>
                      <a:pt x="0" y="23"/>
                      <a:pt x="0" y="23"/>
                    </a:cubicBezTo>
                    <a:close/>
                  </a:path>
                </a:pathLst>
              </a:custGeom>
              <a:solidFill>
                <a:srgbClr val="A0C1D8"/>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7" name="Freeform 67">
                <a:extLst>
                  <a:ext uri="{FF2B5EF4-FFF2-40B4-BE49-F238E27FC236}">
                    <a16:creationId xmlns:a16="http://schemas.microsoft.com/office/drawing/2014/main" id="{96D0BEDB-D2C9-CC7B-7086-0AAFE677FA27}"/>
                  </a:ext>
                </a:extLst>
              </p:cNvPr>
              <p:cNvSpPr>
                <a:spLocks/>
              </p:cNvSpPr>
              <p:nvPr/>
            </p:nvSpPr>
            <p:spPr bwMode="gray">
              <a:xfrm>
                <a:off x="822325" y="3867150"/>
                <a:ext cx="153988" cy="66675"/>
              </a:xfrm>
              <a:custGeom>
                <a:avLst/>
                <a:gdLst>
                  <a:gd name="T0" fmla="*/ 0 w 112"/>
                  <a:gd name="T1" fmla="*/ 29 h 48"/>
                  <a:gd name="T2" fmla="*/ 104 w 112"/>
                  <a:gd name="T3" fmla="*/ 40 h 48"/>
                  <a:gd name="T4" fmla="*/ 94 w 112"/>
                  <a:gd name="T5" fmla="*/ 8 h 48"/>
                  <a:gd name="T6" fmla="*/ 0 w 112"/>
                  <a:gd name="T7" fmla="*/ 29 h 48"/>
                </a:gdLst>
                <a:ahLst/>
                <a:cxnLst>
                  <a:cxn ang="0">
                    <a:pos x="T0" y="T1"/>
                  </a:cxn>
                  <a:cxn ang="0">
                    <a:pos x="T2" y="T3"/>
                  </a:cxn>
                  <a:cxn ang="0">
                    <a:pos x="T4" y="T5"/>
                  </a:cxn>
                  <a:cxn ang="0">
                    <a:pos x="T6" y="T7"/>
                  </a:cxn>
                </a:cxnLst>
                <a:rect l="0" t="0" r="r" b="b"/>
                <a:pathLst>
                  <a:path w="112" h="48">
                    <a:moveTo>
                      <a:pt x="0" y="29"/>
                    </a:moveTo>
                    <a:cubicBezTo>
                      <a:pt x="16" y="26"/>
                      <a:pt x="96" y="32"/>
                      <a:pt x="104" y="40"/>
                    </a:cubicBezTo>
                    <a:cubicBezTo>
                      <a:pt x="112" y="48"/>
                      <a:pt x="112" y="16"/>
                      <a:pt x="94" y="8"/>
                    </a:cubicBezTo>
                    <a:cubicBezTo>
                      <a:pt x="75" y="0"/>
                      <a:pt x="0" y="29"/>
                      <a:pt x="0" y="29"/>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8" name="Freeform 68">
                <a:extLst>
                  <a:ext uri="{FF2B5EF4-FFF2-40B4-BE49-F238E27FC236}">
                    <a16:creationId xmlns:a16="http://schemas.microsoft.com/office/drawing/2014/main" id="{8FE3FF63-5E2A-7EB6-8766-3398ACB79FDC}"/>
                  </a:ext>
                </a:extLst>
              </p:cNvPr>
              <p:cNvSpPr>
                <a:spLocks/>
              </p:cNvSpPr>
              <p:nvPr/>
            </p:nvSpPr>
            <p:spPr bwMode="gray">
              <a:xfrm>
                <a:off x="850900" y="3321050"/>
                <a:ext cx="93663" cy="522288"/>
              </a:xfrm>
              <a:custGeom>
                <a:avLst/>
                <a:gdLst>
                  <a:gd name="T0" fmla="*/ 68 w 68"/>
                  <a:gd name="T1" fmla="*/ 0 h 378"/>
                  <a:gd name="T2" fmla="*/ 46 w 68"/>
                  <a:gd name="T3" fmla="*/ 198 h 378"/>
                  <a:gd name="T4" fmla="*/ 0 w 68"/>
                  <a:gd name="T5" fmla="*/ 378 h 378"/>
                  <a:gd name="T6" fmla="*/ 52 w 68"/>
                  <a:gd name="T7" fmla="*/ 240 h 378"/>
                  <a:gd name="T8" fmla="*/ 67 w 68"/>
                  <a:gd name="T9" fmla="*/ 126 h 378"/>
                  <a:gd name="T10" fmla="*/ 68 w 68"/>
                  <a:gd name="T11" fmla="*/ 0 h 378"/>
                </a:gdLst>
                <a:ahLst/>
                <a:cxnLst>
                  <a:cxn ang="0">
                    <a:pos x="T0" y="T1"/>
                  </a:cxn>
                  <a:cxn ang="0">
                    <a:pos x="T2" y="T3"/>
                  </a:cxn>
                  <a:cxn ang="0">
                    <a:pos x="T4" y="T5"/>
                  </a:cxn>
                  <a:cxn ang="0">
                    <a:pos x="T6" y="T7"/>
                  </a:cxn>
                  <a:cxn ang="0">
                    <a:pos x="T8" y="T9"/>
                  </a:cxn>
                  <a:cxn ang="0">
                    <a:pos x="T10" y="T11"/>
                  </a:cxn>
                </a:cxnLst>
                <a:rect l="0" t="0" r="r" b="b"/>
                <a:pathLst>
                  <a:path w="68" h="378">
                    <a:moveTo>
                      <a:pt x="68" y="0"/>
                    </a:moveTo>
                    <a:cubicBezTo>
                      <a:pt x="46" y="198"/>
                      <a:pt x="46" y="198"/>
                      <a:pt x="46" y="198"/>
                    </a:cubicBezTo>
                    <a:cubicBezTo>
                      <a:pt x="0" y="378"/>
                      <a:pt x="0" y="378"/>
                      <a:pt x="0" y="378"/>
                    </a:cubicBezTo>
                    <a:cubicBezTo>
                      <a:pt x="0" y="378"/>
                      <a:pt x="51" y="260"/>
                      <a:pt x="52" y="240"/>
                    </a:cubicBezTo>
                    <a:cubicBezTo>
                      <a:pt x="54" y="220"/>
                      <a:pt x="67" y="134"/>
                      <a:pt x="67" y="126"/>
                    </a:cubicBezTo>
                    <a:cubicBezTo>
                      <a:pt x="67" y="118"/>
                      <a:pt x="68" y="0"/>
                      <a:pt x="68" y="0"/>
                    </a:cubicBezTo>
                    <a:close/>
                  </a:path>
                </a:pathLst>
              </a:custGeom>
              <a:solidFill>
                <a:srgbClr val="151B1E"/>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9" name="Freeform 69">
                <a:extLst>
                  <a:ext uri="{FF2B5EF4-FFF2-40B4-BE49-F238E27FC236}">
                    <a16:creationId xmlns:a16="http://schemas.microsoft.com/office/drawing/2014/main" id="{C87B3BF3-AB18-EE61-5567-EB06EA98A1CC}"/>
                  </a:ext>
                </a:extLst>
              </p:cNvPr>
              <p:cNvSpPr>
                <a:spLocks/>
              </p:cNvSpPr>
              <p:nvPr/>
            </p:nvSpPr>
            <p:spPr bwMode="gray">
              <a:xfrm>
                <a:off x="801688" y="4178300"/>
                <a:ext cx="77788" cy="112713"/>
              </a:xfrm>
              <a:custGeom>
                <a:avLst/>
                <a:gdLst>
                  <a:gd name="T0" fmla="*/ 9 w 56"/>
                  <a:gd name="T1" fmla="*/ 61 h 82"/>
                  <a:gd name="T2" fmla="*/ 43 w 56"/>
                  <a:gd name="T3" fmla="*/ 24 h 82"/>
                  <a:gd name="T4" fmla="*/ 48 w 56"/>
                  <a:gd name="T5" fmla="*/ 56 h 82"/>
                  <a:gd name="T6" fmla="*/ 53 w 56"/>
                  <a:gd name="T7" fmla="*/ 13 h 82"/>
                  <a:gd name="T8" fmla="*/ 26 w 56"/>
                  <a:gd name="T9" fmla="*/ 9 h 82"/>
                  <a:gd name="T10" fmla="*/ 0 w 56"/>
                  <a:gd name="T11" fmla="*/ 78 h 82"/>
                  <a:gd name="T12" fmla="*/ 9 w 56"/>
                  <a:gd name="T13" fmla="*/ 61 h 82"/>
                </a:gdLst>
                <a:ahLst/>
                <a:cxnLst>
                  <a:cxn ang="0">
                    <a:pos x="T0" y="T1"/>
                  </a:cxn>
                  <a:cxn ang="0">
                    <a:pos x="T2" y="T3"/>
                  </a:cxn>
                  <a:cxn ang="0">
                    <a:pos x="T4" y="T5"/>
                  </a:cxn>
                  <a:cxn ang="0">
                    <a:pos x="T6" y="T7"/>
                  </a:cxn>
                  <a:cxn ang="0">
                    <a:pos x="T8" y="T9"/>
                  </a:cxn>
                  <a:cxn ang="0">
                    <a:pos x="T10" y="T11"/>
                  </a:cxn>
                  <a:cxn ang="0">
                    <a:pos x="T12" y="T13"/>
                  </a:cxn>
                </a:cxnLst>
                <a:rect l="0" t="0" r="r" b="b"/>
                <a:pathLst>
                  <a:path w="56" h="82">
                    <a:moveTo>
                      <a:pt x="9" y="61"/>
                    </a:moveTo>
                    <a:cubicBezTo>
                      <a:pt x="12" y="57"/>
                      <a:pt x="33" y="19"/>
                      <a:pt x="43" y="24"/>
                    </a:cubicBezTo>
                    <a:cubicBezTo>
                      <a:pt x="52" y="30"/>
                      <a:pt x="48" y="58"/>
                      <a:pt x="48" y="56"/>
                    </a:cubicBezTo>
                    <a:cubicBezTo>
                      <a:pt x="48" y="53"/>
                      <a:pt x="56" y="21"/>
                      <a:pt x="53" y="13"/>
                    </a:cubicBezTo>
                    <a:cubicBezTo>
                      <a:pt x="51" y="5"/>
                      <a:pt x="27" y="0"/>
                      <a:pt x="26" y="9"/>
                    </a:cubicBezTo>
                    <a:cubicBezTo>
                      <a:pt x="25" y="19"/>
                      <a:pt x="0" y="74"/>
                      <a:pt x="0" y="78"/>
                    </a:cubicBezTo>
                    <a:cubicBezTo>
                      <a:pt x="1" y="82"/>
                      <a:pt x="9" y="61"/>
                      <a:pt x="9" y="61"/>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0" name="Freeform 70">
                <a:extLst>
                  <a:ext uri="{FF2B5EF4-FFF2-40B4-BE49-F238E27FC236}">
                    <a16:creationId xmlns:a16="http://schemas.microsoft.com/office/drawing/2014/main" id="{8AEE5FC3-DD6B-32D5-C5E4-BDFB0E7650D5}"/>
                  </a:ext>
                </a:extLst>
              </p:cNvPr>
              <p:cNvSpPr>
                <a:spLocks/>
              </p:cNvSpPr>
              <p:nvPr/>
            </p:nvSpPr>
            <p:spPr bwMode="gray">
              <a:xfrm>
                <a:off x="781050" y="4244975"/>
                <a:ext cx="55563" cy="123825"/>
              </a:xfrm>
              <a:custGeom>
                <a:avLst/>
                <a:gdLst>
                  <a:gd name="T0" fmla="*/ 40 w 40"/>
                  <a:gd name="T1" fmla="*/ 0 h 90"/>
                  <a:gd name="T2" fmla="*/ 16 w 40"/>
                  <a:gd name="T3" fmla="*/ 71 h 90"/>
                  <a:gd name="T4" fmla="*/ 2 w 40"/>
                  <a:gd name="T5" fmla="*/ 90 h 90"/>
                  <a:gd name="T6" fmla="*/ 7 w 40"/>
                  <a:gd name="T7" fmla="*/ 71 h 90"/>
                  <a:gd name="T8" fmla="*/ 19 w 40"/>
                  <a:gd name="T9" fmla="*/ 45 h 90"/>
                  <a:gd name="T10" fmla="*/ 29 w 40"/>
                  <a:gd name="T11" fmla="*/ 17 h 90"/>
                  <a:gd name="T12" fmla="*/ 40 w 40"/>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40" h="90">
                    <a:moveTo>
                      <a:pt x="40" y="0"/>
                    </a:moveTo>
                    <a:cubicBezTo>
                      <a:pt x="40" y="0"/>
                      <a:pt x="18" y="69"/>
                      <a:pt x="16" y="71"/>
                    </a:cubicBezTo>
                    <a:cubicBezTo>
                      <a:pt x="14" y="73"/>
                      <a:pt x="2" y="90"/>
                      <a:pt x="2" y="90"/>
                    </a:cubicBezTo>
                    <a:cubicBezTo>
                      <a:pt x="2" y="90"/>
                      <a:pt x="0" y="77"/>
                      <a:pt x="7" y="71"/>
                    </a:cubicBezTo>
                    <a:cubicBezTo>
                      <a:pt x="14" y="64"/>
                      <a:pt x="11" y="61"/>
                      <a:pt x="19" y="45"/>
                    </a:cubicBezTo>
                    <a:cubicBezTo>
                      <a:pt x="27" y="28"/>
                      <a:pt x="24" y="23"/>
                      <a:pt x="29" y="17"/>
                    </a:cubicBezTo>
                    <a:cubicBezTo>
                      <a:pt x="34" y="12"/>
                      <a:pt x="40" y="0"/>
                      <a:pt x="40" y="0"/>
                    </a:cubicBez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1" name="Freeform 71">
                <a:extLst>
                  <a:ext uri="{FF2B5EF4-FFF2-40B4-BE49-F238E27FC236}">
                    <a16:creationId xmlns:a16="http://schemas.microsoft.com/office/drawing/2014/main" id="{E8798D30-6BEC-A90E-D391-9CA7D0636729}"/>
                  </a:ext>
                </a:extLst>
              </p:cNvPr>
              <p:cNvSpPr>
                <a:spLocks/>
              </p:cNvSpPr>
              <p:nvPr/>
            </p:nvSpPr>
            <p:spPr bwMode="gray">
              <a:xfrm>
                <a:off x="858838" y="4246563"/>
                <a:ext cx="53975" cy="125413"/>
              </a:xfrm>
              <a:custGeom>
                <a:avLst/>
                <a:gdLst>
                  <a:gd name="T0" fmla="*/ 2 w 40"/>
                  <a:gd name="T1" fmla="*/ 11 h 91"/>
                  <a:gd name="T2" fmla="*/ 8 w 40"/>
                  <a:gd name="T3" fmla="*/ 56 h 91"/>
                  <a:gd name="T4" fmla="*/ 23 w 40"/>
                  <a:gd name="T5" fmla="*/ 82 h 91"/>
                  <a:gd name="T6" fmla="*/ 36 w 40"/>
                  <a:gd name="T7" fmla="*/ 88 h 91"/>
                  <a:gd name="T8" fmla="*/ 34 w 40"/>
                  <a:gd name="T9" fmla="*/ 83 h 91"/>
                  <a:gd name="T10" fmla="*/ 18 w 40"/>
                  <a:gd name="T11" fmla="*/ 61 h 91"/>
                  <a:gd name="T12" fmla="*/ 7 w 40"/>
                  <a:gd name="T13" fmla="*/ 30 h 91"/>
                  <a:gd name="T14" fmla="*/ 0 w 40"/>
                  <a:gd name="T15" fmla="*/ 0 h 91"/>
                  <a:gd name="T16" fmla="*/ 2 w 40"/>
                  <a:gd name="T17"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1">
                    <a:moveTo>
                      <a:pt x="2" y="11"/>
                    </a:moveTo>
                    <a:cubicBezTo>
                      <a:pt x="2" y="11"/>
                      <a:pt x="3" y="48"/>
                      <a:pt x="8" y="56"/>
                    </a:cubicBezTo>
                    <a:cubicBezTo>
                      <a:pt x="12" y="65"/>
                      <a:pt x="17" y="76"/>
                      <a:pt x="23" y="82"/>
                    </a:cubicBezTo>
                    <a:cubicBezTo>
                      <a:pt x="28" y="88"/>
                      <a:pt x="36" y="88"/>
                      <a:pt x="36" y="88"/>
                    </a:cubicBezTo>
                    <a:cubicBezTo>
                      <a:pt x="36" y="88"/>
                      <a:pt x="40" y="91"/>
                      <a:pt x="34" y="83"/>
                    </a:cubicBezTo>
                    <a:cubicBezTo>
                      <a:pt x="28" y="76"/>
                      <a:pt x="23" y="74"/>
                      <a:pt x="18" y="61"/>
                    </a:cubicBezTo>
                    <a:cubicBezTo>
                      <a:pt x="14" y="48"/>
                      <a:pt x="7" y="36"/>
                      <a:pt x="7" y="30"/>
                    </a:cubicBezTo>
                    <a:cubicBezTo>
                      <a:pt x="6" y="24"/>
                      <a:pt x="0" y="0"/>
                      <a:pt x="0" y="0"/>
                    </a:cubicBezTo>
                    <a:lnTo>
                      <a:pt x="2" y="11"/>
                    </a:lnTo>
                    <a:close/>
                  </a:path>
                </a:pathLst>
              </a:custGeom>
              <a:solidFill>
                <a:srgbClr val="E2CEC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2" name="Freeform 72">
                <a:extLst>
                  <a:ext uri="{FF2B5EF4-FFF2-40B4-BE49-F238E27FC236}">
                    <a16:creationId xmlns:a16="http://schemas.microsoft.com/office/drawing/2014/main" id="{6C6E1975-57B8-99B6-3442-532C7EB0A908}"/>
                  </a:ext>
                </a:extLst>
              </p:cNvPr>
              <p:cNvSpPr>
                <a:spLocks/>
              </p:cNvSpPr>
              <p:nvPr/>
            </p:nvSpPr>
            <p:spPr bwMode="gray">
              <a:xfrm>
                <a:off x="781050" y="4035425"/>
                <a:ext cx="193675" cy="55563"/>
              </a:xfrm>
              <a:custGeom>
                <a:avLst/>
                <a:gdLst>
                  <a:gd name="T0" fmla="*/ 1 w 141"/>
                  <a:gd name="T1" fmla="*/ 33 h 40"/>
                  <a:gd name="T2" fmla="*/ 11 w 141"/>
                  <a:gd name="T3" fmla="*/ 21 h 40"/>
                  <a:gd name="T4" fmla="*/ 18 w 141"/>
                  <a:gd name="T5" fmla="*/ 14 h 40"/>
                  <a:gd name="T6" fmla="*/ 37 w 141"/>
                  <a:gd name="T7" fmla="*/ 8 h 40"/>
                  <a:gd name="T8" fmla="*/ 52 w 141"/>
                  <a:gd name="T9" fmla="*/ 6 h 40"/>
                  <a:gd name="T10" fmla="*/ 66 w 141"/>
                  <a:gd name="T11" fmla="*/ 2 h 40"/>
                  <a:gd name="T12" fmla="*/ 77 w 141"/>
                  <a:gd name="T13" fmla="*/ 2 h 40"/>
                  <a:gd name="T14" fmla="*/ 94 w 141"/>
                  <a:gd name="T15" fmla="*/ 10 h 40"/>
                  <a:gd name="T16" fmla="*/ 126 w 141"/>
                  <a:gd name="T17" fmla="*/ 30 h 40"/>
                  <a:gd name="T18" fmla="*/ 139 w 141"/>
                  <a:gd name="T19" fmla="*/ 38 h 40"/>
                  <a:gd name="T20" fmla="*/ 135 w 141"/>
                  <a:gd name="T21" fmla="*/ 37 h 40"/>
                  <a:gd name="T22" fmla="*/ 102 w 141"/>
                  <a:gd name="T23" fmla="*/ 20 h 40"/>
                  <a:gd name="T24" fmla="*/ 72 w 141"/>
                  <a:gd name="T25" fmla="*/ 11 h 40"/>
                  <a:gd name="T26" fmla="*/ 44 w 141"/>
                  <a:gd name="T27" fmla="*/ 13 h 40"/>
                  <a:gd name="T28" fmla="*/ 19 w 141"/>
                  <a:gd name="T29" fmla="*/ 20 h 40"/>
                  <a:gd name="T30" fmla="*/ 2 w 141"/>
                  <a:gd name="T31" fmla="*/ 36 h 40"/>
                  <a:gd name="T32" fmla="*/ 0 w 141"/>
                  <a:gd name="T33" fmla="*/ 34 h 40"/>
                  <a:gd name="T34" fmla="*/ 1 w 141"/>
                  <a:gd name="T3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 h="40">
                    <a:moveTo>
                      <a:pt x="1" y="33"/>
                    </a:moveTo>
                    <a:cubicBezTo>
                      <a:pt x="2" y="32"/>
                      <a:pt x="7" y="24"/>
                      <a:pt x="11" y="21"/>
                    </a:cubicBezTo>
                    <a:cubicBezTo>
                      <a:pt x="14" y="18"/>
                      <a:pt x="14" y="15"/>
                      <a:pt x="18" y="14"/>
                    </a:cubicBezTo>
                    <a:cubicBezTo>
                      <a:pt x="22" y="12"/>
                      <a:pt x="29" y="8"/>
                      <a:pt x="37" y="8"/>
                    </a:cubicBezTo>
                    <a:cubicBezTo>
                      <a:pt x="44" y="7"/>
                      <a:pt x="48" y="7"/>
                      <a:pt x="52" y="6"/>
                    </a:cubicBezTo>
                    <a:cubicBezTo>
                      <a:pt x="55" y="5"/>
                      <a:pt x="60" y="2"/>
                      <a:pt x="66" y="2"/>
                    </a:cubicBezTo>
                    <a:cubicBezTo>
                      <a:pt x="73" y="2"/>
                      <a:pt x="71" y="0"/>
                      <a:pt x="77" y="2"/>
                    </a:cubicBezTo>
                    <a:cubicBezTo>
                      <a:pt x="84" y="5"/>
                      <a:pt x="91" y="8"/>
                      <a:pt x="94" y="10"/>
                    </a:cubicBezTo>
                    <a:cubicBezTo>
                      <a:pt x="97" y="11"/>
                      <a:pt x="121" y="28"/>
                      <a:pt x="126" y="30"/>
                    </a:cubicBezTo>
                    <a:cubicBezTo>
                      <a:pt x="131" y="32"/>
                      <a:pt x="138" y="37"/>
                      <a:pt x="139" y="38"/>
                    </a:cubicBezTo>
                    <a:cubicBezTo>
                      <a:pt x="139" y="39"/>
                      <a:pt x="141" y="40"/>
                      <a:pt x="135" y="37"/>
                    </a:cubicBezTo>
                    <a:cubicBezTo>
                      <a:pt x="130" y="34"/>
                      <a:pt x="110" y="22"/>
                      <a:pt x="102" y="20"/>
                    </a:cubicBezTo>
                    <a:cubicBezTo>
                      <a:pt x="94" y="17"/>
                      <a:pt x="82" y="11"/>
                      <a:pt x="72" y="11"/>
                    </a:cubicBezTo>
                    <a:cubicBezTo>
                      <a:pt x="62" y="11"/>
                      <a:pt x="52" y="10"/>
                      <a:pt x="44" y="13"/>
                    </a:cubicBezTo>
                    <a:cubicBezTo>
                      <a:pt x="36" y="15"/>
                      <a:pt x="22" y="18"/>
                      <a:pt x="19" y="20"/>
                    </a:cubicBezTo>
                    <a:cubicBezTo>
                      <a:pt x="16" y="23"/>
                      <a:pt x="4" y="34"/>
                      <a:pt x="2" y="36"/>
                    </a:cubicBezTo>
                    <a:cubicBezTo>
                      <a:pt x="1" y="37"/>
                      <a:pt x="0" y="35"/>
                      <a:pt x="0" y="34"/>
                    </a:cubicBezTo>
                    <a:cubicBezTo>
                      <a:pt x="1" y="33"/>
                      <a:pt x="1" y="33"/>
                      <a:pt x="1" y="33"/>
                    </a:cubicBezTo>
                    <a:close/>
                  </a:path>
                </a:pathLst>
              </a:custGeom>
              <a:solidFill>
                <a:srgbClr val="A48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3" name="Freeform 73">
                <a:extLst>
                  <a:ext uri="{FF2B5EF4-FFF2-40B4-BE49-F238E27FC236}">
                    <a16:creationId xmlns:a16="http://schemas.microsoft.com/office/drawing/2014/main" id="{839C9E42-4156-7478-C0E4-79A090B6B5CC}"/>
                  </a:ext>
                </a:extLst>
              </p:cNvPr>
              <p:cNvSpPr>
                <a:spLocks/>
              </p:cNvSpPr>
              <p:nvPr/>
            </p:nvSpPr>
            <p:spPr bwMode="gray">
              <a:xfrm>
                <a:off x="1674813" y="3735388"/>
                <a:ext cx="49213" cy="404813"/>
              </a:xfrm>
              <a:custGeom>
                <a:avLst/>
                <a:gdLst>
                  <a:gd name="T0" fmla="*/ 0 w 35"/>
                  <a:gd name="T1" fmla="*/ 0 h 293"/>
                  <a:gd name="T2" fmla="*/ 16 w 35"/>
                  <a:gd name="T3" fmla="*/ 238 h 293"/>
                  <a:gd name="T4" fmla="*/ 26 w 35"/>
                  <a:gd name="T5" fmla="*/ 240 h 293"/>
                  <a:gd name="T6" fmla="*/ 35 w 35"/>
                  <a:gd name="T7" fmla="*/ 119 h 293"/>
                  <a:gd name="T8" fmla="*/ 0 w 35"/>
                  <a:gd name="T9" fmla="*/ 0 h 293"/>
                </a:gdLst>
                <a:ahLst/>
                <a:cxnLst>
                  <a:cxn ang="0">
                    <a:pos x="T0" y="T1"/>
                  </a:cxn>
                  <a:cxn ang="0">
                    <a:pos x="T2" y="T3"/>
                  </a:cxn>
                  <a:cxn ang="0">
                    <a:pos x="T4" y="T5"/>
                  </a:cxn>
                  <a:cxn ang="0">
                    <a:pos x="T6" y="T7"/>
                  </a:cxn>
                  <a:cxn ang="0">
                    <a:pos x="T8" y="T9"/>
                  </a:cxn>
                </a:cxnLst>
                <a:rect l="0" t="0" r="r" b="b"/>
                <a:pathLst>
                  <a:path w="35" h="293">
                    <a:moveTo>
                      <a:pt x="0" y="0"/>
                    </a:moveTo>
                    <a:cubicBezTo>
                      <a:pt x="7" y="32"/>
                      <a:pt x="22" y="216"/>
                      <a:pt x="16" y="238"/>
                    </a:cubicBezTo>
                    <a:cubicBezTo>
                      <a:pt x="11" y="261"/>
                      <a:pt x="20" y="293"/>
                      <a:pt x="26" y="240"/>
                    </a:cubicBezTo>
                    <a:cubicBezTo>
                      <a:pt x="31" y="188"/>
                      <a:pt x="35" y="119"/>
                      <a:pt x="35" y="119"/>
                    </a:cubicBezTo>
                    <a:lnTo>
                      <a:pt x="0" y="0"/>
                    </a:ln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4" name="Freeform 74">
                <a:extLst>
                  <a:ext uri="{FF2B5EF4-FFF2-40B4-BE49-F238E27FC236}">
                    <a16:creationId xmlns:a16="http://schemas.microsoft.com/office/drawing/2014/main" id="{40CE8B91-26A0-2133-608B-0490B2ED6E97}"/>
                  </a:ext>
                </a:extLst>
              </p:cNvPr>
              <p:cNvSpPr>
                <a:spLocks/>
              </p:cNvSpPr>
              <p:nvPr/>
            </p:nvSpPr>
            <p:spPr bwMode="gray">
              <a:xfrm>
                <a:off x="1827213" y="4175125"/>
                <a:ext cx="342900" cy="711200"/>
              </a:xfrm>
              <a:custGeom>
                <a:avLst/>
                <a:gdLst>
                  <a:gd name="T0" fmla="*/ 8 w 249"/>
                  <a:gd name="T1" fmla="*/ 2 h 515"/>
                  <a:gd name="T2" fmla="*/ 90 w 249"/>
                  <a:gd name="T3" fmla="*/ 79 h 515"/>
                  <a:gd name="T4" fmla="*/ 189 w 249"/>
                  <a:gd name="T5" fmla="*/ 167 h 515"/>
                  <a:gd name="T6" fmla="*/ 249 w 249"/>
                  <a:gd name="T7" fmla="*/ 515 h 515"/>
                  <a:gd name="T8" fmla="*/ 195 w 249"/>
                  <a:gd name="T9" fmla="*/ 204 h 515"/>
                  <a:gd name="T10" fmla="*/ 142 w 249"/>
                  <a:gd name="T11" fmla="*/ 129 h 515"/>
                  <a:gd name="T12" fmla="*/ 0 w 249"/>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249" h="515">
                    <a:moveTo>
                      <a:pt x="8" y="2"/>
                    </a:moveTo>
                    <a:cubicBezTo>
                      <a:pt x="90" y="79"/>
                      <a:pt x="90" y="79"/>
                      <a:pt x="90" y="79"/>
                    </a:cubicBezTo>
                    <a:cubicBezTo>
                      <a:pt x="90" y="79"/>
                      <a:pt x="159" y="94"/>
                      <a:pt x="189" y="167"/>
                    </a:cubicBezTo>
                    <a:cubicBezTo>
                      <a:pt x="219" y="240"/>
                      <a:pt x="249" y="515"/>
                      <a:pt x="249" y="515"/>
                    </a:cubicBezTo>
                    <a:cubicBezTo>
                      <a:pt x="249" y="515"/>
                      <a:pt x="197" y="227"/>
                      <a:pt x="195" y="204"/>
                    </a:cubicBezTo>
                    <a:cubicBezTo>
                      <a:pt x="193" y="182"/>
                      <a:pt x="150" y="135"/>
                      <a:pt x="142" y="129"/>
                    </a:cubicBezTo>
                    <a:cubicBezTo>
                      <a:pt x="135" y="124"/>
                      <a:pt x="0" y="0"/>
                      <a:pt x="0" y="0"/>
                    </a:cubicBezTo>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5" name="Freeform 75">
                <a:extLst>
                  <a:ext uri="{FF2B5EF4-FFF2-40B4-BE49-F238E27FC236}">
                    <a16:creationId xmlns:a16="http://schemas.microsoft.com/office/drawing/2014/main" id="{60AC4AE5-3CA8-723C-B657-2D3AFFA9FF58}"/>
                  </a:ext>
                </a:extLst>
              </p:cNvPr>
              <p:cNvSpPr>
                <a:spLocks/>
              </p:cNvSpPr>
              <p:nvPr/>
            </p:nvSpPr>
            <p:spPr bwMode="gray">
              <a:xfrm>
                <a:off x="2403475" y="5235575"/>
                <a:ext cx="157163" cy="787400"/>
              </a:xfrm>
              <a:custGeom>
                <a:avLst/>
                <a:gdLst>
                  <a:gd name="T0" fmla="*/ 0 w 99"/>
                  <a:gd name="T1" fmla="*/ 0 h 496"/>
                  <a:gd name="T2" fmla="*/ 99 w 99"/>
                  <a:gd name="T3" fmla="*/ 496 h 496"/>
                  <a:gd name="T4" fmla="*/ 56 w 99"/>
                  <a:gd name="T5" fmla="*/ 363 h 496"/>
                  <a:gd name="T6" fmla="*/ 18 w 99"/>
                  <a:gd name="T7" fmla="*/ 203 h 496"/>
                  <a:gd name="T8" fmla="*/ 0 w 99"/>
                  <a:gd name="T9" fmla="*/ 0 h 496"/>
                </a:gdLst>
                <a:ahLst/>
                <a:cxnLst>
                  <a:cxn ang="0">
                    <a:pos x="T0" y="T1"/>
                  </a:cxn>
                  <a:cxn ang="0">
                    <a:pos x="T2" y="T3"/>
                  </a:cxn>
                  <a:cxn ang="0">
                    <a:pos x="T4" y="T5"/>
                  </a:cxn>
                  <a:cxn ang="0">
                    <a:pos x="T6" y="T7"/>
                  </a:cxn>
                  <a:cxn ang="0">
                    <a:pos x="T8" y="T9"/>
                  </a:cxn>
                </a:cxnLst>
                <a:rect l="0" t="0" r="r" b="b"/>
                <a:pathLst>
                  <a:path w="99" h="496">
                    <a:moveTo>
                      <a:pt x="0" y="0"/>
                    </a:moveTo>
                    <a:lnTo>
                      <a:pt x="99" y="496"/>
                    </a:lnTo>
                    <a:lnTo>
                      <a:pt x="56" y="363"/>
                    </a:lnTo>
                    <a:lnTo>
                      <a:pt x="18" y="203"/>
                    </a:lnTo>
                    <a:lnTo>
                      <a:pt x="0" y="0"/>
                    </a:ln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6" name="Freeform 76">
                <a:extLst>
                  <a:ext uri="{FF2B5EF4-FFF2-40B4-BE49-F238E27FC236}">
                    <a16:creationId xmlns:a16="http://schemas.microsoft.com/office/drawing/2014/main" id="{CC6CACCA-3AC5-7BAF-D696-405AAF192610}"/>
                  </a:ext>
                </a:extLst>
              </p:cNvPr>
              <p:cNvSpPr>
                <a:spLocks/>
              </p:cNvSpPr>
              <p:nvPr/>
            </p:nvSpPr>
            <p:spPr bwMode="gray">
              <a:xfrm>
                <a:off x="1439863" y="5451475"/>
                <a:ext cx="66675" cy="561975"/>
              </a:xfrm>
              <a:custGeom>
                <a:avLst/>
                <a:gdLst>
                  <a:gd name="T0" fmla="*/ 0 w 49"/>
                  <a:gd name="T1" fmla="*/ 0 h 407"/>
                  <a:gd name="T2" fmla="*/ 6 w 49"/>
                  <a:gd name="T3" fmla="*/ 281 h 407"/>
                  <a:gd name="T4" fmla="*/ 49 w 49"/>
                  <a:gd name="T5" fmla="*/ 407 h 407"/>
                  <a:gd name="T6" fmla="*/ 10 w 49"/>
                  <a:gd name="T7" fmla="*/ 259 h 407"/>
                  <a:gd name="T8" fmla="*/ 0 w 49"/>
                  <a:gd name="T9" fmla="*/ 0 h 407"/>
                </a:gdLst>
                <a:ahLst/>
                <a:cxnLst>
                  <a:cxn ang="0">
                    <a:pos x="T0" y="T1"/>
                  </a:cxn>
                  <a:cxn ang="0">
                    <a:pos x="T2" y="T3"/>
                  </a:cxn>
                  <a:cxn ang="0">
                    <a:pos x="T4" y="T5"/>
                  </a:cxn>
                  <a:cxn ang="0">
                    <a:pos x="T6" y="T7"/>
                  </a:cxn>
                  <a:cxn ang="0">
                    <a:pos x="T8" y="T9"/>
                  </a:cxn>
                </a:cxnLst>
                <a:rect l="0" t="0" r="r" b="b"/>
                <a:pathLst>
                  <a:path w="49" h="407">
                    <a:moveTo>
                      <a:pt x="0" y="0"/>
                    </a:moveTo>
                    <a:cubicBezTo>
                      <a:pt x="6" y="281"/>
                      <a:pt x="6" y="281"/>
                      <a:pt x="6" y="281"/>
                    </a:cubicBezTo>
                    <a:cubicBezTo>
                      <a:pt x="49" y="407"/>
                      <a:pt x="49" y="407"/>
                      <a:pt x="49" y="407"/>
                    </a:cubicBezTo>
                    <a:cubicBezTo>
                      <a:pt x="49" y="407"/>
                      <a:pt x="10" y="266"/>
                      <a:pt x="10" y="259"/>
                    </a:cubicBezTo>
                    <a:cubicBezTo>
                      <a:pt x="10" y="251"/>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7" name="Freeform 77">
                <a:extLst>
                  <a:ext uri="{FF2B5EF4-FFF2-40B4-BE49-F238E27FC236}">
                    <a16:creationId xmlns:a16="http://schemas.microsoft.com/office/drawing/2014/main" id="{8D6BC34D-368E-53D8-E3CD-90131136EA5A}"/>
                  </a:ext>
                </a:extLst>
              </p:cNvPr>
              <p:cNvSpPr>
                <a:spLocks/>
              </p:cNvSpPr>
              <p:nvPr/>
            </p:nvSpPr>
            <p:spPr bwMode="gray">
              <a:xfrm>
                <a:off x="2592388" y="5659438"/>
                <a:ext cx="111125" cy="401638"/>
              </a:xfrm>
              <a:custGeom>
                <a:avLst/>
                <a:gdLst>
                  <a:gd name="T0" fmla="*/ 58 w 80"/>
                  <a:gd name="T1" fmla="*/ 111 h 291"/>
                  <a:gd name="T2" fmla="*/ 24 w 80"/>
                  <a:gd name="T3" fmla="*/ 249 h 291"/>
                  <a:gd name="T4" fmla="*/ 37 w 80"/>
                  <a:gd name="T5" fmla="*/ 253 h 291"/>
                  <a:gd name="T6" fmla="*/ 78 w 80"/>
                  <a:gd name="T7" fmla="*/ 154 h 291"/>
                  <a:gd name="T8" fmla="*/ 46 w 80"/>
                  <a:gd name="T9" fmla="*/ 6 h 291"/>
                  <a:gd name="T10" fmla="*/ 52 w 80"/>
                  <a:gd name="T11" fmla="*/ 79 h 291"/>
                  <a:gd name="T12" fmla="*/ 58 w 80"/>
                  <a:gd name="T13" fmla="*/ 111 h 291"/>
                </a:gdLst>
                <a:ahLst/>
                <a:cxnLst>
                  <a:cxn ang="0">
                    <a:pos x="T0" y="T1"/>
                  </a:cxn>
                  <a:cxn ang="0">
                    <a:pos x="T2" y="T3"/>
                  </a:cxn>
                  <a:cxn ang="0">
                    <a:pos x="T4" y="T5"/>
                  </a:cxn>
                  <a:cxn ang="0">
                    <a:pos x="T6" y="T7"/>
                  </a:cxn>
                  <a:cxn ang="0">
                    <a:pos x="T8" y="T9"/>
                  </a:cxn>
                  <a:cxn ang="0">
                    <a:pos x="T10" y="T11"/>
                  </a:cxn>
                  <a:cxn ang="0">
                    <a:pos x="T12" y="T13"/>
                  </a:cxn>
                </a:cxnLst>
                <a:rect l="0" t="0" r="r" b="b"/>
                <a:pathLst>
                  <a:path w="80" h="291">
                    <a:moveTo>
                      <a:pt x="58" y="111"/>
                    </a:moveTo>
                    <a:cubicBezTo>
                      <a:pt x="50" y="186"/>
                      <a:pt x="46" y="236"/>
                      <a:pt x="24" y="249"/>
                    </a:cubicBezTo>
                    <a:cubicBezTo>
                      <a:pt x="1" y="262"/>
                      <a:pt x="0" y="291"/>
                      <a:pt x="37" y="253"/>
                    </a:cubicBezTo>
                    <a:cubicBezTo>
                      <a:pt x="75" y="216"/>
                      <a:pt x="80" y="178"/>
                      <a:pt x="78" y="154"/>
                    </a:cubicBezTo>
                    <a:cubicBezTo>
                      <a:pt x="76" y="129"/>
                      <a:pt x="48" y="11"/>
                      <a:pt x="46" y="6"/>
                    </a:cubicBezTo>
                    <a:cubicBezTo>
                      <a:pt x="45" y="0"/>
                      <a:pt x="52" y="68"/>
                      <a:pt x="52" y="79"/>
                    </a:cubicBezTo>
                    <a:cubicBezTo>
                      <a:pt x="52" y="90"/>
                      <a:pt x="58" y="111"/>
                      <a:pt x="58" y="111"/>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8" name="Freeform 78">
                <a:extLst>
                  <a:ext uri="{FF2B5EF4-FFF2-40B4-BE49-F238E27FC236}">
                    <a16:creationId xmlns:a16="http://schemas.microsoft.com/office/drawing/2014/main" id="{382DFDB4-6174-6D56-70E5-285978094CE3}"/>
                  </a:ext>
                </a:extLst>
              </p:cNvPr>
              <p:cNvSpPr>
                <a:spLocks/>
              </p:cNvSpPr>
              <p:nvPr/>
            </p:nvSpPr>
            <p:spPr bwMode="gray">
              <a:xfrm>
                <a:off x="2241550" y="5670550"/>
                <a:ext cx="273050" cy="392113"/>
              </a:xfrm>
              <a:custGeom>
                <a:avLst/>
                <a:gdLst>
                  <a:gd name="T0" fmla="*/ 137 w 198"/>
                  <a:gd name="T1" fmla="*/ 262 h 284"/>
                  <a:gd name="T2" fmla="*/ 45 w 198"/>
                  <a:gd name="T3" fmla="*/ 234 h 284"/>
                  <a:gd name="T4" fmla="*/ 19 w 198"/>
                  <a:gd name="T5" fmla="*/ 118 h 284"/>
                  <a:gd name="T6" fmla="*/ 0 w 198"/>
                  <a:gd name="T7" fmla="*/ 0 h 284"/>
                  <a:gd name="T8" fmla="*/ 34 w 198"/>
                  <a:gd name="T9" fmla="*/ 133 h 284"/>
                  <a:gd name="T10" fmla="*/ 54 w 198"/>
                  <a:gd name="T11" fmla="*/ 215 h 284"/>
                  <a:gd name="T12" fmla="*/ 144 w 198"/>
                  <a:gd name="T13" fmla="*/ 247 h 284"/>
                  <a:gd name="T14" fmla="*/ 198 w 198"/>
                  <a:gd name="T15" fmla="*/ 271 h 284"/>
                  <a:gd name="T16" fmla="*/ 137 w 198"/>
                  <a:gd name="T17" fmla="*/ 26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84">
                    <a:moveTo>
                      <a:pt x="137" y="262"/>
                    </a:moveTo>
                    <a:cubicBezTo>
                      <a:pt x="84" y="258"/>
                      <a:pt x="56" y="284"/>
                      <a:pt x="45" y="234"/>
                    </a:cubicBezTo>
                    <a:cubicBezTo>
                      <a:pt x="34" y="183"/>
                      <a:pt x="24" y="135"/>
                      <a:pt x="19" y="118"/>
                    </a:cubicBezTo>
                    <a:cubicBezTo>
                      <a:pt x="13" y="101"/>
                      <a:pt x="0" y="0"/>
                      <a:pt x="0" y="0"/>
                    </a:cubicBezTo>
                    <a:cubicBezTo>
                      <a:pt x="0" y="0"/>
                      <a:pt x="30" y="99"/>
                      <a:pt x="34" y="133"/>
                    </a:cubicBezTo>
                    <a:cubicBezTo>
                      <a:pt x="37" y="166"/>
                      <a:pt x="34" y="193"/>
                      <a:pt x="54" y="215"/>
                    </a:cubicBezTo>
                    <a:cubicBezTo>
                      <a:pt x="75" y="238"/>
                      <a:pt x="144" y="247"/>
                      <a:pt x="144" y="247"/>
                    </a:cubicBezTo>
                    <a:cubicBezTo>
                      <a:pt x="198" y="271"/>
                      <a:pt x="198" y="271"/>
                      <a:pt x="198" y="271"/>
                    </a:cubicBezTo>
                    <a:lnTo>
                      <a:pt x="137" y="262"/>
                    </a:ln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9" name="Freeform 79">
                <a:extLst>
                  <a:ext uri="{FF2B5EF4-FFF2-40B4-BE49-F238E27FC236}">
                    <a16:creationId xmlns:a16="http://schemas.microsoft.com/office/drawing/2014/main" id="{F0B6E4E4-1485-908C-0484-4392FC2024D7}"/>
                  </a:ext>
                </a:extLst>
              </p:cNvPr>
              <p:cNvSpPr>
                <a:spLocks/>
              </p:cNvSpPr>
              <p:nvPr/>
            </p:nvSpPr>
            <p:spPr bwMode="gray">
              <a:xfrm>
                <a:off x="1557338" y="5461000"/>
                <a:ext cx="109538" cy="569913"/>
              </a:xfrm>
              <a:custGeom>
                <a:avLst/>
                <a:gdLst>
                  <a:gd name="T0" fmla="*/ 27 w 79"/>
                  <a:gd name="T1" fmla="*/ 232 h 414"/>
                  <a:gd name="T2" fmla="*/ 49 w 79"/>
                  <a:gd name="T3" fmla="*/ 369 h 414"/>
                  <a:gd name="T4" fmla="*/ 15 w 79"/>
                  <a:gd name="T5" fmla="*/ 412 h 414"/>
                  <a:gd name="T6" fmla="*/ 77 w 79"/>
                  <a:gd name="T7" fmla="*/ 343 h 414"/>
                  <a:gd name="T8" fmla="*/ 57 w 79"/>
                  <a:gd name="T9" fmla="*/ 225 h 414"/>
                  <a:gd name="T10" fmla="*/ 17 w 79"/>
                  <a:gd name="T11" fmla="*/ 124 h 414"/>
                  <a:gd name="T12" fmla="*/ 47 w 79"/>
                  <a:gd name="T13" fmla="*/ 0 h 414"/>
                  <a:gd name="T14" fmla="*/ 15 w 79"/>
                  <a:gd name="T15" fmla="*/ 62 h 414"/>
                  <a:gd name="T16" fmla="*/ 12 w 79"/>
                  <a:gd name="T17" fmla="*/ 208 h 414"/>
                  <a:gd name="T18" fmla="*/ 27 w 79"/>
                  <a:gd name="T19" fmla="*/ 23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414">
                    <a:moveTo>
                      <a:pt x="27" y="232"/>
                    </a:moveTo>
                    <a:cubicBezTo>
                      <a:pt x="42" y="262"/>
                      <a:pt x="53" y="348"/>
                      <a:pt x="49" y="369"/>
                    </a:cubicBezTo>
                    <a:cubicBezTo>
                      <a:pt x="45" y="390"/>
                      <a:pt x="0" y="414"/>
                      <a:pt x="15" y="412"/>
                    </a:cubicBezTo>
                    <a:cubicBezTo>
                      <a:pt x="30" y="410"/>
                      <a:pt x="79" y="365"/>
                      <a:pt x="77" y="343"/>
                    </a:cubicBezTo>
                    <a:cubicBezTo>
                      <a:pt x="75" y="320"/>
                      <a:pt x="75" y="255"/>
                      <a:pt x="57" y="225"/>
                    </a:cubicBezTo>
                    <a:cubicBezTo>
                      <a:pt x="38" y="195"/>
                      <a:pt x="10" y="172"/>
                      <a:pt x="17" y="124"/>
                    </a:cubicBezTo>
                    <a:cubicBezTo>
                      <a:pt x="25" y="75"/>
                      <a:pt x="47" y="0"/>
                      <a:pt x="47" y="0"/>
                    </a:cubicBezTo>
                    <a:cubicBezTo>
                      <a:pt x="47" y="0"/>
                      <a:pt x="15" y="39"/>
                      <a:pt x="15" y="62"/>
                    </a:cubicBezTo>
                    <a:cubicBezTo>
                      <a:pt x="15" y="84"/>
                      <a:pt x="8" y="200"/>
                      <a:pt x="12" y="208"/>
                    </a:cubicBezTo>
                    <a:cubicBezTo>
                      <a:pt x="15" y="215"/>
                      <a:pt x="27" y="232"/>
                      <a:pt x="27" y="232"/>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40" name="Freeform 81">
                <a:extLst>
                  <a:ext uri="{FF2B5EF4-FFF2-40B4-BE49-F238E27FC236}">
                    <a16:creationId xmlns:a16="http://schemas.microsoft.com/office/drawing/2014/main" id="{C329B5D5-15CA-4FEA-0418-57A974A5B186}"/>
                  </a:ext>
                </a:extLst>
              </p:cNvPr>
              <p:cNvSpPr>
                <a:spLocks/>
              </p:cNvSpPr>
              <p:nvPr/>
            </p:nvSpPr>
            <p:spPr bwMode="gray">
              <a:xfrm>
                <a:off x="1614488" y="4160838"/>
                <a:ext cx="471488" cy="1035050"/>
              </a:xfrm>
              <a:custGeom>
                <a:avLst/>
                <a:gdLst>
                  <a:gd name="T0" fmla="*/ 317 w 341"/>
                  <a:gd name="T1" fmla="*/ 610 h 750"/>
                  <a:gd name="T2" fmla="*/ 325 w 341"/>
                  <a:gd name="T3" fmla="*/ 442 h 750"/>
                  <a:gd name="T4" fmla="*/ 273 w 341"/>
                  <a:gd name="T5" fmla="*/ 346 h 750"/>
                  <a:gd name="T6" fmla="*/ 201 w 341"/>
                  <a:gd name="T7" fmla="*/ 178 h 750"/>
                  <a:gd name="T8" fmla="*/ 157 w 341"/>
                  <a:gd name="T9" fmla="*/ 58 h 750"/>
                  <a:gd name="T10" fmla="*/ 106 w 341"/>
                  <a:gd name="T11" fmla="*/ 13 h 750"/>
                  <a:gd name="T12" fmla="*/ 95 w 341"/>
                  <a:gd name="T13" fmla="*/ 4 h 750"/>
                  <a:gd name="T14" fmla="*/ 57 w 341"/>
                  <a:gd name="T15" fmla="*/ 15 h 750"/>
                  <a:gd name="T16" fmla="*/ 49 w 341"/>
                  <a:gd name="T17" fmla="*/ 73 h 750"/>
                  <a:gd name="T18" fmla="*/ 48 w 341"/>
                  <a:gd name="T19" fmla="*/ 170 h 750"/>
                  <a:gd name="T20" fmla="*/ 25 w 341"/>
                  <a:gd name="T21" fmla="*/ 251 h 750"/>
                  <a:gd name="T22" fmla="*/ 43 w 341"/>
                  <a:gd name="T23" fmla="*/ 297 h 750"/>
                  <a:gd name="T24" fmla="*/ 17 w 341"/>
                  <a:gd name="T25" fmla="*/ 389 h 750"/>
                  <a:gd name="T26" fmla="*/ 29 w 341"/>
                  <a:gd name="T27" fmla="*/ 501 h 750"/>
                  <a:gd name="T28" fmla="*/ 35 w 341"/>
                  <a:gd name="T29" fmla="*/ 523 h 750"/>
                  <a:gd name="T30" fmla="*/ 51 w 341"/>
                  <a:gd name="T31" fmla="*/ 249 h 750"/>
                  <a:gd name="T32" fmla="*/ 62 w 341"/>
                  <a:gd name="T33" fmla="*/ 34 h 750"/>
                  <a:gd name="T34" fmla="*/ 82 w 341"/>
                  <a:gd name="T35" fmla="*/ 16 h 750"/>
                  <a:gd name="T36" fmla="*/ 102 w 341"/>
                  <a:gd name="T37" fmla="*/ 27 h 750"/>
                  <a:gd name="T38" fmla="*/ 124 w 341"/>
                  <a:gd name="T39" fmla="*/ 96 h 750"/>
                  <a:gd name="T40" fmla="*/ 139 w 341"/>
                  <a:gd name="T41" fmla="*/ 150 h 750"/>
                  <a:gd name="T42" fmla="*/ 201 w 341"/>
                  <a:gd name="T43" fmla="*/ 370 h 750"/>
                  <a:gd name="T44" fmla="*/ 341 w 341"/>
                  <a:gd name="T45" fmla="*/ 750 h 750"/>
                  <a:gd name="T46" fmla="*/ 317 w 341"/>
                  <a:gd name="T47" fmla="*/ 61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1" h="750">
                    <a:moveTo>
                      <a:pt x="317" y="610"/>
                    </a:moveTo>
                    <a:cubicBezTo>
                      <a:pt x="305" y="522"/>
                      <a:pt x="325" y="462"/>
                      <a:pt x="325" y="442"/>
                    </a:cubicBezTo>
                    <a:cubicBezTo>
                      <a:pt x="325" y="422"/>
                      <a:pt x="301" y="366"/>
                      <a:pt x="273" y="346"/>
                    </a:cubicBezTo>
                    <a:cubicBezTo>
                      <a:pt x="245" y="326"/>
                      <a:pt x="201" y="178"/>
                      <a:pt x="201" y="178"/>
                    </a:cubicBezTo>
                    <a:cubicBezTo>
                      <a:pt x="201" y="178"/>
                      <a:pt x="177" y="74"/>
                      <a:pt x="157" y="58"/>
                    </a:cubicBezTo>
                    <a:cubicBezTo>
                      <a:pt x="143" y="47"/>
                      <a:pt x="119" y="26"/>
                      <a:pt x="106" y="13"/>
                    </a:cubicBezTo>
                    <a:cubicBezTo>
                      <a:pt x="102" y="9"/>
                      <a:pt x="98" y="5"/>
                      <a:pt x="95" y="4"/>
                    </a:cubicBezTo>
                    <a:cubicBezTo>
                      <a:pt x="87" y="0"/>
                      <a:pt x="61" y="6"/>
                      <a:pt x="57" y="15"/>
                    </a:cubicBezTo>
                    <a:cubicBezTo>
                      <a:pt x="52" y="25"/>
                      <a:pt x="51" y="62"/>
                      <a:pt x="49" y="73"/>
                    </a:cubicBezTo>
                    <a:cubicBezTo>
                      <a:pt x="47" y="85"/>
                      <a:pt x="45" y="145"/>
                      <a:pt x="48" y="170"/>
                    </a:cubicBezTo>
                    <a:cubicBezTo>
                      <a:pt x="51" y="195"/>
                      <a:pt x="48" y="210"/>
                      <a:pt x="25" y="251"/>
                    </a:cubicBezTo>
                    <a:cubicBezTo>
                      <a:pt x="2" y="291"/>
                      <a:pt x="36" y="283"/>
                      <a:pt x="43" y="297"/>
                    </a:cubicBezTo>
                    <a:cubicBezTo>
                      <a:pt x="50" y="312"/>
                      <a:pt x="34" y="360"/>
                      <a:pt x="17" y="389"/>
                    </a:cubicBezTo>
                    <a:cubicBezTo>
                      <a:pt x="0" y="418"/>
                      <a:pt x="16" y="406"/>
                      <a:pt x="29" y="501"/>
                    </a:cubicBezTo>
                    <a:cubicBezTo>
                      <a:pt x="41" y="596"/>
                      <a:pt x="35" y="523"/>
                      <a:pt x="35" y="523"/>
                    </a:cubicBezTo>
                    <a:cubicBezTo>
                      <a:pt x="51" y="249"/>
                      <a:pt x="51" y="249"/>
                      <a:pt x="51" y="249"/>
                    </a:cubicBezTo>
                    <a:cubicBezTo>
                      <a:pt x="51" y="249"/>
                      <a:pt x="62" y="59"/>
                      <a:pt x="62" y="34"/>
                    </a:cubicBezTo>
                    <a:cubicBezTo>
                      <a:pt x="62" y="8"/>
                      <a:pt x="70" y="19"/>
                      <a:pt x="82" y="16"/>
                    </a:cubicBezTo>
                    <a:cubicBezTo>
                      <a:pt x="86" y="15"/>
                      <a:pt x="95" y="20"/>
                      <a:pt x="102" y="27"/>
                    </a:cubicBezTo>
                    <a:cubicBezTo>
                      <a:pt x="124" y="96"/>
                      <a:pt x="124" y="96"/>
                      <a:pt x="124" y="96"/>
                    </a:cubicBezTo>
                    <a:cubicBezTo>
                      <a:pt x="139" y="150"/>
                      <a:pt x="139" y="150"/>
                      <a:pt x="139" y="150"/>
                    </a:cubicBezTo>
                    <a:cubicBezTo>
                      <a:pt x="201" y="370"/>
                      <a:pt x="201" y="370"/>
                      <a:pt x="201" y="370"/>
                    </a:cubicBezTo>
                    <a:cubicBezTo>
                      <a:pt x="341" y="750"/>
                      <a:pt x="341" y="750"/>
                      <a:pt x="341" y="750"/>
                    </a:cubicBezTo>
                    <a:cubicBezTo>
                      <a:pt x="341" y="750"/>
                      <a:pt x="329" y="698"/>
                      <a:pt x="317" y="61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41" name="Freeform 102">
                <a:extLst>
                  <a:ext uri="{FF2B5EF4-FFF2-40B4-BE49-F238E27FC236}">
                    <a16:creationId xmlns:a16="http://schemas.microsoft.com/office/drawing/2014/main" id="{D1A94CC0-C639-96A9-7124-784837381201}"/>
                  </a:ext>
                </a:extLst>
              </p:cNvPr>
              <p:cNvSpPr>
                <a:spLocks/>
              </p:cNvSpPr>
              <p:nvPr/>
            </p:nvSpPr>
            <p:spPr bwMode="gray">
              <a:xfrm>
                <a:off x="1968500" y="3902075"/>
                <a:ext cx="220663" cy="101600"/>
              </a:xfrm>
              <a:custGeom>
                <a:avLst/>
                <a:gdLst>
                  <a:gd name="T0" fmla="*/ 0 w 160"/>
                  <a:gd name="T1" fmla="*/ 0 h 73"/>
                  <a:gd name="T2" fmla="*/ 149 w 160"/>
                  <a:gd name="T3" fmla="*/ 49 h 73"/>
                  <a:gd name="T4" fmla="*/ 133 w 160"/>
                  <a:gd name="T5" fmla="*/ 63 h 73"/>
                  <a:gd name="T6" fmla="*/ 0 w 160"/>
                  <a:gd name="T7" fmla="*/ 0 h 73"/>
                </a:gdLst>
                <a:ahLst/>
                <a:cxnLst>
                  <a:cxn ang="0">
                    <a:pos x="T0" y="T1"/>
                  </a:cxn>
                  <a:cxn ang="0">
                    <a:pos x="T2" y="T3"/>
                  </a:cxn>
                  <a:cxn ang="0">
                    <a:pos x="T4" y="T5"/>
                  </a:cxn>
                  <a:cxn ang="0">
                    <a:pos x="T6" y="T7"/>
                  </a:cxn>
                </a:cxnLst>
                <a:rect l="0" t="0" r="r" b="b"/>
                <a:pathLst>
                  <a:path w="160" h="73">
                    <a:moveTo>
                      <a:pt x="0" y="0"/>
                    </a:moveTo>
                    <a:cubicBezTo>
                      <a:pt x="0" y="0"/>
                      <a:pt x="141" y="51"/>
                      <a:pt x="149" y="49"/>
                    </a:cubicBezTo>
                    <a:cubicBezTo>
                      <a:pt x="157" y="46"/>
                      <a:pt x="160" y="73"/>
                      <a:pt x="133" y="63"/>
                    </a:cubicBezTo>
                    <a:cubicBezTo>
                      <a:pt x="107" y="54"/>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grpSp>
          <p:nvGrpSpPr>
            <p:cNvPr id="180" name="Gruppieren 193">
              <a:extLst>
                <a:ext uri="{FF2B5EF4-FFF2-40B4-BE49-F238E27FC236}">
                  <a16:creationId xmlns:a16="http://schemas.microsoft.com/office/drawing/2014/main" id="{EAEBAFB2-0405-74BD-FA6E-71E4275F873F}"/>
                </a:ext>
              </a:extLst>
            </p:cNvPr>
            <p:cNvGrpSpPr/>
            <p:nvPr/>
          </p:nvGrpSpPr>
          <p:grpSpPr bwMode="gray">
            <a:xfrm>
              <a:off x="1689100" y="3471862"/>
              <a:ext cx="1611313" cy="1028700"/>
              <a:chOff x="1689101" y="3471863"/>
              <a:chExt cx="1611313" cy="1028700"/>
            </a:xfrm>
            <a:effectLst/>
          </p:grpSpPr>
          <p:sp>
            <p:nvSpPr>
              <p:cNvPr id="268" name="Freeform 166">
                <a:extLst>
                  <a:ext uri="{FF2B5EF4-FFF2-40B4-BE49-F238E27FC236}">
                    <a16:creationId xmlns:a16="http://schemas.microsoft.com/office/drawing/2014/main" id="{3B89B5E9-0DF4-BF58-8E7C-D15FD7198C66}"/>
                  </a:ext>
                </a:extLst>
              </p:cNvPr>
              <p:cNvSpPr>
                <a:spLocks/>
              </p:cNvSpPr>
              <p:nvPr/>
            </p:nvSpPr>
            <p:spPr bwMode="gray">
              <a:xfrm>
                <a:off x="2019301" y="3471863"/>
                <a:ext cx="1281113" cy="1028700"/>
              </a:xfrm>
              <a:custGeom>
                <a:avLst/>
                <a:gdLst>
                  <a:gd name="T0" fmla="*/ 0 w 930"/>
                  <a:gd name="T1" fmla="*/ 173 h 746"/>
                  <a:gd name="T2" fmla="*/ 165 w 930"/>
                  <a:gd name="T3" fmla="*/ 136 h 746"/>
                  <a:gd name="T4" fmla="*/ 435 w 930"/>
                  <a:gd name="T5" fmla="*/ 32 h 746"/>
                  <a:gd name="T6" fmla="*/ 512 w 930"/>
                  <a:gd name="T7" fmla="*/ 0 h 746"/>
                  <a:gd name="T8" fmla="*/ 645 w 930"/>
                  <a:gd name="T9" fmla="*/ 205 h 746"/>
                  <a:gd name="T10" fmla="*/ 930 w 930"/>
                  <a:gd name="T11" fmla="*/ 685 h 746"/>
                  <a:gd name="T12" fmla="*/ 499 w 930"/>
                  <a:gd name="T13" fmla="*/ 746 h 746"/>
                  <a:gd name="T14" fmla="*/ 422 w 930"/>
                  <a:gd name="T15" fmla="*/ 657 h 746"/>
                  <a:gd name="T16" fmla="*/ 0 w 930"/>
                  <a:gd name="T17" fmla="*/ 173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0" h="746">
                    <a:moveTo>
                      <a:pt x="0" y="173"/>
                    </a:moveTo>
                    <a:cubicBezTo>
                      <a:pt x="0" y="173"/>
                      <a:pt x="101" y="154"/>
                      <a:pt x="165" y="136"/>
                    </a:cubicBezTo>
                    <a:cubicBezTo>
                      <a:pt x="229" y="117"/>
                      <a:pt x="395" y="48"/>
                      <a:pt x="435" y="32"/>
                    </a:cubicBezTo>
                    <a:cubicBezTo>
                      <a:pt x="475" y="16"/>
                      <a:pt x="512" y="0"/>
                      <a:pt x="512" y="0"/>
                    </a:cubicBezTo>
                    <a:cubicBezTo>
                      <a:pt x="645" y="205"/>
                      <a:pt x="645" y="205"/>
                      <a:pt x="645" y="205"/>
                    </a:cubicBezTo>
                    <a:cubicBezTo>
                      <a:pt x="930" y="685"/>
                      <a:pt x="930" y="685"/>
                      <a:pt x="930" y="685"/>
                    </a:cubicBezTo>
                    <a:cubicBezTo>
                      <a:pt x="499" y="746"/>
                      <a:pt x="499" y="746"/>
                      <a:pt x="499" y="746"/>
                    </a:cubicBezTo>
                    <a:cubicBezTo>
                      <a:pt x="422" y="657"/>
                      <a:pt x="422" y="657"/>
                      <a:pt x="422" y="657"/>
                    </a:cubicBezTo>
                    <a:lnTo>
                      <a:pt x="0" y="173"/>
                    </a:lnTo>
                    <a:close/>
                  </a:path>
                </a:pathLst>
              </a:custGeom>
              <a:solidFill>
                <a:srgbClr val="EAEAEA"/>
              </a:solidFill>
              <a:ln w="2540" cap="flat">
                <a:solidFill>
                  <a:sysClr val="window" lastClr="FFFFFF">
                    <a:lumMod val="75000"/>
                    <a:alpha val="44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9" name="Freeform 168">
                <a:extLst>
                  <a:ext uri="{FF2B5EF4-FFF2-40B4-BE49-F238E27FC236}">
                    <a16:creationId xmlns:a16="http://schemas.microsoft.com/office/drawing/2014/main" id="{4155AB35-45E9-A149-79C5-E7A98AA86E9A}"/>
                  </a:ext>
                </a:extLst>
              </p:cNvPr>
              <p:cNvSpPr>
                <a:spLocks/>
              </p:cNvSpPr>
              <p:nvPr/>
            </p:nvSpPr>
            <p:spPr bwMode="gray">
              <a:xfrm>
                <a:off x="1689101" y="3562350"/>
                <a:ext cx="1017588" cy="898525"/>
              </a:xfrm>
              <a:custGeom>
                <a:avLst/>
                <a:gdLst>
                  <a:gd name="T0" fmla="*/ 0 w 739"/>
                  <a:gd name="T1" fmla="*/ 128 h 652"/>
                  <a:gd name="T2" fmla="*/ 155 w 739"/>
                  <a:gd name="T3" fmla="*/ 52 h 652"/>
                  <a:gd name="T4" fmla="*/ 219 w 739"/>
                  <a:gd name="T5" fmla="*/ 34 h 652"/>
                  <a:gd name="T6" fmla="*/ 437 w 739"/>
                  <a:gd name="T7" fmla="*/ 244 h 652"/>
                  <a:gd name="T8" fmla="*/ 592 w 739"/>
                  <a:gd name="T9" fmla="*/ 451 h 652"/>
                  <a:gd name="T10" fmla="*/ 739 w 739"/>
                  <a:gd name="T11" fmla="*/ 632 h 652"/>
                  <a:gd name="T12" fmla="*/ 488 w 739"/>
                  <a:gd name="T13" fmla="*/ 652 h 652"/>
                  <a:gd name="T14" fmla="*/ 320 w 739"/>
                  <a:gd name="T15" fmla="*/ 579 h 652"/>
                  <a:gd name="T16" fmla="*/ 272 w 739"/>
                  <a:gd name="T17" fmla="*/ 477 h 652"/>
                  <a:gd name="T18" fmla="*/ 128 w 739"/>
                  <a:gd name="T19" fmla="*/ 281 h 652"/>
                  <a:gd name="T20" fmla="*/ 0 w 739"/>
                  <a:gd name="T21" fmla="*/ 12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9" h="652">
                    <a:moveTo>
                      <a:pt x="0" y="128"/>
                    </a:moveTo>
                    <a:cubicBezTo>
                      <a:pt x="0" y="128"/>
                      <a:pt x="109" y="78"/>
                      <a:pt x="155" y="52"/>
                    </a:cubicBezTo>
                    <a:cubicBezTo>
                      <a:pt x="200" y="25"/>
                      <a:pt x="192" y="0"/>
                      <a:pt x="219" y="34"/>
                    </a:cubicBezTo>
                    <a:cubicBezTo>
                      <a:pt x="245" y="68"/>
                      <a:pt x="395" y="185"/>
                      <a:pt x="437" y="244"/>
                    </a:cubicBezTo>
                    <a:cubicBezTo>
                      <a:pt x="480" y="303"/>
                      <a:pt x="541" y="392"/>
                      <a:pt x="592" y="451"/>
                    </a:cubicBezTo>
                    <a:cubicBezTo>
                      <a:pt x="643" y="511"/>
                      <a:pt x="739" y="632"/>
                      <a:pt x="739" y="632"/>
                    </a:cubicBezTo>
                    <a:cubicBezTo>
                      <a:pt x="488" y="652"/>
                      <a:pt x="488" y="652"/>
                      <a:pt x="488" y="652"/>
                    </a:cubicBezTo>
                    <a:cubicBezTo>
                      <a:pt x="488" y="652"/>
                      <a:pt x="325" y="599"/>
                      <a:pt x="320" y="579"/>
                    </a:cubicBezTo>
                    <a:cubicBezTo>
                      <a:pt x="315" y="559"/>
                      <a:pt x="299" y="516"/>
                      <a:pt x="272" y="477"/>
                    </a:cubicBezTo>
                    <a:cubicBezTo>
                      <a:pt x="245" y="439"/>
                      <a:pt x="149" y="295"/>
                      <a:pt x="128" y="281"/>
                    </a:cubicBezTo>
                    <a:cubicBezTo>
                      <a:pt x="107" y="268"/>
                      <a:pt x="0" y="128"/>
                      <a:pt x="0" y="128"/>
                    </a:cubicBezTo>
                    <a:close/>
                  </a:path>
                </a:pathLst>
              </a:custGeom>
              <a:solidFill>
                <a:srgbClr val="EAEAEA"/>
              </a:solidFill>
              <a:ln w="2540" cap="flat">
                <a:solidFill>
                  <a:sysClr val="window" lastClr="FFFFFF">
                    <a:lumMod val="75000"/>
                    <a:alpha val="44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0" name="Freeform 167">
                <a:extLst>
                  <a:ext uri="{FF2B5EF4-FFF2-40B4-BE49-F238E27FC236}">
                    <a16:creationId xmlns:a16="http://schemas.microsoft.com/office/drawing/2014/main" id="{1EF16A0F-ECE3-0E74-CC74-109B78DE5970}"/>
                  </a:ext>
                </a:extLst>
              </p:cNvPr>
              <p:cNvSpPr>
                <a:spLocks/>
              </p:cNvSpPr>
              <p:nvPr/>
            </p:nvSpPr>
            <p:spPr bwMode="gray">
              <a:xfrm>
                <a:off x="2246313" y="3887788"/>
                <a:ext cx="695325" cy="590550"/>
              </a:xfrm>
              <a:custGeom>
                <a:avLst/>
                <a:gdLst>
                  <a:gd name="T0" fmla="*/ 0 w 504"/>
                  <a:gd name="T1" fmla="*/ 0 h 429"/>
                  <a:gd name="T2" fmla="*/ 208 w 504"/>
                  <a:gd name="T3" fmla="*/ 99 h 429"/>
                  <a:gd name="T4" fmla="*/ 504 w 504"/>
                  <a:gd name="T5" fmla="*/ 215 h 429"/>
                  <a:gd name="T6" fmla="*/ 422 w 504"/>
                  <a:gd name="T7" fmla="*/ 356 h 429"/>
                  <a:gd name="T8" fmla="*/ 286 w 504"/>
                  <a:gd name="T9" fmla="*/ 427 h 429"/>
                  <a:gd name="T10" fmla="*/ 134 w 504"/>
                  <a:gd name="T11" fmla="*/ 412 h 429"/>
                  <a:gd name="T12" fmla="*/ 35 w 504"/>
                  <a:gd name="T13" fmla="*/ 132 h 429"/>
                  <a:gd name="T14" fmla="*/ 0 w 504"/>
                  <a:gd name="T15" fmla="*/ 0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4" h="429">
                    <a:moveTo>
                      <a:pt x="0" y="0"/>
                    </a:moveTo>
                    <a:cubicBezTo>
                      <a:pt x="0" y="0"/>
                      <a:pt x="123" y="56"/>
                      <a:pt x="208" y="99"/>
                    </a:cubicBezTo>
                    <a:cubicBezTo>
                      <a:pt x="294" y="141"/>
                      <a:pt x="504" y="215"/>
                      <a:pt x="504" y="215"/>
                    </a:cubicBezTo>
                    <a:cubicBezTo>
                      <a:pt x="504" y="215"/>
                      <a:pt x="446" y="336"/>
                      <a:pt x="422" y="356"/>
                    </a:cubicBezTo>
                    <a:cubicBezTo>
                      <a:pt x="398" y="376"/>
                      <a:pt x="328" y="424"/>
                      <a:pt x="286" y="427"/>
                    </a:cubicBezTo>
                    <a:cubicBezTo>
                      <a:pt x="243" y="429"/>
                      <a:pt x="134" y="412"/>
                      <a:pt x="134" y="412"/>
                    </a:cubicBezTo>
                    <a:cubicBezTo>
                      <a:pt x="35" y="132"/>
                      <a:pt x="35" y="132"/>
                      <a:pt x="35" y="132"/>
                    </a:cubicBezTo>
                    <a:lnTo>
                      <a:pt x="0" y="0"/>
                    </a:lnTo>
                    <a:close/>
                  </a:path>
                </a:pathLst>
              </a:custGeom>
              <a:solidFill>
                <a:srgbClr val="EAEAEA"/>
              </a:solidFill>
              <a:ln w="2540" cap="flat">
                <a:solidFill>
                  <a:sysClr val="window" lastClr="FFFFFF">
                    <a:lumMod val="75000"/>
                    <a:alpha val="44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grpSp>
          <p:nvGrpSpPr>
            <p:cNvPr id="181" name="Gruppieren 194">
              <a:extLst>
                <a:ext uri="{FF2B5EF4-FFF2-40B4-BE49-F238E27FC236}">
                  <a16:creationId xmlns:a16="http://schemas.microsoft.com/office/drawing/2014/main" id="{94D0440C-D0BC-E517-1FFB-4272532F9C5D}"/>
                </a:ext>
              </a:extLst>
            </p:cNvPr>
            <p:cNvGrpSpPr/>
            <p:nvPr/>
          </p:nvGrpSpPr>
          <p:grpSpPr bwMode="gray">
            <a:xfrm>
              <a:off x="3327399" y="5021262"/>
              <a:ext cx="1093786" cy="1049337"/>
              <a:chOff x="3327414" y="5021260"/>
              <a:chExt cx="1093790" cy="1049336"/>
            </a:xfrm>
          </p:grpSpPr>
          <p:sp>
            <p:nvSpPr>
              <p:cNvPr id="262" name="Freeform 231">
                <a:extLst>
                  <a:ext uri="{FF2B5EF4-FFF2-40B4-BE49-F238E27FC236}">
                    <a16:creationId xmlns:a16="http://schemas.microsoft.com/office/drawing/2014/main" id="{219EEBB3-2D4B-3D18-C621-AA955E409535}"/>
                  </a:ext>
                </a:extLst>
              </p:cNvPr>
              <p:cNvSpPr>
                <a:spLocks/>
              </p:cNvSpPr>
              <p:nvPr/>
            </p:nvSpPr>
            <p:spPr bwMode="gray">
              <a:xfrm>
                <a:off x="3327401" y="5048250"/>
                <a:ext cx="504825" cy="1022350"/>
              </a:xfrm>
              <a:custGeom>
                <a:avLst/>
                <a:gdLst>
                  <a:gd name="T0" fmla="*/ 93 w 366"/>
                  <a:gd name="T1" fmla="*/ 59 h 742"/>
                  <a:gd name="T2" fmla="*/ 34 w 366"/>
                  <a:gd name="T3" fmla="*/ 715 h 742"/>
                  <a:gd name="T4" fmla="*/ 366 w 366"/>
                  <a:gd name="T5" fmla="*/ 742 h 742"/>
                  <a:gd name="T6" fmla="*/ 280 w 366"/>
                  <a:gd name="T7" fmla="*/ 59 h 742"/>
                  <a:gd name="T8" fmla="*/ 283 w 366"/>
                  <a:gd name="T9" fmla="*/ 0 h 742"/>
                  <a:gd name="T10" fmla="*/ 102 w 366"/>
                  <a:gd name="T11" fmla="*/ 38 h 742"/>
                  <a:gd name="T12" fmla="*/ 93 w 366"/>
                  <a:gd name="T13" fmla="*/ 59 h 742"/>
                </a:gdLst>
                <a:ahLst/>
                <a:cxnLst>
                  <a:cxn ang="0">
                    <a:pos x="T0" y="T1"/>
                  </a:cxn>
                  <a:cxn ang="0">
                    <a:pos x="T2" y="T3"/>
                  </a:cxn>
                  <a:cxn ang="0">
                    <a:pos x="T4" y="T5"/>
                  </a:cxn>
                  <a:cxn ang="0">
                    <a:pos x="T6" y="T7"/>
                  </a:cxn>
                  <a:cxn ang="0">
                    <a:pos x="T8" y="T9"/>
                  </a:cxn>
                  <a:cxn ang="0">
                    <a:pos x="T10" y="T11"/>
                  </a:cxn>
                  <a:cxn ang="0">
                    <a:pos x="T12" y="T13"/>
                  </a:cxn>
                </a:cxnLst>
                <a:rect l="0" t="0" r="r" b="b"/>
                <a:pathLst>
                  <a:path w="366" h="742">
                    <a:moveTo>
                      <a:pt x="93" y="59"/>
                    </a:moveTo>
                    <a:cubicBezTo>
                      <a:pt x="93" y="59"/>
                      <a:pt x="0" y="705"/>
                      <a:pt x="34" y="715"/>
                    </a:cubicBezTo>
                    <a:cubicBezTo>
                      <a:pt x="68" y="725"/>
                      <a:pt x="366" y="742"/>
                      <a:pt x="366" y="742"/>
                    </a:cubicBezTo>
                    <a:cubicBezTo>
                      <a:pt x="280" y="59"/>
                      <a:pt x="280" y="59"/>
                      <a:pt x="280" y="59"/>
                    </a:cubicBezTo>
                    <a:cubicBezTo>
                      <a:pt x="283" y="0"/>
                      <a:pt x="283" y="0"/>
                      <a:pt x="283" y="0"/>
                    </a:cubicBezTo>
                    <a:cubicBezTo>
                      <a:pt x="102" y="38"/>
                      <a:pt x="102" y="38"/>
                      <a:pt x="102" y="38"/>
                    </a:cubicBezTo>
                    <a:lnTo>
                      <a:pt x="93" y="59"/>
                    </a:lnTo>
                    <a:close/>
                  </a:path>
                </a:pathLst>
              </a:custGeom>
              <a:solidFill>
                <a:srgbClr val="3B3E3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3" name="Freeform 232">
                <a:extLst>
                  <a:ext uri="{FF2B5EF4-FFF2-40B4-BE49-F238E27FC236}">
                    <a16:creationId xmlns:a16="http://schemas.microsoft.com/office/drawing/2014/main" id="{050056DF-5E48-AB06-ACFC-19D9B3D3B9E7}"/>
                  </a:ext>
                </a:extLst>
              </p:cNvPr>
              <p:cNvSpPr>
                <a:spLocks/>
              </p:cNvSpPr>
              <p:nvPr/>
            </p:nvSpPr>
            <p:spPr bwMode="gray">
              <a:xfrm>
                <a:off x="3897327" y="5021260"/>
                <a:ext cx="523877" cy="1046161"/>
              </a:xfrm>
              <a:custGeom>
                <a:avLst/>
                <a:gdLst>
                  <a:gd name="T0" fmla="*/ 129 w 380"/>
                  <a:gd name="T1" fmla="*/ 431 h 759"/>
                  <a:gd name="T2" fmla="*/ 102 w 380"/>
                  <a:gd name="T3" fmla="*/ 740 h 759"/>
                  <a:gd name="T4" fmla="*/ 380 w 380"/>
                  <a:gd name="T5" fmla="*/ 744 h 759"/>
                  <a:gd name="T6" fmla="*/ 380 w 380"/>
                  <a:gd name="T7" fmla="*/ 0 h 759"/>
                  <a:gd name="T8" fmla="*/ 56 w 380"/>
                  <a:gd name="T9" fmla="*/ 36 h 759"/>
                  <a:gd name="T10" fmla="*/ 129 w 380"/>
                  <a:gd name="T11" fmla="*/ 431 h 759"/>
                </a:gdLst>
                <a:ahLst/>
                <a:cxnLst>
                  <a:cxn ang="0">
                    <a:pos x="T0" y="T1"/>
                  </a:cxn>
                  <a:cxn ang="0">
                    <a:pos x="T2" y="T3"/>
                  </a:cxn>
                  <a:cxn ang="0">
                    <a:pos x="T4" y="T5"/>
                  </a:cxn>
                  <a:cxn ang="0">
                    <a:pos x="T6" y="T7"/>
                  </a:cxn>
                  <a:cxn ang="0">
                    <a:pos x="T8" y="T9"/>
                  </a:cxn>
                  <a:cxn ang="0">
                    <a:pos x="T10" y="T11"/>
                  </a:cxn>
                </a:cxnLst>
                <a:rect l="0" t="0" r="r" b="b"/>
                <a:pathLst>
                  <a:path w="380" h="759">
                    <a:moveTo>
                      <a:pt x="129" y="431"/>
                    </a:moveTo>
                    <a:cubicBezTo>
                      <a:pt x="129" y="431"/>
                      <a:pt x="0" y="722"/>
                      <a:pt x="102" y="740"/>
                    </a:cubicBezTo>
                    <a:cubicBezTo>
                      <a:pt x="205" y="759"/>
                      <a:pt x="380" y="744"/>
                      <a:pt x="380" y="744"/>
                    </a:cubicBezTo>
                    <a:cubicBezTo>
                      <a:pt x="380" y="0"/>
                      <a:pt x="380" y="0"/>
                      <a:pt x="380" y="0"/>
                    </a:cubicBezTo>
                    <a:cubicBezTo>
                      <a:pt x="56" y="36"/>
                      <a:pt x="56" y="36"/>
                      <a:pt x="56" y="36"/>
                    </a:cubicBezTo>
                    <a:lnTo>
                      <a:pt x="129" y="431"/>
                    </a:lnTo>
                    <a:close/>
                  </a:path>
                </a:pathLst>
              </a:custGeom>
              <a:solidFill>
                <a:srgbClr val="3B3E3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4" name="Freeform 254">
                <a:extLst>
                  <a:ext uri="{FF2B5EF4-FFF2-40B4-BE49-F238E27FC236}">
                    <a16:creationId xmlns:a16="http://schemas.microsoft.com/office/drawing/2014/main" id="{3D41CE9D-6B15-4BCD-647A-A24C146E4ED3}"/>
                  </a:ext>
                </a:extLst>
              </p:cNvPr>
              <p:cNvSpPr>
                <a:spLocks/>
              </p:cNvSpPr>
              <p:nvPr/>
            </p:nvSpPr>
            <p:spPr bwMode="gray">
              <a:xfrm>
                <a:off x="3530614" y="5211760"/>
                <a:ext cx="79375" cy="800100"/>
              </a:xfrm>
              <a:custGeom>
                <a:avLst/>
                <a:gdLst>
                  <a:gd name="T0" fmla="*/ 58 w 58"/>
                  <a:gd name="T1" fmla="*/ 0 h 580"/>
                  <a:gd name="T2" fmla="*/ 3 w 58"/>
                  <a:gd name="T3" fmla="*/ 386 h 580"/>
                  <a:gd name="T4" fmla="*/ 17 w 58"/>
                  <a:gd name="T5" fmla="*/ 512 h 580"/>
                  <a:gd name="T6" fmla="*/ 22 w 58"/>
                  <a:gd name="T7" fmla="*/ 310 h 580"/>
                  <a:gd name="T8" fmla="*/ 58 w 58"/>
                  <a:gd name="T9" fmla="*/ 0 h 580"/>
                </a:gdLst>
                <a:ahLst/>
                <a:cxnLst>
                  <a:cxn ang="0">
                    <a:pos x="T0" y="T1"/>
                  </a:cxn>
                  <a:cxn ang="0">
                    <a:pos x="T2" y="T3"/>
                  </a:cxn>
                  <a:cxn ang="0">
                    <a:pos x="T4" y="T5"/>
                  </a:cxn>
                  <a:cxn ang="0">
                    <a:pos x="T6" y="T7"/>
                  </a:cxn>
                  <a:cxn ang="0">
                    <a:pos x="T8" y="T9"/>
                  </a:cxn>
                </a:cxnLst>
                <a:rect l="0" t="0" r="r" b="b"/>
                <a:pathLst>
                  <a:path w="58" h="580">
                    <a:moveTo>
                      <a:pt x="58" y="0"/>
                    </a:moveTo>
                    <a:cubicBezTo>
                      <a:pt x="58" y="0"/>
                      <a:pt x="6" y="318"/>
                      <a:pt x="3" y="386"/>
                    </a:cubicBezTo>
                    <a:cubicBezTo>
                      <a:pt x="0" y="454"/>
                      <a:pt x="27" y="580"/>
                      <a:pt x="17" y="512"/>
                    </a:cubicBezTo>
                    <a:cubicBezTo>
                      <a:pt x="8" y="444"/>
                      <a:pt x="23" y="383"/>
                      <a:pt x="22" y="310"/>
                    </a:cubicBezTo>
                    <a:cubicBezTo>
                      <a:pt x="21" y="238"/>
                      <a:pt x="58" y="0"/>
                      <a:pt x="58" y="0"/>
                    </a:cubicBezTo>
                    <a:close/>
                  </a:path>
                </a:pathLst>
              </a:custGeom>
              <a:solidFill>
                <a:srgbClr val="282727"/>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5" name="Freeform 255">
                <a:extLst>
                  <a:ext uri="{FF2B5EF4-FFF2-40B4-BE49-F238E27FC236}">
                    <a16:creationId xmlns:a16="http://schemas.microsoft.com/office/drawing/2014/main" id="{4C9E9825-F509-2ACE-A5F0-86D5EABA37D0}"/>
                  </a:ext>
                </a:extLst>
              </p:cNvPr>
              <p:cNvSpPr>
                <a:spLocks/>
              </p:cNvSpPr>
              <p:nvPr/>
            </p:nvSpPr>
            <p:spPr bwMode="gray">
              <a:xfrm>
                <a:off x="3456002" y="5087932"/>
                <a:ext cx="222251" cy="214311"/>
              </a:xfrm>
              <a:custGeom>
                <a:avLst/>
                <a:gdLst>
                  <a:gd name="T0" fmla="*/ 38 w 162"/>
                  <a:gd name="T1" fmla="*/ 107 h 156"/>
                  <a:gd name="T2" fmla="*/ 76 w 162"/>
                  <a:gd name="T3" fmla="*/ 21 h 156"/>
                  <a:gd name="T4" fmla="*/ 162 w 162"/>
                  <a:gd name="T5" fmla="*/ 90 h 156"/>
                  <a:gd name="T6" fmla="*/ 126 w 162"/>
                  <a:gd name="T7" fmla="*/ 16 h 156"/>
                  <a:gd name="T8" fmla="*/ 20 w 162"/>
                  <a:gd name="T9" fmla="*/ 78 h 156"/>
                  <a:gd name="T10" fmla="*/ 38 w 162"/>
                  <a:gd name="T11" fmla="*/ 107 h 156"/>
                </a:gdLst>
                <a:ahLst/>
                <a:cxnLst>
                  <a:cxn ang="0">
                    <a:pos x="T0" y="T1"/>
                  </a:cxn>
                  <a:cxn ang="0">
                    <a:pos x="T2" y="T3"/>
                  </a:cxn>
                  <a:cxn ang="0">
                    <a:pos x="T4" y="T5"/>
                  </a:cxn>
                  <a:cxn ang="0">
                    <a:pos x="T6" y="T7"/>
                  </a:cxn>
                  <a:cxn ang="0">
                    <a:pos x="T8" y="T9"/>
                  </a:cxn>
                  <a:cxn ang="0">
                    <a:pos x="T10" y="T11"/>
                  </a:cxn>
                </a:cxnLst>
                <a:rect l="0" t="0" r="r" b="b"/>
                <a:pathLst>
                  <a:path w="162" h="156">
                    <a:moveTo>
                      <a:pt x="38" y="107"/>
                    </a:moveTo>
                    <a:cubicBezTo>
                      <a:pt x="34" y="42"/>
                      <a:pt x="50" y="12"/>
                      <a:pt x="76" y="21"/>
                    </a:cubicBezTo>
                    <a:cubicBezTo>
                      <a:pt x="102" y="30"/>
                      <a:pt x="162" y="130"/>
                      <a:pt x="162" y="90"/>
                    </a:cubicBezTo>
                    <a:cubicBezTo>
                      <a:pt x="162" y="50"/>
                      <a:pt x="144" y="14"/>
                      <a:pt x="126" y="16"/>
                    </a:cubicBezTo>
                    <a:cubicBezTo>
                      <a:pt x="108" y="18"/>
                      <a:pt x="0" y="0"/>
                      <a:pt x="20" y="78"/>
                    </a:cubicBezTo>
                    <a:cubicBezTo>
                      <a:pt x="40" y="156"/>
                      <a:pt x="38" y="107"/>
                      <a:pt x="38" y="107"/>
                    </a:cubicBezTo>
                    <a:close/>
                  </a:path>
                </a:pathLst>
              </a:custGeom>
              <a:solidFill>
                <a:srgbClr val="282727"/>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6" name="Freeform 256">
                <a:extLst>
                  <a:ext uri="{FF2B5EF4-FFF2-40B4-BE49-F238E27FC236}">
                    <a16:creationId xmlns:a16="http://schemas.microsoft.com/office/drawing/2014/main" id="{09ECA092-DFCB-58F0-D22D-BDF626C2C1B4}"/>
                  </a:ext>
                </a:extLst>
              </p:cNvPr>
              <p:cNvSpPr>
                <a:spLocks/>
              </p:cNvSpPr>
              <p:nvPr/>
            </p:nvSpPr>
            <p:spPr bwMode="gray">
              <a:xfrm>
                <a:off x="4186250" y="5235572"/>
                <a:ext cx="160339" cy="661986"/>
              </a:xfrm>
              <a:custGeom>
                <a:avLst/>
                <a:gdLst>
                  <a:gd name="T0" fmla="*/ 62 w 117"/>
                  <a:gd name="T1" fmla="*/ 0 h 481"/>
                  <a:gd name="T2" fmla="*/ 94 w 117"/>
                  <a:gd name="T3" fmla="*/ 223 h 481"/>
                  <a:gd name="T4" fmla="*/ 34 w 117"/>
                  <a:gd name="T5" fmla="*/ 446 h 481"/>
                  <a:gd name="T6" fmla="*/ 67 w 117"/>
                  <a:gd name="T7" fmla="*/ 423 h 481"/>
                  <a:gd name="T8" fmla="*/ 99 w 117"/>
                  <a:gd name="T9" fmla="*/ 233 h 481"/>
                  <a:gd name="T10" fmla="*/ 99 w 117"/>
                  <a:gd name="T11" fmla="*/ 79 h 481"/>
                  <a:gd name="T12" fmla="*/ 62 w 117"/>
                  <a:gd name="T13" fmla="*/ 0 h 481"/>
                </a:gdLst>
                <a:ahLst/>
                <a:cxnLst>
                  <a:cxn ang="0">
                    <a:pos x="T0" y="T1"/>
                  </a:cxn>
                  <a:cxn ang="0">
                    <a:pos x="T2" y="T3"/>
                  </a:cxn>
                  <a:cxn ang="0">
                    <a:pos x="T4" y="T5"/>
                  </a:cxn>
                  <a:cxn ang="0">
                    <a:pos x="T6" y="T7"/>
                  </a:cxn>
                  <a:cxn ang="0">
                    <a:pos x="T8" y="T9"/>
                  </a:cxn>
                  <a:cxn ang="0">
                    <a:pos x="T10" y="T11"/>
                  </a:cxn>
                  <a:cxn ang="0">
                    <a:pos x="T12" y="T13"/>
                  </a:cxn>
                </a:cxnLst>
                <a:rect l="0" t="0" r="r" b="b"/>
                <a:pathLst>
                  <a:path w="117" h="481">
                    <a:moveTo>
                      <a:pt x="62" y="0"/>
                    </a:moveTo>
                    <a:cubicBezTo>
                      <a:pt x="72" y="55"/>
                      <a:pt x="114" y="132"/>
                      <a:pt x="94" y="223"/>
                    </a:cubicBezTo>
                    <a:cubicBezTo>
                      <a:pt x="74" y="313"/>
                      <a:pt x="68" y="410"/>
                      <a:pt x="34" y="446"/>
                    </a:cubicBezTo>
                    <a:cubicBezTo>
                      <a:pt x="0" y="481"/>
                      <a:pt x="47" y="471"/>
                      <a:pt x="67" y="423"/>
                    </a:cubicBezTo>
                    <a:cubicBezTo>
                      <a:pt x="86" y="375"/>
                      <a:pt x="91" y="283"/>
                      <a:pt x="99" y="233"/>
                    </a:cubicBezTo>
                    <a:cubicBezTo>
                      <a:pt x="108" y="183"/>
                      <a:pt x="117" y="89"/>
                      <a:pt x="99" y="79"/>
                    </a:cubicBezTo>
                    <a:cubicBezTo>
                      <a:pt x="82" y="70"/>
                      <a:pt x="62" y="0"/>
                      <a:pt x="62" y="0"/>
                    </a:cubicBezTo>
                    <a:close/>
                  </a:path>
                </a:pathLst>
              </a:custGeom>
              <a:solidFill>
                <a:srgbClr val="282727"/>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7" name="Freeform 257">
                <a:extLst>
                  <a:ext uri="{FF2B5EF4-FFF2-40B4-BE49-F238E27FC236}">
                    <a16:creationId xmlns:a16="http://schemas.microsoft.com/office/drawing/2014/main" id="{308F9307-69A8-1184-3C42-E0FD9FE8D88A}"/>
                  </a:ext>
                </a:extLst>
              </p:cNvPr>
              <p:cNvSpPr>
                <a:spLocks/>
              </p:cNvSpPr>
              <p:nvPr/>
            </p:nvSpPr>
            <p:spPr bwMode="gray">
              <a:xfrm>
                <a:off x="4167188" y="5270500"/>
                <a:ext cx="101600" cy="606425"/>
              </a:xfrm>
              <a:custGeom>
                <a:avLst/>
                <a:gdLst>
                  <a:gd name="T0" fmla="*/ 8 w 74"/>
                  <a:gd name="T1" fmla="*/ 7 h 440"/>
                  <a:gd name="T2" fmla="*/ 23 w 74"/>
                  <a:gd name="T3" fmla="*/ 112 h 440"/>
                  <a:gd name="T4" fmla="*/ 36 w 74"/>
                  <a:gd name="T5" fmla="*/ 251 h 440"/>
                  <a:gd name="T6" fmla="*/ 23 w 74"/>
                  <a:gd name="T7" fmla="*/ 354 h 440"/>
                  <a:gd name="T8" fmla="*/ 66 w 74"/>
                  <a:gd name="T9" fmla="*/ 174 h 440"/>
                  <a:gd name="T10" fmla="*/ 8 w 74"/>
                  <a:gd name="T11" fmla="*/ 0 h 440"/>
                </a:gdLst>
                <a:ahLst/>
                <a:cxnLst>
                  <a:cxn ang="0">
                    <a:pos x="T0" y="T1"/>
                  </a:cxn>
                  <a:cxn ang="0">
                    <a:pos x="T2" y="T3"/>
                  </a:cxn>
                  <a:cxn ang="0">
                    <a:pos x="T4" y="T5"/>
                  </a:cxn>
                  <a:cxn ang="0">
                    <a:pos x="T6" y="T7"/>
                  </a:cxn>
                  <a:cxn ang="0">
                    <a:pos x="T8" y="T9"/>
                  </a:cxn>
                  <a:cxn ang="0">
                    <a:pos x="T10" y="T11"/>
                  </a:cxn>
                </a:cxnLst>
                <a:rect l="0" t="0" r="r" b="b"/>
                <a:pathLst>
                  <a:path w="74" h="440">
                    <a:moveTo>
                      <a:pt x="8" y="7"/>
                    </a:moveTo>
                    <a:cubicBezTo>
                      <a:pt x="14" y="60"/>
                      <a:pt x="24" y="77"/>
                      <a:pt x="23" y="112"/>
                    </a:cubicBezTo>
                    <a:cubicBezTo>
                      <a:pt x="22" y="146"/>
                      <a:pt x="48" y="182"/>
                      <a:pt x="36" y="251"/>
                    </a:cubicBezTo>
                    <a:cubicBezTo>
                      <a:pt x="24" y="320"/>
                      <a:pt x="0" y="440"/>
                      <a:pt x="23" y="354"/>
                    </a:cubicBezTo>
                    <a:cubicBezTo>
                      <a:pt x="46" y="268"/>
                      <a:pt x="74" y="218"/>
                      <a:pt x="66" y="174"/>
                    </a:cubicBezTo>
                    <a:cubicBezTo>
                      <a:pt x="58" y="130"/>
                      <a:pt x="8" y="0"/>
                      <a:pt x="8" y="0"/>
                    </a:cubicBezTo>
                  </a:path>
                </a:pathLst>
              </a:custGeom>
              <a:solidFill>
                <a:srgbClr val="282727"/>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
          <p:nvSpPr>
            <p:cNvPr id="182" name="Freeform 234">
              <a:extLst>
                <a:ext uri="{FF2B5EF4-FFF2-40B4-BE49-F238E27FC236}">
                  <a16:creationId xmlns:a16="http://schemas.microsoft.com/office/drawing/2014/main" id="{13C59DDD-78DF-418F-C5D0-A50A393CFE5E}"/>
                </a:ext>
              </a:extLst>
            </p:cNvPr>
            <p:cNvSpPr>
              <a:spLocks/>
            </p:cNvSpPr>
            <p:nvPr/>
          </p:nvSpPr>
          <p:spPr bwMode="gray">
            <a:xfrm>
              <a:off x="784225" y="4346573"/>
              <a:ext cx="3667123" cy="933450"/>
            </a:xfrm>
            <a:custGeom>
              <a:avLst/>
              <a:gdLst>
                <a:gd name="T0" fmla="*/ 1879 w 2310"/>
                <a:gd name="T1" fmla="*/ 0 h 588"/>
                <a:gd name="T2" fmla="*/ 0 w 2310"/>
                <a:gd name="T3" fmla="*/ 217 h 588"/>
                <a:gd name="T4" fmla="*/ 0 w 2310"/>
                <a:gd name="T5" fmla="*/ 588 h 588"/>
                <a:gd name="T6" fmla="*/ 2310 w 2310"/>
                <a:gd name="T7" fmla="*/ 332 h 588"/>
                <a:gd name="T8" fmla="*/ 1879 w 2310"/>
                <a:gd name="T9" fmla="*/ 0 h 588"/>
              </a:gdLst>
              <a:ahLst/>
              <a:cxnLst>
                <a:cxn ang="0">
                  <a:pos x="T0" y="T1"/>
                </a:cxn>
                <a:cxn ang="0">
                  <a:pos x="T2" y="T3"/>
                </a:cxn>
                <a:cxn ang="0">
                  <a:pos x="T4" y="T5"/>
                </a:cxn>
                <a:cxn ang="0">
                  <a:pos x="T6" y="T7"/>
                </a:cxn>
                <a:cxn ang="0">
                  <a:pos x="T8" y="T9"/>
                </a:cxn>
              </a:cxnLst>
              <a:rect l="0" t="0" r="r" b="b"/>
              <a:pathLst>
                <a:path w="2310" h="588">
                  <a:moveTo>
                    <a:pt x="1879" y="0"/>
                  </a:moveTo>
                  <a:lnTo>
                    <a:pt x="0" y="217"/>
                  </a:lnTo>
                  <a:lnTo>
                    <a:pt x="0" y="588"/>
                  </a:lnTo>
                  <a:lnTo>
                    <a:pt x="2310" y="332"/>
                  </a:lnTo>
                  <a:lnTo>
                    <a:pt x="1879" y="0"/>
                  </a:lnTo>
                  <a:close/>
                </a:path>
              </a:pathLst>
            </a:custGeom>
            <a:solidFill>
              <a:srgbClr val="DDDDDD">
                <a:alpha val="90000"/>
              </a:srgbClr>
            </a:solidFill>
            <a:ln w="952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3" name="Freeform 236">
              <a:extLst>
                <a:ext uri="{FF2B5EF4-FFF2-40B4-BE49-F238E27FC236}">
                  <a16:creationId xmlns:a16="http://schemas.microsoft.com/office/drawing/2014/main" id="{264D9556-98BF-2967-E571-9DE6923C0DE2}"/>
                </a:ext>
              </a:extLst>
            </p:cNvPr>
            <p:cNvSpPr>
              <a:spLocks/>
            </p:cNvSpPr>
            <p:nvPr/>
          </p:nvSpPr>
          <p:spPr bwMode="gray">
            <a:xfrm>
              <a:off x="801688" y="5364161"/>
              <a:ext cx="193674" cy="788947"/>
            </a:xfrm>
            <a:custGeom>
              <a:avLst/>
              <a:gdLst>
                <a:gd name="T0" fmla="*/ 391 w 391"/>
                <a:gd name="T1" fmla="*/ 608 h 648"/>
                <a:gd name="T2" fmla="*/ 303 w 391"/>
                <a:gd name="T3" fmla="*/ 0 h 648"/>
                <a:gd name="T4" fmla="*/ 0 w 391"/>
                <a:gd name="T5" fmla="*/ 40 h 648"/>
                <a:gd name="T6" fmla="*/ 0 w 391"/>
                <a:gd name="T7" fmla="*/ 95 h 648"/>
                <a:gd name="T8" fmla="*/ 80 w 391"/>
                <a:gd name="T9" fmla="*/ 648 h 648"/>
                <a:gd name="T10" fmla="*/ 391 w 391"/>
                <a:gd name="T11" fmla="*/ 608 h 648"/>
                <a:gd name="connsiteX0" fmla="*/ 10000 w 10000"/>
                <a:gd name="connsiteY0" fmla="*/ 9383 h 9650"/>
                <a:gd name="connsiteX1" fmla="*/ 7749 w 10000"/>
                <a:gd name="connsiteY1" fmla="*/ 0 h 9650"/>
                <a:gd name="connsiteX2" fmla="*/ 0 w 10000"/>
                <a:gd name="connsiteY2" fmla="*/ 617 h 9650"/>
                <a:gd name="connsiteX3" fmla="*/ 0 w 10000"/>
                <a:gd name="connsiteY3" fmla="*/ 1466 h 9650"/>
                <a:gd name="connsiteX4" fmla="*/ 2046 w 10000"/>
                <a:gd name="connsiteY4" fmla="*/ 9650 h 9650"/>
                <a:gd name="connsiteX5" fmla="*/ 10000 w 10000"/>
                <a:gd name="connsiteY5" fmla="*/ 9383 h 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650">
                  <a:moveTo>
                    <a:pt x="10000" y="9383"/>
                  </a:moveTo>
                  <a:lnTo>
                    <a:pt x="7749" y="0"/>
                  </a:lnTo>
                  <a:lnTo>
                    <a:pt x="0" y="617"/>
                  </a:lnTo>
                  <a:lnTo>
                    <a:pt x="0" y="1466"/>
                  </a:lnTo>
                  <a:lnTo>
                    <a:pt x="2046" y="9650"/>
                  </a:lnTo>
                  <a:lnTo>
                    <a:pt x="10000" y="9383"/>
                  </a:ln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4" name="Freeform 171">
              <a:extLst>
                <a:ext uri="{FF2B5EF4-FFF2-40B4-BE49-F238E27FC236}">
                  <a16:creationId xmlns:a16="http://schemas.microsoft.com/office/drawing/2014/main" id="{4C26733E-6CE4-0BB3-323C-576C7AE93C32}"/>
                </a:ext>
              </a:extLst>
            </p:cNvPr>
            <p:cNvSpPr>
              <a:spLocks/>
            </p:cNvSpPr>
            <p:nvPr/>
          </p:nvSpPr>
          <p:spPr bwMode="gray">
            <a:xfrm>
              <a:off x="2874962" y="5156199"/>
              <a:ext cx="284163" cy="919162"/>
            </a:xfrm>
            <a:custGeom>
              <a:avLst/>
              <a:gdLst>
                <a:gd name="T0" fmla="*/ 179 w 179"/>
                <a:gd name="T1" fmla="*/ 565 h 579"/>
                <a:gd name="T2" fmla="*/ 77 w 179"/>
                <a:gd name="T3" fmla="*/ 579 h 579"/>
                <a:gd name="T4" fmla="*/ 0 w 179"/>
                <a:gd name="T5" fmla="*/ 14 h 579"/>
                <a:gd name="T6" fmla="*/ 103 w 179"/>
                <a:gd name="T7" fmla="*/ 0 h 579"/>
                <a:gd name="T8" fmla="*/ 179 w 179"/>
                <a:gd name="T9" fmla="*/ 565 h 579"/>
              </a:gdLst>
              <a:ahLst/>
              <a:cxnLst>
                <a:cxn ang="0">
                  <a:pos x="T0" y="T1"/>
                </a:cxn>
                <a:cxn ang="0">
                  <a:pos x="T2" y="T3"/>
                </a:cxn>
                <a:cxn ang="0">
                  <a:pos x="T4" y="T5"/>
                </a:cxn>
                <a:cxn ang="0">
                  <a:pos x="T6" y="T7"/>
                </a:cxn>
                <a:cxn ang="0">
                  <a:pos x="T8" y="T9"/>
                </a:cxn>
              </a:cxnLst>
              <a:rect l="0" t="0" r="r" b="b"/>
              <a:pathLst>
                <a:path w="179" h="579">
                  <a:moveTo>
                    <a:pt x="179" y="565"/>
                  </a:moveTo>
                  <a:lnTo>
                    <a:pt x="77" y="579"/>
                  </a:lnTo>
                  <a:lnTo>
                    <a:pt x="0" y="14"/>
                  </a:lnTo>
                  <a:lnTo>
                    <a:pt x="103" y="0"/>
                  </a:lnTo>
                  <a:lnTo>
                    <a:pt x="179" y="565"/>
                  </a:ln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5" name="Freeform 233">
              <a:extLst>
                <a:ext uri="{FF2B5EF4-FFF2-40B4-BE49-F238E27FC236}">
                  <a16:creationId xmlns:a16="http://schemas.microsoft.com/office/drawing/2014/main" id="{A281F234-84C2-E33D-33E7-C0CF6562A621}"/>
                </a:ext>
              </a:extLst>
            </p:cNvPr>
            <p:cNvSpPr>
              <a:spLocks/>
            </p:cNvSpPr>
            <p:nvPr/>
          </p:nvSpPr>
          <p:spPr bwMode="gray">
            <a:xfrm>
              <a:off x="3692524" y="5014912"/>
              <a:ext cx="404812" cy="1055687"/>
            </a:xfrm>
            <a:custGeom>
              <a:avLst/>
              <a:gdLst>
                <a:gd name="T0" fmla="*/ 255 w 255"/>
                <a:gd name="T1" fmla="*/ 642 h 665"/>
                <a:gd name="T2" fmla="*/ 88 w 255"/>
                <a:gd name="T3" fmla="*/ 665 h 665"/>
                <a:gd name="T4" fmla="*/ 0 w 255"/>
                <a:gd name="T5" fmla="*/ 22 h 665"/>
                <a:gd name="T6" fmla="*/ 168 w 255"/>
                <a:gd name="T7" fmla="*/ 0 h 665"/>
                <a:gd name="T8" fmla="*/ 255 w 255"/>
                <a:gd name="T9" fmla="*/ 642 h 665"/>
              </a:gdLst>
              <a:ahLst/>
              <a:cxnLst>
                <a:cxn ang="0">
                  <a:pos x="T0" y="T1"/>
                </a:cxn>
                <a:cxn ang="0">
                  <a:pos x="T2" y="T3"/>
                </a:cxn>
                <a:cxn ang="0">
                  <a:pos x="T4" y="T5"/>
                </a:cxn>
                <a:cxn ang="0">
                  <a:pos x="T6" y="T7"/>
                </a:cxn>
                <a:cxn ang="0">
                  <a:pos x="T8" y="T9"/>
                </a:cxn>
              </a:cxnLst>
              <a:rect l="0" t="0" r="r" b="b"/>
              <a:pathLst>
                <a:path w="255" h="665">
                  <a:moveTo>
                    <a:pt x="255" y="642"/>
                  </a:moveTo>
                  <a:lnTo>
                    <a:pt x="88" y="665"/>
                  </a:lnTo>
                  <a:lnTo>
                    <a:pt x="0" y="22"/>
                  </a:lnTo>
                  <a:lnTo>
                    <a:pt x="168" y="0"/>
                  </a:lnTo>
                  <a:lnTo>
                    <a:pt x="255" y="642"/>
                  </a:lnTo>
                  <a:close/>
                </a:path>
              </a:pathLst>
            </a:custGeom>
            <a:solidFill>
              <a:srgbClr val="969696"/>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6" name="Freeform 235">
              <a:extLst>
                <a:ext uri="{FF2B5EF4-FFF2-40B4-BE49-F238E27FC236}">
                  <a16:creationId xmlns:a16="http://schemas.microsoft.com/office/drawing/2014/main" id="{8801E259-E4D8-2ACE-FA7C-DB82999ED168}"/>
                </a:ext>
              </a:extLst>
            </p:cNvPr>
            <p:cNvSpPr>
              <a:spLocks/>
            </p:cNvSpPr>
            <p:nvPr/>
          </p:nvSpPr>
          <p:spPr bwMode="gray">
            <a:xfrm>
              <a:off x="784225" y="4864417"/>
              <a:ext cx="3700462" cy="552450"/>
            </a:xfrm>
            <a:custGeom>
              <a:avLst/>
              <a:gdLst>
                <a:gd name="T0" fmla="*/ 2322 w 2331"/>
                <a:gd name="T1" fmla="*/ 0 h 348"/>
                <a:gd name="T2" fmla="*/ 2310 w 2331"/>
                <a:gd name="T3" fmla="*/ 1 h 348"/>
                <a:gd name="T4" fmla="*/ 0 w 2331"/>
                <a:gd name="T5" fmla="*/ 257 h 348"/>
                <a:gd name="T6" fmla="*/ 0 w 2331"/>
                <a:gd name="T7" fmla="*/ 348 h 348"/>
                <a:gd name="T8" fmla="*/ 2331 w 2331"/>
                <a:gd name="T9" fmla="*/ 90 h 348"/>
                <a:gd name="T10" fmla="*/ 2322 w 2331"/>
                <a:gd name="T11" fmla="*/ 0 h 348"/>
              </a:gdLst>
              <a:ahLst/>
              <a:cxnLst>
                <a:cxn ang="0">
                  <a:pos x="T0" y="T1"/>
                </a:cxn>
                <a:cxn ang="0">
                  <a:pos x="T2" y="T3"/>
                </a:cxn>
                <a:cxn ang="0">
                  <a:pos x="T4" y="T5"/>
                </a:cxn>
                <a:cxn ang="0">
                  <a:pos x="T6" y="T7"/>
                </a:cxn>
                <a:cxn ang="0">
                  <a:pos x="T8" y="T9"/>
                </a:cxn>
                <a:cxn ang="0">
                  <a:pos x="T10" y="T11"/>
                </a:cxn>
              </a:cxnLst>
              <a:rect l="0" t="0" r="r" b="b"/>
              <a:pathLst>
                <a:path w="2331" h="348">
                  <a:moveTo>
                    <a:pt x="2322" y="0"/>
                  </a:moveTo>
                  <a:lnTo>
                    <a:pt x="2310" y="1"/>
                  </a:lnTo>
                  <a:lnTo>
                    <a:pt x="0" y="257"/>
                  </a:lnTo>
                  <a:lnTo>
                    <a:pt x="0" y="348"/>
                  </a:lnTo>
                  <a:lnTo>
                    <a:pt x="2331" y="90"/>
                  </a:lnTo>
                  <a:lnTo>
                    <a:pt x="2322" y="0"/>
                  </a:lnTo>
                  <a:close/>
                </a:path>
              </a:pathLst>
            </a:custGeom>
            <a:solidFill>
              <a:srgbClr val="DDDDDD">
                <a:alpha val="95000"/>
              </a:srgbClr>
            </a:solidFill>
            <a:ln w="952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7" name="Freeform 252">
              <a:extLst>
                <a:ext uri="{FF2B5EF4-FFF2-40B4-BE49-F238E27FC236}">
                  <a16:creationId xmlns:a16="http://schemas.microsoft.com/office/drawing/2014/main" id="{7899D680-77C6-E0E2-0A18-165B43201E38}"/>
                </a:ext>
              </a:extLst>
            </p:cNvPr>
            <p:cNvSpPr>
              <a:spLocks/>
            </p:cNvSpPr>
            <p:nvPr/>
          </p:nvSpPr>
          <p:spPr bwMode="gray">
            <a:xfrm>
              <a:off x="2746375" y="4594224"/>
              <a:ext cx="26988" cy="77787"/>
            </a:xfrm>
            <a:custGeom>
              <a:avLst/>
              <a:gdLst>
                <a:gd name="T0" fmla="*/ 0 w 19"/>
                <a:gd name="T1" fmla="*/ 0 h 56"/>
                <a:gd name="T2" fmla="*/ 13 w 19"/>
                <a:gd name="T3" fmla="*/ 56 h 56"/>
                <a:gd name="T4" fmla="*/ 13 w 19"/>
                <a:gd name="T5" fmla="*/ 28 h 56"/>
                <a:gd name="T6" fmla="*/ 0 w 19"/>
                <a:gd name="T7" fmla="*/ 0 h 56"/>
              </a:gdLst>
              <a:ahLst/>
              <a:cxnLst>
                <a:cxn ang="0">
                  <a:pos x="T0" y="T1"/>
                </a:cxn>
                <a:cxn ang="0">
                  <a:pos x="T2" y="T3"/>
                </a:cxn>
                <a:cxn ang="0">
                  <a:pos x="T4" y="T5"/>
                </a:cxn>
                <a:cxn ang="0">
                  <a:pos x="T6" y="T7"/>
                </a:cxn>
              </a:cxnLst>
              <a:rect l="0" t="0" r="r" b="b"/>
              <a:pathLst>
                <a:path w="19" h="56">
                  <a:moveTo>
                    <a:pt x="0" y="0"/>
                  </a:moveTo>
                  <a:cubicBezTo>
                    <a:pt x="13" y="56"/>
                    <a:pt x="13" y="56"/>
                    <a:pt x="13" y="56"/>
                  </a:cubicBezTo>
                  <a:cubicBezTo>
                    <a:pt x="13" y="56"/>
                    <a:pt x="8" y="38"/>
                    <a:pt x="13" y="28"/>
                  </a:cubicBezTo>
                  <a:cubicBezTo>
                    <a:pt x="19" y="18"/>
                    <a:pt x="0" y="0"/>
                    <a:pt x="0" y="0"/>
                  </a:cubicBezTo>
                  <a:close/>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8" name="Freeform 169">
              <a:extLst>
                <a:ext uri="{FF2B5EF4-FFF2-40B4-BE49-F238E27FC236}">
                  <a16:creationId xmlns:a16="http://schemas.microsoft.com/office/drawing/2014/main" id="{4B2D0498-8B52-2841-BC93-55186ED6B24A}"/>
                </a:ext>
              </a:extLst>
            </p:cNvPr>
            <p:cNvSpPr>
              <a:spLocks/>
            </p:cNvSpPr>
            <p:nvPr/>
          </p:nvSpPr>
          <p:spPr bwMode="gray">
            <a:xfrm>
              <a:off x="2778125" y="3959224"/>
              <a:ext cx="766763" cy="442912"/>
            </a:xfrm>
            <a:custGeom>
              <a:avLst/>
              <a:gdLst>
                <a:gd name="T0" fmla="*/ 509 w 556"/>
                <a:gd name="T1" fmla="*/ 319 h 322"/>
                <a:gd name="T2" fmla="*/ 466 w 556"/>
                <a:gd name="T3" fmla="*/ 314 h 322"/>
                <a:gd name="T4" fmla="*/ 391 w 556"/>
                <a:gd name="T5" fmla="*/ 273 h 322"/>
                <a:gd name="T6" fmla="*/ 337 w 556"/>
                <a:gd name="T7" fmla="*/ 273 h 322"/>
                <a:gd name="T8" fmla="*/ 312 w 556"/>
                <a:gd name="T9" fmla="*/ 278 h 322"/>
                <a:gd name="T10" fmla="*/ 288 w 556"/>
                <a:gd name="T11" fmla="*/ 260 h 322"/>
                <a:gd name="T12" fmla="*/ 246 w 556"/>
                <a:gd name="T13" fmla="*/ 260 h 322"/>
                <a:gd name="T14" fmla="*/ 181 w 556"/>
                <a:gd name="T15" fmla="*/ 248 h 322"/>
                <a:gd name="T16" fmla="*/ 176 w 556"/>
                <a:gd name="T17" fmla="*/ 217 h 322"/>
                <a:gd name="T18" fmla="*/ 113 w 556"/>
                <a:gd name="T19" fmla="*/ 236 h 322"/>
                <a:gd name="T20" fmla="*/ 96 w 556"/>
                <a:gd name="T21" fmla="*/ 214 h 322"/>
                <a:gd name="T22" fmla="*/ 145 w 556"/>
                <a:gd name="T23" fmla="*/ 176 h 322"/>
                <a:gd name="T24" fmla="*/ 192 w 556"/>
                <a:gd name="T25" fmla="*/ 163 h 322"/>
                <a:gd name="T26" fmla="*/ 233 w 556"/>
                <a:gd name="T27" fmla="*/ 143 h 322"/>
                <a:gd name="T28" fmla="*/ 150 w 556"/>
                <a:gd name="T29" fmla="*/ 129 h 322"/>
                <a:gd name="T30" fmla="*/ 90 w 556"/>
                <a:gd name="T31" fmla="*/ 139 h 322"/>
                <a:gd name="T32" fmla="*/ 31 w 556"/>
                <a:gd name="T33" fmla="*/ 143 h 322"/>
                <a:gd name="T34" fmla="*/ 25 w 556"/>
                <a:gd name="T35" fmla="*/ 113 h 322"/>
                <a:gd name="T36" fmla="*/ 86 w 556"/>
                <a:gd name="T37" fmla="*/ 93 h 322"/>
                <a:gd name="T38" fmla="*/ 204 w 556"/>
                <a:gd name="T39" fmla="*/ 83 h 322"/>
                <a:gd name="T40" fmla="*/ 217 w 556"/>
                <a:gd name="T41" fmla="*/ 72 h 322"/>
                <a:gd name="T42" fmla="*/ 140 w 556"/>
                <a:gd name="T43" fmla="*/ 51 h 322"/>
                <a:gd name="T44" fmla="*/ 47 w 556"/>
                <a:gd name="T45" fmla="*/ 36 h 322"/>
                <a:gd name="T46" fmla="*/ 80 w 556"/>
                <a:gd name="T47" fmla="*/ 14 h 322"/>
                <a:gd name="T48" fmla="*/ 191 w 556"/>
                <a:gd name="T49" fmla="*/ 9 h 322"/>
                <a:gd name="T50" fmla="*/ 280 w 556"/>
                <a:gd name="T51" fmla="*/ 14 h 322"/>
                <a:gd name="T52" fmla="*/ 335 w 556"/>
                <a:gd name="T53" fmla="*/ 43 h 322"/>
                <a:gd name="T54" fmla="*/ 359 w 556"/>
                <a:gd name="T55" fmla="*/ 78 h 322"/>
                <a:gd name="T56" fmla="*/ 519 w 556"/>
                <a:gd name="T57" fmla="*/ 121 h 322"/>
                <a:gd name="T58" fmla="*/ 556 w 556"/>
                <a:gd name="T59" fmla="*/ 261 h 322"/>
                <a:gd name="T60" fmla="*/ 509 w 556"/>
                <a:gd name="T61" fmla="*/ 31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6" h="322">
                  <a:moveTo>
                    <a:pt x="509" y="319"/>
                  </a:moveTo>
                  <a:cubicBezTo>
                    <a:pt x="509" y="319"/>
                    <a:pt x="487" y="322"/>
                    <a:pt x="466" y="314"/>
                  </a:cubicBezTo>
                  <a:cubicBezTo>
                    <a:pt x="445" y="306"/>
                    <a:pt x="408" y="276"/>
                    <a:pt x="391" y="273"/>
                  </a:cubicBezTo>
                  <a:cubicBezTo>
                    <a:pt x="374" y="270"/>
                    <a:pt x="345" y="268"/>
                    <a:pt x="337" y="273"/>
                  </a:cubicBezTo>
                  <a:cubicBezTo>
                    <a:pt x="329" y="278"/>
                    <a:pt x="325" y="288"/>
                    <a:pt x="312" y="278"/>
                  </a:cubicBezTo>
                  <a:cubicBezTo>
                    <a:pt x="299" y="268"/>
                    <a:pt x="298" y="260"/>
                    <a:pt x="288" y="260"/>
                  </a:cubicBezTo>
                  <a:cubicBezTo>
                    <a:pt x="288" y="260"/>
                    <a:pt x="263" y="265"/>
                    <a:pt x="246" y="260"/>
                  </a:cubicBezTo>
                  <a:cubicBezTo>
                    <a:pt x="229" y="255"/>
                    <a:pt x="187" y="272"/>
                    <a:pt x="181" y="248"/>
                  </a:cubicBezTo>
                  <a:cubicBezTo>
                    <a:pt x="175" y="224"/>
                    <a:pt x="189" y="219"/>
                    <a:pt x="176" y="217"/>
                  </a:cubicBezTo>
                  <a:cubicBezTo>
                    <a:pt x="163" y="215"/>
                    <a:pt x="127" y="238"/>
                    <a:pt x="113" y="236"/>
                  </a:cubicBezTo>
                  <a:cubicBezTo>
                    <a:pt x="99" y="233"/>
                    <a:pt x="79" y="224"/>
                    <a:pt x="96" y="214"/>
                  </a:cubicBezTo>
                  <a:cubicBezTo>
                    <a:pt x="113" y="204"/>
                    <a:pt x="122" y="186"/>
                    <a:pt x="145" y="176"/>
                  </a:cubicBezTo>
                  <a:cubicBezTo>
                    <a:pt x="168" y="166"/>
                    <a:pt x="171" y="163"/>
                    <a:pt x="192" y="163"/>
                  </a:cubicBezTo>
                  <a:cubicBezTo>
                    <a:pt x="213" y="163"/>
                    <a:pt x="241" y="147"/>
                    <a:pt x="233" y="143"/>
                  </a:cubicBezTo>
                  <a:cubicBezTo>
                    <a:pt x="224" y="139"/>
                    <a:pt x="156" y="129"/>
                    <a:pt x="150" y="129"/>
                  </a:cubicBezTo>
                  <a:cubicBezTo>
                    <a:pt x="144" y="129"/>
                    <a:pt x="99" y="133"/>
                    <a:pt x="90" y="139"/>
                  </a:cubicBezTo>
                  <a:cubicBezTo>
                    <a:pt x="80" y="145"/>
                    <a:pt x="37" y="148"/>
                    <a:pt x="31" y="143"/>
                  </a:cubicBezTo>
                  <a:cubicBezTo>
                    <a:pt x="25" y="138"/>
                    <a:pt x="0" y="120"/>
                    <a:pt x="25" y="113"/>
                  </a:cubicBezTo>
                  <a:cubicBezTo>
                    <a:pt x="50" y="106"/>
                    <a:pt x="71" y="96"/>
                    <a:pt x="86" y="93"/>
                  </a:cubicBezTo>
                  <a:cubicBezTo>
                    <a:pt x="101" y="90"/>
                    <a:pt x="173" y="83"/>
                    <a:pt x="204" y="83"/>
                  </a:cubicBezTo>
                  <a:cubicBezTo>
                    <a:pt x="235" y="83"/>
                    <a:pt x="234" y="83"/>
                    <a:pt x="217" y="72"/>
                  </a:cubicBezTo>
                  <a:cubicBezTo>
                    <a:pt x="200" y="61"/>
                    <a:pt x="184" y="47"/>
                    <a:pt x="140" y="51"/>
                  </a:cubicBezTo>
                  <a:cubicBezTo>
                    <a:pt x="96" y="55"/>
                    <a:pt x="37" y="55"/>
                    <a:pt x="47" y="36"/>
                  </a:cubicBezTo>
                  <a:cubicBezTo>
                    <a:pt x="57" y="17"/>
                    <a:pt x="45" y="17"/>
                    <a:pt x="80" y="14"/>
                  </a:cubicBezTo>
                  <a:cubicBezTo>
                    <a:pt x="115" y="10"/>
                    <a:pt x="158" y="9"/>
                    <a:pt x="191" y="9"/>
                  </a:cubicBezTo>
                  <a:cubicBezTo>
                    <a:pt x="224" y="9"/>
                    <a:pt x="253" y="0"/>
                    <a:pt x="280" y="14"/>
                  </a:cubicBezTo>
                  <a:cubicBezTo>
                    <a:pt x="307" y="27"/>
                    <a:pt x="326" y="31"/>
                    <a:pt x="335" y="43"/>
                  </a:cubicBezTo>
                  <a:cubicBezTo>
                    <a:pt x="344" y="55"/>
                    <a:pt x="342" y="70"/>
                    <a:pt x="359" y="78"/>
                  </a:cubicBezTo>
                  <a:cubicBezTo>
                    <a:pt x="376" y="85"/>
                    <a:pt x="519" y="121"/>
                    <a:pt x="519" y="121"/>
                  </a:cubicBezTo>
                  <a:cubicBezTo>
                    <a:pt x="556" y="261"/>
                    <a:pt x="556" y="261"/>
                    <a:pt x="556" y="261"/>
                  </a:cubicBezTo>
                  <a:lnTo>
                    <a:pt x="509" y="319"/>
                  </a:lnTo>
                  <a:close/>
                </a:path>
              </a:pathLst>
            </a:custGeom>
            <a:solidFill>
              <a:srgbClr val="E7B491"/>
            </a:solidFill>
            <a:ln w="952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9" name="Freeform 170">
              <a:extLst>
                <a:ext uri="{FF2B5EF4-FFF2-40B4-BE49-F238E27FC236}">
                  <a16:creationId xmlns:a16="http://schemas.microsoft.com/office/drawing/2014/main" id="{8A1C9090-BCB3-83A0-163B-385F5D2183DD}"/>
                </a:ext>
              </a:extLst>
            </p:cNvPr>
            <p:cNvSpPr>
              <a:spLocks/>
            </p:cNvSpPr>
            <p:nvPr/>
          </p:nvSpPr>
          <p:spPr bwMode="gray">
            <a:xfrm>
              <a:off x="3435350" y="3035299"/>
              <a:ext cx="357188" cy="835025"/>
            </a:xfrm>
            <a:custGeom>
              <a:avLst/>
              <a:gdLst>
                <a:gd name="T0" fmla="*/ 40 w 260"/>
                <a:gd name="T1" fmla="*/ 493 h 606"/>
                <a:gd name="T2" fmla="*/ 15 w 260"/>
                <a:gd name="T3" fmla="*/ 418 h 606"/>
                <a:gd name="T4" fmla="*/ 53 w 260"/>
                <a:gd name="T5" fmla="*/ 356 h 606"/>
                <a:gd name="T6" fmla="*/ 88 w 260"/>
                <a:gd name="T7" fmla="*/ 329 h 606"/>
                <a:gd name="T8" fmla="*/ 88 w 260"/>
                <a:gd name="T9" fmla="*/ 238 h 606"/>
                <a:gd name="T10" fmla="*/ 96 w 260"/>
                <a:gd name="T11" fmla="*/ 148 h 606"/>
                <a:gd name="T12" fmla="*/ 127 w 260"/>
                <a:gd name="T13" fmla="*/ 62 h 606"/>
                <a:gd name="T14" fmla="*/ 177 w 260"/>
                <a:gd name="T15" fmla="*/ 5 h 606"/>
                <a:gd name="T16" fmla="*/ 229 w 260"/>
                <a:gd name="T17" fmla="*/ 5 h 606"/>
                <a:gd name="T18" fmla="*/ 260 w 260"/>
                <a:gd name="T19" fmla="*/ 115 h 606"/>
                <a:gd name="T20" fmla="*/ 218 w 260"/>
                <a:gd name="T21" fmla="*/ 325 h 606"/>
                <a:gd name="T22" fmla="*/ 161 w 260"/>
                <a:gd name="T23" fmla="*/ 587 h 606"/>
                <a:gd name="T24" fmla="*/ 136 w 260"/>
                <a:gd name="T25" fmla="*/ 606 h 606"/>
                <a:gd name="T26" fmla="*/ 53 w 260"/>
                <a:gd name="T27" fmla="*/ 536 h 606"/>
                <a:gd name="T28" fmla="*/ 40 w 260"/>
                <a:gd name="T29" fmla="*/ 493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0" h="606">
                  <a:moveTo>
                    <a:pt x="40" y="493"/>
                  </a:moveTo>
                  <a:cubicBezTo>
                    <a:pt x="40" y="493"/>
                    <a:pt x="0" y="434"/>
                    <a:pt x="15" y="418"/>
                  </a:cubicBezTo>
                  <a:cubicBezTo>
                    <a:pt x="30" y="401"/>
                    <a:pt x="32" y="366"/>
                    <a:pt x="53" y="356"/>
                  </a:cubicBezTo>
                  <a:cubicBezTo>
                    <a:pt x="75" y="346"/>
                    <a:pt x="93" y="343"/>
                    <a:pt x="88" y="329"/>
                  </a:cubicBezTo>
                  <a:cubicBezTo>
                    <a:pt x="83" y="315"/>
                    <a:pt x="88" y="238"/>
                    <a:pt x="88" y="238"/>
                  </a:cubicBezTo>
                  <a:cubicBezTo>
                    <a:pt x="88" y="238"/>
                    <a:pt x="90" y="159"/>
                    <a:pt x="96" y="148"/>
                  </a:cubicBezTo>
                  <a:cubicBezTo>
                    <a:pt x="102" y="136"/>
                    <a:pt x="104" y="73"/>
                    <a:pt x="127" y="62"/>
                  </a:cubicBezTo>
                  <a:cubicBezTo>
                    <a:pt x="149" y="50"/>
                    <a:pt x="175" y="10"/>
                    <a:pt x="177" y="5"/>
                  </a:cubicBezTo>
                  <a:cubicBezTo>
                    <a:pt x="179" y="0"/>
                    <a:pt x="229" y="5"/>
                    <a:pt x="229" y="5"/>
                  </a:cubicBezTo>
                  <a:cubicBezTo>
                    <a:pt x="260" y="115"/>
                    <a:pt x="260" y="115"/>
                    <a:pt x="260" y="115"/>
                  </a:cubicBezTo>
                  <a:cubicBezTo>
                    <a:pt x="218" y="325"/>
                    <a:pt x="218" y="325"/>
                    <a:pt x="218" y="325"/>
                  </a:cubicBezTo>
                  <a:cubicBezTo>
                    <a:pt x="161" y="587"/>
                    <a:pt x="161" y="587"/>
                    <a:pt x="161" y="587"/>
                  </a:cubicBezTo>
                  <a:cubicBezTo>
                    <a:pt x="136" y="606"/>
                    <a:pt x="136" y="606"/>
                    <a:pt x="136" y="606"/>
                  </a:cubicBezTo>
                  <a:cubicBezTo>
                    <a:pt x="53" y="536"/>
                    <a:pt x="53" y="536"/>
                    <a:pt x="53" y="536"/>
                  </a:cubicBezTo>
                  <a:lnTo>
                    <a:pt x="40" y="493"/>
                  </a:lnTo>
                  <a:close/>
                </a:path>
              </a:pathLst>
            </a:custGeom>
            <a:solidFill>
              <a:srgbClr val="3498DB">
                <a:lumMod val="50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0" name="Freeform 172">
              <a:extLst>
                <a:ext uri="{FF2B5EF4-FFF2-40B4-BE49-F238E27FC236}">
                  <a16:creationId xmlns:a16="http://schemas.microsoft.com/office/drawing/2014/main" id="{58907B8B-0119-CFA3-099C-6A5AF8BD391C}"/>
                </a:ext>
              </a:extLst>
            </p:cNvPr>
            <p:cNvSpPr>
              <a:spLocks/>
            </p:cNvSpPr>
            <p:nvPr/>
          </p:nvSpPr>
          <p:spPr bwMode="gray">
            <a:xfrm>
              <a:off x="3551237" y="2890836"/>
              <a:ext cx="547688" cy="971551"/>
            </a:xfrm>
            <a:custGeom>
              <a:avLst/>
              <a:gdLst>
                <a:gd name="T0" fmla="*/ 397 w 397"/>
                <a:gd name="T1" fmla="*/ 11 h 705"/>
                <a:gd name="T2" fmla="*/ 327 w 397"/>
                <a:gd name="T3" fmla="*/ 106 h 705"/>
                <a:gd name="T4" fmla="*/ 200 w 397"/>
                <a:gd name="T5" fmla="*/ 356 h 705"/>
                <a:gd name="T6" fmla="*/ 161 w 397"/>
                <a:gd name="T7" fmla="*/ 334 h 705"/>
                <a:gd name="T8" fmla="*/ 128 w 397"/>
                <a:gd name="T9" fmla="*/ 523 h 705"/>
                <a:gd name="T10" fmla="*/ 92 w 397"/>
                <a:gd name="T11" fmla="*/ 705 h 705"/>
                <a:gd name="T12" fmla="*/ 64 w 397"/>
                <a:gd name="T13" fmla="*/ 658 h 705"/>
                <a:gd name="T14" fmla="*/ 75 w 397"/>
                <a:gd name="T15" fmla="*/ 567 h 705"/>
                <a:gd name="T16" fmla="*/ 97 w 397"/>
                <a:gd name="T17" fmla="*/ 502 h 705"/>
                <a:gd name="T18" fmla="*/ 109 w 397"/>
                <a:gd name="T19" fmla="*/ 455 h 705"/>
                <a:gd name="T20" fmla="*/ 23 w 397"/>
                <a:gd name="T21" fmla="*/ 343 h 705"/>
                <a:gd name="T22" fmla="*/ 9 w 397"/>
                <a:gd name="T23" fmla="*/ 294 h 705"/>
                <a:gd name="T24" fmla="*/ 56 w 397"/>
                <a:gd name="T25" fmla="*/ 172 h 705"/>
                <a:gd name="T26" fmla="*/ 83 w 397"/>
                <a:gd name="T27" fmla="*/ 106 h 705"/>
                <a:gd name="T28" fmla="*/ 200 w 397"/>
                <a:gd name="T29" fmla="*/ 0 h 705"/>
                <a:gd name="T30" fmla="*/ 397 w 397"/>
                <a:gd name="T31" fmla="*/ 1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705">
                  <a:moveTo>
                    <a:pt x="397" y="11"/>
                  </a:moveTo>
                  <a:cubicBezTo>
                    <a:pt x="397" y="11"/>
                    <a:pt x="332" y="82"/>
                    <a:pt x="327" y="106"/>
                  </a:cubicBezTo>
                  <a:cubicBezTo>
                    <a:pt x="321" y="130"/>
                    <a:pt x="206" y="364"/>
                    <a:pt x="200" y="356"/>
                  </a:cubicBezTo>
                  <a:cubicBezTo>
                    <a:pt x="195" y="348"/>
                    <a:pt x="163" y="295"/>
                    <a:pt x="161" y="334"/>
                  </a:cubicBezTo>
                  <a:cubicBezTo>
                    <a:pt x="161" y="334"/>
                    <a:pt x="132" y="516"/>
                    <a:pt x="128" y="523"/>
                  </a:cubicBezTo>
                  <a:cubicBezTo>
                    <a:pt x="124" y="530"/>
                    <a:pt x="92" y="705"/>
                    <a:pt x="92" y="705"/>
                  </a:cubicBezTo>
                  <a:cubicBezTo>
                    <a:pt x="92" y="705"/>
                    <a:pt x="49" y="696"/>
                    <a:pt x="64" y="658"/>
                  </a:cubicBezTo>
                  <a:cubicBezTo>
                    <a:pt x="79" y="619"/>
                    <a:pt x="74" y="600"/>
                    <a:pt x="75" y="567"/>
                  </a:cubicBezTo>
                  <a:cubicBezTo>
                    <a:pt x="77" y="534"/>
                    <a:pt x="87" y="511"/>
                    <a:pt x="97" y="502"/>
                  </a:cubicBezTo>
                  <a:cubicBezTo>
                    <a:pt x="107" y="492"/>
                    <a:pt x="116" y="474"/>
                    <a:pt x="109" y="455"/>
                  </a:cubicBezTo>
                  <a:cubicBezTo>
                    <a:pt x="103" y="436"/>
                    <a:pt x="29" y="348"/>
                    <a:pt x="23" y="343"/>
                  </a:cubicBezTo>
                  <a:cubicBezTo>
                    <a:pt x="17" y="338"/>
                    <a:pt x="0" y="334"/>
                    <a:pt x="9" y="294"/>
                  </a:cubicBezTo>
                  <a:cubicBezTo>
                    <a:pt x="17" y="254"/>
                    <a:pt x="49" y="183"/>
                    <a:pt x="56" y="172"/>
                  </a:cubicBezTo>
                  <a:cubicBezTo>
                    <a:pt x="63" y="162"/>
                    <a:pt x="83" y="106"/>
                    <a:pt x="83" y="106"/>
                  </a:cubicBezTo>
                  <a:cubicBezTo>
                    <a:pt x="200" y="0"/>
                    <a:pt x="200" y="0"/>
                    <a:pt x="200" y="0"/>
                  </a:cubicBezTo>
                  <a:lnTo>
                    <a:pt x="397" y="11"/>
                  </a:lnTo>
                  <a:close/>
                </a:path>
              </a:pathLst>
            </a:custGeom>
            <a:solidFill>
              <a:srgbClr val="FFFFF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1" name="Freeform 173">
              <a:extLst>
                <a:ext uri="{FF2B5EF4-FFF2-40B4-BE49-F238E27FC236}">
                  <a16:creationId xmlns:a16="http://schemas.microsoft.com/office/drawing/2014/main" id="{08C5B184-643F-3B4B-AB6B-F12A6DB0F7AF}"/>
                </a:ext>
              </a:extLst>
            </p:cNvPr>
            <p:cNvSpPr>
              <a:spLocks/>
            </p:cNvSpPr>
            <p:nvPr/>
          </p:nvSpPr>
          <p:spPr bwMode="gray">
            <a:xfrm>
              <a:off x="3792537" y="3086099"/>
              <a:ext cx="171450" cy="290512"/>
            </a:xfrm>
            <a:custGeom>
              <a:avLst/>
              <a:gdLst>
                <a:gd name="T0" fmla="*/ 16 w 124"/>
                <a:gd name="T1" fmla="*/ 175 h 211"/>
                <a:gd name="T2" fmla="*/ 35 w 124"/>
                <a:gd name="T3" fmla="*/ 186 h 211"/>
                <a:gd name="T4" fmla="*/ 66 w 124"/>
                <a:gd name="T5" fmla="*/ 105 h 211"/>
                <a:gd name="T6" fmla="*/ 123 w 124"/>
                <a:gd name="T7" fmla="*/ 9 h 211"/>
                <a:gd name="T8" fmla="*/ 93 w 124"/>
                <a:gd name="T9" fmla="*/ 44 h 211"/>
                <a:gd name="T10" fmla="*/ 49 w 124"/>
                <a:gd name="T11" fmla="*/ 112 h 211"/>
                <a:gd name="T12" fmla="*/ 35 w 124"/>
                <a:gd name="T13" fmla="*/ 175 h 211"/>
                <a:gd name="T14" fmla="*/ 27 w 124"/>
                <a:gd name="T15" fmla="*/ 175 h 211"/>
                <a:gd name="T16" fmla="*/ 0 w 124"/>
                <a:gd name="T17" fmla="*/ 152 h 211"/>
                <a:gd name="T18" fmla="*/ 16 w 124"/>
                <a:gd name="T19" fmla="*/ 17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211">
                  <a:moveTo>
                    <a:pt x="16" y="175"/>
                  </a:moveTo>
                  <a:cubicBezTo>
                    <a:pt x="25" y="192"/>
                    <a:pt x="28" y="211"/>
                    <a:pt x="35" y="186"/>
                  </a:cubicBezTo>
                  <a:cubicBezTo>
                    <a:pt x="42" y="161"/>
                    <a:pt x="54" y="118"/>
                    <a:pt x="66" y="105"/>
                  </a:cubicBezTo>
                  <a:cubicBezTo>
                    <a:pt x="78" y="93"/>
                    <a:pt x="122" y="18"/>
                    <a:pt x="123" y="9"/>
                  </a:cubicBezTo>
                  <a:cubicBezTo>
                    <a:pt x="124" y="0"/>
                    <a:pt x="103" y="25"/>
                    <a:pt x="93" y="44"/>
                  </a:cubicBezTo>
                  <a:cubicBezTo>
                    <a:pt x="84" y="62"/>
                    <a:pt x="47" y="92"/>
                    <a:pt x="49" y="112"/>
                  </a:cubicBezTo>
                  <a:cubicBezTo>
                    <a:pt x="52" y="132"/>
                    <a:pt x="35" y="175"/>
                    <a:pt x="35" y="175"/>
                  </a:cubicBezTo>
                  <a:cubicBezTo>
                    <a:pt x="35" y="175"/>
                    <a:pt x="27" y="199"/>
                    <a:pt x="27" y="175"/>
                  </a:cubicBezTo>
                  <a:cubicBezTo>
                    <a:pt x="26" y="150"/>
                    <a:pt x="0" y="152"/>
                    <a:pt x="0" y="152"/>
                  </a:cubicBezTo>
                  <a:lnTo>
                    <a:pt x="16" y="175"/>
                  </a:lnTo>
                  <a:close/>
                </a:path>
              </a:pathLst>
            </a:custGeom>
            <a:solidFill>
              <a:srgbClr val="B2B2B2"/>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2" name="Freeform 174">
              <a:extLst>
                <a:ext uri="{FF2B5EF4-FFF2-40B4-BE49-F238E27FC236}">
                  <a16:creationId xmlns:a16="http://schemas.microsoft.com/office/drawing/2014/main" id="{964503B8-385D-9666-BD5E-08D5DC122B27}"/>
                </a:ext>
              </a:extLst>
            </p:cNvPr>
            <p:cNvSpPr>
              <a:spLocks/>
            </p:cNvSpPr>
            <p:nvPr/>
          </p:nvSpPr>
          <p:spPr bwMode="gray">
            <a:xfrm>
              <a:off x="3232388" y="1890711"/>
              <a:ext cx="893403" cy="1301750"/>
            </a:xfrm>
            <a:custGeom>
              <a:avLst/>
              <a:gdLst>
                <a:gd name="T0" fmla="*/ 658 w 668"/>
                <a:gd name="T1" fmla="*/ 491 h 945"/>
                <a:gd name="T2" fmla="*/ 628 w 668"/>
                <a:gd name="T3" fmla="*/ 352 h 945"/>
                <a:gd name="T4" fmla="*/ 512 w 668"/>
                <a:gd name="T5" fmla="*/ 43 h 945"/>
                <a:gd name="T6" fmla="*/ 348 w 668"/>
                <a:gd name="T7" fmla="*/ 0 h 945"/>
                <a:gd name="T8" fmla="*/ 145 w 668"/>
                <a:gd name="T9" fmla="*/ 71 h 945"/>
                <a:gd name="T10" fmla="*/ 16 w 668"/>
                <a:gd name="T11" fmla="*/ 177 h 945"/>
                <a:gd name="T12" fmla="*/ 34 w 668"/>
                <a:gd name="T13" fmla="*/ 240 h 945"/>
                <a:gd name="T14" fmla="*/ 36 w 668"/>
                <a:gd name="T15" fmla="*/ 277 h 945"/>
                <a:gd name="T16" fmla="*/ 34 w 668"/>
                <a:gd name="T17" fmla="*/ 333 h 945"/>
                <a:gd name="T18" fmla="*/ 57 w 668"/>
                <a:gd name="T19" fmla="*/ 420 h 945"/>
                <a:gd name="T20" fmla="*/ 34 w 668"/>
                <a:gd name="T21" fmla="*/ 472 h 945"/>
                <a:gd name="T22" fmla="*/ 34 w 668"/>
                <a:gd name="T23" fmla="*/ 522 h 945"/>
                <a:gd name="T24" fmla="*/ 76 w 668"/>
                <a:gd name="T25" fmla="*/ 582 h 945"/>
                <a:gd name="T26" fmla="*/ 93 w 668"/>
                <a:gd name="T27" fmla="*/ 640 h 945"/>
                <a:gd name="T28" fmla="*/ 117 w 668"/>
                <a:gd name="T29" fmla="*/ 721 h 945"/>
                <a:gd name="T30" fmla="*/ 241 w 668"/>
                <a:gd name="T31" fmla="*/ 726 h 945"/>
                <a:gd name="T32" fmla="*/ 311 w 668"/>
                <a:gd name="T33" fmla="*/ 821 h 945"/>
                <a:gd name="T34" fmla="*/ 373 w 668"/>
                <a:gd name="T35" fmla="*/ 945 h 945"/>
                <a:gd name="T36" fmla="*/ 394 w 668"/>
                <a:gd name="T37" fmla="*/ 877 h 945"/>
                <a:gd name="T38" fmla="*/ 454 w 668"/>
                <a:gd name="T39" fmla="*/ 760 h 945"/>
                <a:gd name="T40" fmla="*/ 512 w 668"/>
                <a:gd name="T41" fmla="*/ 820 h 945"/>
                <a:gd name="T42" fmla="*/ 503 w 668"/>
                <a:gd name="T43" fmla="*/ 802 h 945"/>
                <a:gd name="T44" fmla="*/ 477 w 668"/>
                <a:gd name="T45" fmla="*/ 749 h 945"/>
                <a:gd name="T46" fmla="*/ 658 w 668"/>
                <a:gd name="T47" fmla="*/ 491 h 945"/>
                <a:gd name="connsiteX0" fmla="*/ 9675 w 9703"/>
                <a:gd name="connsiteY0" fmla="*/ 5196 h 10000"/>
                <a:gd name="connsiteX1" fmla="*/ 9226 w 9703"/>
                <a:gd name="connsiteY1" fmla="*/ 3725 h 10000"/>
                <a:gd name="connsiteX2" fmla="*/ 7490 w 9703"/>
                <a:gd name="connsiteY2" fmla="*/ 455 h 10000"/>
                <a:gd name="connsiteX3" fmla="*/ 5035 w 9703"/>
                <a:gd name="connsiteY3" fmla="*/ 0 h 10000"/>
                <a:gd name="connsiteX4" fmla="*/ 1996 w 9703"/>
                <a:gd name="connsiteY4" fmla="*/ 751 h 10000"/>
                <a:gd name="connsiteX5" fmla="*/ 65 w 9703"/>
                <a:gd name="connsiteY5" fmla="*/ 1873 h 10000"/>
                <a:gd name="connsiteX6" fmla="*/ 334 w 9703"/>
                <a:gd name="connsiteY6" fmla="*/ 2540 h 10000"/>
                <a:gd name="connsiteX7" fmla="*/ 364 w 9703"/>
                <a:gd name="connsiteY7" fmla="*/ 2931 h 10000"/>
                <a:gd name="connsiteX8" fmla="*/ 334 w 9703"/>
                <a:gd name="connsiteY8" fmla="*/ 3524 h 10000"/>
                <a:gd name="connsiteX9" fmla="*/ 678 w 9703"/>
                <a:gd name="connsiteY9" fmla="*/ 4444 h 10000"/>
                <a:gd name="connsiteX10" fmla="*/ 334 w 9703"/>
                <a:gd name="connsiteY10" fmla="*/ 4995 h 10000"/>
                <a:gd name="connsiteX11" fmla="*/ 434 w 9703"/>
                <a:gd name="connsiteY11" fmla="*/ 5613 h 10000"/>
                <a:gd name="connsiteX12" fmla="*/ 963 w 9703"/>
                <a:gd name="connsiteY12" fmla="*/ 6159 h 10000"/>
                <a:gd name="connsiteX13" fmla="*/ 1217 w 9703"/>
                <a:gd name="connsiteY13" fmla="*/ 6772 h 10000"/>
                <a:gd name="connsiteX14" fmla="*/ 1576 w 9703"/>
                <a:gd name="connsiteY14" fmla="*/ 7630 h 10000"/>
                <a:gd name="connsiteX15" fmla="*/ 3433 w 9703"/>
                <a:gd name="connsiteY15" fmla="*/ 7683 h 10000"/>
                <a:gd name="connsiteX16" fmla="*/ 4481 w 9703"/>
                <a:gd name="connsiteY16" fmla="*/ 8688 h 10000"/>
                <a:gd name="connsiteX17" fmla="*/ 5409 w 9703"/>
                <a:gd name="connsiteY17" fmla="*/ 10000 h 10000"/>
                <a:gd name="connsiteX18" fmla="*/ 5723 w 9703"/>
                <a:gd name="connsiteY18" fmla="*/ 9280 h 10000"/>
                <a:gd name="connsiteX19" fmla="*/ 6621 w 9703"/>
                <a:gd name="connsiteY19" fmla="*/ 8042 h 10000"/>
                <a:gd name="connsiteX20" fmla="*/ 7490 w 9703"/>
                <a:gd name="connsiteY20" fmla="*/ 8677 h 10000"/>
                <a:gd name="connsiteX21" fmla="*/ 7355 w 9703"/>
                <a:gd name="connsiteY21" fmla="*/ 8487 h 10000"/>
                <a:gd name="connsiteX22" fmla="*/ 6966 w 9703"/>
                <a:gd name="connsiteY22" fmla="*/ 7926 h 10000"/>
                <a:gd name="connsiteX23" fmla="*/ 9675 w 9703"/>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318 w 10000"/>
                <a:gd name="connsiteY10" fmla="*/ 5208 h 10000"/>
                <a:gd name="connsiteX11" fmla="*/ 447 w 10000"/>
                <a:gd name="connsiteY11" fmla="*/ 5613 h 10000"/>
                <a:gd name="connsiteX12" fmla="*/ 992 w 10000"/>
                <a:gd name="connsiteY12" fmla="*/ 6159 h 10000"/>
                <a:gd name="connsiteX13" fmla="*/ 1254 w 10000"/>
                <a:gd name="connsiteY13" fmla="*/ 6772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318 w 10000"/>
                <a:gd name="connsiteY10" fmla="*/ 5208 h 10000"/>
                <a:gd name="connsiteX11" fmla="*/ 447 w 10000"/>
                <a:gd name="connsiteY11" fmla="*/ 5613 h 10000"/>
                <a:gd name="connsiteX12" fmla="*/ 992 w 10000"/>
                <a:gd name="connsiteY12" fmla="*/ 6159 h 10000"/>
                <a:gd name="connsiteX13" fmla="*/ 1254 w 10000"/>
                <a:gd name="connsiteY13" fmla="*/ 6772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318 w 10000"/>
                <a:gd name="connsiteY10" fmla="*/ 5208 h 10000"/>
                <a:gd name="connsiteX11" fmla="*/ 602 w 10000"/>
                <a:gd name="connsiteY11" fmla="*/ 5702 h 10000"/>
                <a:gd name="connsiteX12" fmla="*/ 992 w 10000"/>
                <a:gd name="connsiteY12" fmla="*/ 6159 h 10000"/>
                <a:gd name="connsiteX13" fmla="*/ 1254 w 10000"/>
                <a:gd name="connsiteY13" fmla="*/ 6772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318 w 10000"/>
                <a:gd name="connsiteY10" fmla="*/ 5208 h 10000"/>
                <a:gd name="connsiteX11" fmla="*/ 731 w 10000"/>
                <a:gd name="connsiteY11" fmla="*/ 5720 h 10000"/>
                <a:gd name="connsiteX12" fmla="*/ 992 w 10000"/>
                <a:gd name="connsiteY12" fmla="*/ 6159 h 10000"/>
                <a:gd name="connsiteX13" fmla="*/ 1254 w 10000"/>
                <a:gd name="connsiteY13" fmla="*/ 6772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292 w 10000"/>
                <a:gd name="connsiteY10" fmla="*/ 5314 h 10000"/>
                <a:gd name="connsiteX11" fmla="*/ 731 w 10000"/>
                <a:gd name="connsiteY11" fmla="*/ 5720 h 10000"/>
                <a:gd name="connsiteX12" fmla="*/ 992 w 10000"/>
                <a:gd name="connsiteY12" fmla="*/ 6159 h 10000"/>
                <a:gd name="connsiteX13" fmla="*/ 1254 w 10000"/>
                <a:gd name="connsiteY13" fmla="*/ 6772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292 w 10000"/>
                <a:gd name="connsiteY10" fmla="*/ 5314 h 10000"/>
                <a:gd name="connsiteX11" fmla="*/ 731 w 10000"/>
                <a:gd name="connsiteY11" fmla="*/ 5720 h 10000"/>
                <a:gd name="connsiteX12" fmla="*/ 1147 w 10000"/>
                <a:gd name="connsiteY12" fmla="*/ 6177 h 10000"/>
                <a:gd name="connsiteX13" fmla="*/ 1254 w 10000"/>
                <a:gd name="connsiteY13" fmla="*/ 6772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292 w 10000"/>
                <a:gd name="connsiteY10" fmla="*/ 5314 h 10000"/>
                <a:gd name="connsiteX11" fmla="*/ 731 w 10000"/>
                <a:gd name="connsiteY11" fmla="*/ 5720 h 10000"/>
                <a:gd name="connsiteX12" fmla="*/ 1147 w 10000"/>
                <a:gd name="connsiteY12" fmla="*/ 6177 h 10000"/>
                <a:gd name="connsiteX13" fmla="*/ 1280 w 10000"/>
                <a:gd name="connsiteY13" fmla="*/ 6736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292 w 10000"/>
                <a:gd name="connsiteY10" fmla="*/ 5314 h 10000"/>
                <a:gd name="connsiteX11" fmla="*/ 731 w 10000"/>
                <a:gd name="connsiteY11" fmla="*/ 5720 h 10000"/>
                <a:gd name="connsiteX12" fmla="*/ 1147 w 10000"/>
                <a:gd name="connsiteY12" fmla="*/ 6177 h 10000"/>
                <a:gd name="connsiteX13" fmla="*/ 1280 w 10000"/>
                <a:gd name="connsiteY13" fmla="*/ 6736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214 w 10000"/>
                <a:gd name="connsiteY10" fmla="*/ 5261 h 10000"/>
                <a:gd name="connsiteX11" fmla="*/ 731 w 10000"/>
                <a:gd name="connsiteY11" fmla="*/ 5720 h 10000"/>
                <a:gd name="connsiteX12" fmla="*/ 1147 w 10000"/>
                <a:gd name="connsiteY12" fmla="*/ 6177 h 10000"/>
                <a:gd name="connsiteX13" fmla="*/ 1280 w 10000"/>
                <a:gd name="connsiteY13" fmla="*/ 6736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 name="connsiteX0" fmla="*/ 9971 w 10000"/>
                <a:gd name="connsiteY0" fmla="*/ 5196 h 10000"/>
                <a:gd name="connsiteX1" fmla="*/ 9508 w 10000"/>
                <a:gd name="connsiteY1" fmla="*/ 3725 h 10000"/>
                <a:gd name="connsiteX2" fmla="*/ 7719 w 10000"/>
                <a:gd name="connsiteY2" fmla="*/ 455 h 10000"/>
                <a:gd name="connsiteX3" fmla="*/ 5189 w 10000"/>
                <a:gd name="connsiteY3" fmla="*/ 0 h 10000"/>
                <a:gd name="connsiteX4" fmla="*/ 2057 w 10000"/>
                <a:gd name="connsiteY4" fmla="*/ 751 h 10000"/>
                <a:gd name="connsiteX5" fmla="*/ 67 w 10000"/>
                <a:gd name="connsiteY5" fmla="*/ 1873 h 10000"/>
                <a:gd name="connsiteX6" fmla="*/ 344 w 10000"/>
                <a:gd name="connsiteY6" fmla="*/ 2540 h 10000"/>
                <a:gd name="connsiteX7" fmla="*/ 375 w 10000"/>
                <a:gd name="connsiteY7" fmla="*/ 2931 h 10000"/>
                <a:gd name="connsiteX8" fmla="*/ 344 w 10000"/>
                <a:gd name="connsiteY8" fmla="*/ 3524 h 10000"/>
                <a:gd name="connsiteX9" fmla="*/ 699 w 10000"/>
                <a:gd name="connsiteY9" fmla="*/ 4444 h 10000"/>
                <a:gd name="connsiteX10" fmla="*/ 214 w 10000"/>
                <a:gd name="connsiteY10" fmla="*/ 5261 h 10000"/>
                <a:gd name="connsiteX11" fmla="*/ 705 w 10000"/>
                <a:gd name="connsiteY11" fmla="*/ 5685 h 10000"/>
                <a:gd name="connsiteX12" fmla="*/ 1147 w 10000"/>
                <a:gd name="connsiteY12" fmla="*/ 6177 h 10000"/>
                <a:gd name="connsiteX13" fmla="*/ 1280 w 10000"/>
                <a:gd name="connsiteY13" fmla="*/ 6736 h 10000"/>
                <a:gd name="connsiteX14" fmla="*/ 1624 w 10000"/>
                <a:gd name="connsiteY14" fmla="*/ 7630 h 10000"/>
                <a:gd name="connsiteX15" fmla="*/ 3538 w 10000"/>
                <a:gd name="connsiteY15" fmla="*/ 7683 h 10000"/>
                <a:gd name="connsiteX16" fmla="*/ 4618 w 10000"/>
                <a:gd name="connsiteY16" fmla="*/ 8688 h 10000"/>
                <a:gd name="connsiteX17" fmla="*/ 5575 w 10000"/>
                <a:gd name="connsiteY17" fmla="*/ 10000 h 10000"/>
                <a:gd name="connsiteX18" fmla="*/ 5898 w 10000"/>
                <a:gd name="connsiteY18" fmla="*/ 9280 h 10000"/>
                <a:gd name="connsiteX19" fmla="*/ 6824 w 10000"/>
                <a:gd name="connsiteY19" fmla="*/ 8042 h 10000"/>
                <a:gd name="connsiteX20" fmla="*/ 7719 w 10000"/>
                <a:gd name="connsiteY20" fmla="*/ 8677 h 10000"/>
                <a:gd name="connsiteX21" fmla="*/ 7580 w 10000"/>
                <a:gd name="connsiteY21" fmla="*/ 8487 h 10000"/>
                <a:gd name="connsiteX22" fmla="*/ 7179 w 10000"/>
                <a:gd name="connsiteY22" fmla="*/ 7926 h 10000"/>
                <a:gd name="connsiteX23" fmla="*/ 9971 w 10000"/>
                <a:gd name="connsiteY23" fmla="*/ 519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0" h="10000">
                  <a:moveTo>
                    <a:pt x="9971" y="5196"/>
                  </a:moveTo>
                  <a:cubicBezTo>
                    <a:pt x="10126" y="4952"/>
                    <a:pt x="9617" y="3884"/>
                    <a:pt x="9508" y="3725"/>
                  </a:cubicBezTo>
                  <a:cubicBezTo>
                    <a:pt x="9385" y="3566"/>
                    <a:pt x="8043" y="847"/>
                    <a:pt x="7719" y="455"/>
                  </a:cubicBezTo>
                  <a:cubicBezTo>
                    <a:pt x="7395" y="53"/>
                    <a:pt x="6315" y="0"/>
                    <a:pt x="5189" y="0"/>
                  </a:cubicBezTo>
                  <a:cubicBezTo>
                    <a:pt x="4063" y="0"/>
                    <a:pt x="2720" y="603"/>
                    <a:pt x="2057" y="751"/>
                  </a:cubicBezTo>
                  <a:cubicBezTo>
                    <a:pt x="1409" y="889"/>
                    <a:pt x="313" y="1640"/>
                    <a:pt x="67" y="1873"/>
                  </a:cubicBezTo>
                  <a:cubicBezTo>
                    <a:pt x="-180" y="2116"/>
                    <a:pt x="344" y="2540"/>
                    <a:pt x="344" y="2540"/>
                  </a:cubicBezTo>
                  <a:cubicBezTo>
                    <a:pt x="344" y="2540"/>
                    <a:pt x="360" y="2720"/>
                    <a:pt x="375" y="2931"/>
                  </a:cubicBezTo>
                  <a:cubicBezTo>
                    <a:pt x="375" y="3153"/>
                    <a:pt x="391" y="3407"/>
                    <a:pt x="344" y="3524"/>
                  </a:cubicBezTo>
                  <a:cubicBezTo>
                    <a:pt x="282" y="3746"/>
                    <a:pt x="668" y="4360"/>
                    <a:pt x="699" y="4444"/>
                  </a:cubicBezTo>
                  <a:cubicBezTo>
                    <a:pt x="745" y="4529"/>
                    <a:pt x="641" y="4967"/>
                    <a:pt x="214" y="5261"/>
                  </a:cubicBezTo>
                  <a:cubicBezTo>
                    <a:pt x="-135" y="5654"/>
                    <a:pt x="550" y="5532"/>
                    <a:pt x="705" y="5685"/>
                  </a:cubicBezTo>
                  <a:cubicBezTo>
                    <a:pt x="861" y="5838"/>
                    <a:pt x="1051" y="6002"/>
                    <a:pt x="1147" y="6177"/>
                  </a:cubicBezTo>
                  <a:cubicBezTo>
                    <a:pt x="1243" y="6352"/>
                    <a:pt x="1201" y="6494"/>
                    <a:pt x="1280" y="6736"/>
                  </a:cubicBezTo>
                  <a:cubicBezTo>
                    <a:pt x="1360" y="6978"/>
                    <a:pt x="1409" y="7492"/>
                    <a:pt x="1624" y="7630"/>
                  </a:cubicBezTo>
                  <a:cubicBezTo>
                    <a:pt x="1856" y="7767"/>
                    <a:pt x="2952" y="7598"/>
                    <a:pt x="3538" y="7683"/>
                  </a:cubicBezTo>
                  <a:cubicBezTo>
                    <a:pt x="4140" y="7778"/>
                    <a:pt x="4618" y="8688"/>
                    <a:pt x="4618" y="8688"/>
                  </a:cubicBezTo>
                  <a:lnTo>
                    <a:pt x="5575" y="10000"/>
                  </a:lnTo>
                  <a:lnTo>
                    <a:pt x="5898" y="9280"/>
                  </a:lnTo>
                  <a:lnTo>
                    <a:pt x="6824" y="8042"/>
                  </a:lnTo>
                  <a:cubicBezTo>
                    <a:pt x="7164" y="7989"/>
                    <a:pt x="7056" y="8624"/>
                    <a:pt x="7719" y="8677"/>
                  </a:cubicBezTo>
                  <a:cubicBezTo>
                    <a:pt x="8382" y="8730"/>
                    <a:pt x="8074" y="8540"/>
                    <a:pt x="7580" y="8487"/>
                  </a:cubicBezTo>
                  <a:cubicBezTo>
                    <a:pt x="7086" y="8444"/>
                    <a:pt x="7179" y="7926"/>
                    <a:pt x="7179" y="7926"/>
                  </a:cubicBezTo>
                  <a:cubicBezTo>
                    <a:pt x="7179" y="7926"/>
                    <a:pt x="9818" y="5429"/>
                    <a:pt x="9971" y="5196"/>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3" name="Freeform 175">
              <a:extLst>
                <a:ext uri="{FF2B5EF4-FFF2-40B4-BE49-F238E27FC236}">
                  <a16:creationId xmlns:a16="http://schemas.microsoft.com/office/drawing/2014/main" id="{2069ABBE-7CDB-ED1A-4D47-8DB03D76AFF2}"/>
                </a:ext>
              </a:extLst>
            </p:cNvPr>
            <p:cNvSpPr>
              <a:spLocks/>
            </p:cNvSpPr>
            <p:nvPr/>
          </p:nvSpPr>
          <p:spPr bwMode="gray">
            <a:xfrm>
              <a:off x="3632200" y="2744786"/>
              <a:ext cx="239712" cy="474663"/>
            </a:xfrm>
            <a:custGeom>
              <a:avLst/>
              <a:gdLst>
                <a:gd name="T0" fmla="*/ 7 w 174"/>
                <a:gd name="T1" fmla="*/ 89 h 344"/>
                <a:gd name="T2" fmla="*/ 26 w 174"/>
                <a:gd name="T3" fmla="*/ 145 h 344"/>
                <a:gd name="T4" fmla="*/ 60 w 174"/>
                <a:gd name="T5" fmla="*/ 101 h 344"/>
                <a:gd name="T6" fmla="*/ 104 w 174"/>
                <a:gd name="T7" fmla="*/ 192 h 344"/>
                <a:gd name="T8" fmla="*/ 79 w 174"/>
                <a:gd name="T9" fmla="*/ 249 h 344"/>
                <a:gd name="T10" fmla="*/ 69 w 174"/>
                <a:gd name="T11" fmla="*/ 302 h 344"/>
                <a:gd name="T12" fmla="*/ 85 w 174"/>
                <a:gd name="T13" fmla="*/ 317 h 344"/>
                <a:gd name="T14" fmla="*/ 120 w 174"/>
                <a:gd name="T15" fmla="*/ 234 h 344"/>
                <a:gd name="T16" fmla="*/ 145 w 174"/>
                <a:gd name="T17" fmla="*/ 157 h 344"/>
                <a:gd name="T18" fmla="*/ 162 w 174"/>
                <a:gd name="T19" fmla="*/ 89 h 344"/>
                <a:gd name="T20" fmla="*/ 96 w 174"/>
                <a:gd name="T21" fmla="*/ 0 h 344"/>
                <a:gd name="T22" fmla="*/ 6 w 174"/>
                <a:gd name="T23"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4" h="344">
                  <a:moveTo>
                    <a:pt x="7" y="89"/>
                  </a:moveTo>
                  <a:cubicBezTo>
                    <a:pt x="7" y="89"/>
                    <a:pt x="0" y="177"/>
                    <a:pt x="26" y="145"/>
                  </a:cubicBezTo>
                  <a:cubicBezTo>
                    <a:pt x="53" y="113"/>
                    <a:pt x="48" y="78"/>
                    <a:pt x="60" y="101"/>
                  </a:cubicBezTo>
                  <a:cubicBezTo>
                    <a:pt x="72" y="124"/>
                    <a:pt x="87" y="197"/>
                    <a:pt x="104" y="192"/>
                  </a:cubicBezTo>
                  <a:cubicBezTo>
                    <a:pt x="121" y="186"/>
                    <a:pt x="78" y="224"/>
                    <a:pt x="79" y="249"/>
                  </a:cubicBezTo>
                  <a:cubicBezTo>
                    <a:pt x="79" y="275"/>
                    <a:pt x="69" y="302"/>
                    <a:pt x="69" y="302"/>
                  </a:cubicBezTo>
                  <a:cubicBezTo>
                    <a:pt x="69" y="302"/>
                    <a:pt x="73" y="344"/>
                    <a:pt x="85" y="317"/>
                  </a:cubicBezTo>
                  <a:cubicBezTo>
                    <a:pt x="97" y="290"/>
                    <a:pt x="102" y="266"/>
                    <a:pt x="120" y="234"/>
                  </a:cubicBezTo>
                  <a:cubicBezTo>
                    <a:pt x="137" y="202"/>
                    <a:pt x="135" y="171"/>
                    <a:pt x="145" y="157"/>
                  </a:cubicBezTo>
                  <a:cubicBezTo>
                    <a:pt x="155" y="143"/>
                    <a:pt x="174" y="112"/>
                    <a:pt x="162" y="89"/>
                  </a:cubicBezTo>
                  <a:cubicBezTo>
                    <a:pt x="151" y="66"/>
                    <a:pt x="112" y="0"/>
                    <a:pt x="96" y="0"/>
                  </a:cubicBezTo>
                  <a:cubicBezTo>
                    <a:pt x="80" y="0"/>
                    <a:pt x="6" y="82"/>
                    <a:pt x="6" y="82"/>
                  </a:cubicBezTo>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4" name="Freeform 176">
              <a:extLst>
                <a:ext uri="{FF2B5EF4-FFF2-40B4-BE49-F238E27FC236}">
                  <a16:creationId xmlns:a16="http://schemas.microsoft.com/office/drawing/2014/main" id="{0BE03E90-046D-8630-8660-70865A663553}"/>
                </a:ext>
              </a:extLst>
            </p:cNvPr>
            <p:cNvSpPr>
              <a:spLocks/>
            </p:cNvSpPr>
            <p:nvPr/>
          </p:nvSpPr>
          <p:spPr bwMode="gray">
            <a:xfrm>
              <a:off x="3216275" y="1890711"/>
              <a:ext cx="920750" cy="1136651"/>
            </a:xfrm>
            <a:custGeom>
              <a:avLst/>
              <a:gdLst>
                <a:gd name="T0" fmla="*/ 658 w 668"/>
                <a:gd name="T1" fmla="*/ 491 h 825"/>
                <a:gd name="T2" fmla="*/ 628 w 668"/>
                <a:gd name="T3" fmla="*/ 352 h 825"/>
                <a:gd name="T4" fmla="*/ 512 w 668"/>
                <a:gd name="T5" fmla="*/ 43 h 825"/>
                <a:gd name="T6" fmla="*/ 348 w 668"/>
                <a:gd name="T7" fmla="*/ 0 h 825"/>
                <a:gd name="T8" fmla="*/ 145 w 668"/>
                <a:gd name="T9" fmla="*/ 71 h 825"/>
                <a:gd name="T10" fmla="*/ 16 w 668"/>
                <a:gd name="T11" fmla="*/ 177 h 825"/>
                <a:gd name="T12" fmla="*/ 34 w 668"/>
                <a:gd name="T13" fmla="*/ 240 h 825"/>
                <a:gd name="T14" fmla="*/ 36 w 668"/>
                <a:gd name="T15" fmla="*/ 277 h 825"/>
                <a:gd name="T16" fmla="*/ 73 w 668"/>
                <a:gd name="T17" fmla="*/ 348 h 825"/>
                <a:gd name="T18" fmla="*/ 121 w 668"/>
                <a:gd name="T19" fmla="*/ 392 h 825"/>
                <a:gd name="T20" fmla="*/ 156 w 668"/>
                <a:gd name="T21" fmla="*/ 429 h 825"/>
                <a:gd name="T22" fmla="*/ 212 w 668"/>
                <a:gd name="T23" fmla="*/ 404 h 825"/>
                <a:gd name="T24" fmla="*/ 248 w 668"/>
                <a:gd name="T25" fmla="*/ 496 h 825"/>
                <a:gd name="T26" fmla="*/ 240 w 668"/>
                <a:gd name="T27" fmla="*/ 522 h 825"/>
                <a:gd name="T28" fmla="*/ 249 w 668"/>
                <a:gd name="T29" fmla="*/ 584 h 825"/>
                <a:gd name="T30" fmla="*/ 292 w 668"/>
                <a:gd name="T31" fmla="*/ 649 h 825"/>
                <a:gd name="T32" fmla="*/ 328 w 668"/>
                <a:gd name="T33" fmla="*/ 750 h 825"/>
                <a:gd name="T34" fmla="*/ 360 w 668"/>
                <a:gd name="T35" fmla="*/ 705 h 825"/>
                <a:gd name="T36" fmla="*/ 379 w 668"/>
                <a:gd name="T37" fmla="*/ 678 h 825"/>
                <a:gd name="T38" fmla="*/ 394 w 668"/>
                <a:gd name="T39" fmla="*/ 750 h 825"/>
                <a:gd name="T40" fmla="*/ 431 w 668"/>
                <a:gd name="T41" fmla="*/ 786 h 825"/>
                <a:gd name="T42" fmla="*/ 454 w 668"/>
                <a:gd name="T43" fmla="*/ 753 h 825"/>
                <a:gd name="T44" fmla="*/ 454 w 668"/>
                <a:gd name="T45" fmla="*/ 760 h 825"/>
                <a:gd name="T46" fmla="*/ 512 w 668"/>
                <a:gd name="T47" fmla="*/ 820 h 825"/>
                <a:gd name="T48" fmla="*/ 503 w 668"/>
                <a:gd name="T49" fmla="*/ 802 h 825"/>
                <a:gd name="T50" fmla="*/ 477 w 668"/>
                <a:gd name="T51" fmla="*/ 749 h 825"/>
                <a:gd name="T52" fmla="*/ 658 w 668"/>
                <a:gd name="T53" fmla="*/ 49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8" h="825">
                  <a:moveTo>
                    <a:pt x="658" y="491"/>
                  </a:moveTo>
                  <a:cubicBezTo>
                    <a:pt x="668" y="468"/>
                    <a:pt x="635" y="367"/>
                    <a:pt x="628" y="352"/>
                  </a:cubicBezTo>
                  <a:cubicBezTo>
                    <a:pt x="620" y="337"/>
                    <a:pt x="533" y="80"/>
                    <a:pt x="512" y="43"/>
                  </a:cubicBezTo>
                  <a:cubicBezTo>
                    <a:pt x="491" y="5"/>
                    <a:pt x="421" y="0"/>
                    <a:pt x="348" y="0"/>
                  </a:cubicBezTo>
                  <a:cubicBezTo>
                    <a:pt x="275" y="0"/>
                    <a:pt x="188" y="57"/>
                    <a:pt x="145" y="71"/>
                  </a:cubicBezTo>
                  <a:cubicBezTo>
                    <a:pt x="103" y="84"/>
                    <a:pt x="32" y="155"/>
                    <a:pt x="16" y="177"/>
                  </a:cubicBezTo>
                  <a:cubicBezTo>
                    <a:pt x="0" y="200"/>
                    <a:pt x="34" y="240"/>
                    <a:pt x="34" y="240"/>
                  </a:cubicBezTo>
                  <a:cubicBezTo>
                    <a:pt x="34" y="240"/>
                    <a:pt x="35" y="257"/>
                    <a:pt x="36" y="277"/>
                  </a:cubicBezTo>
                  <a:cubicBezTo>
                    <a:pt x="42" y="307"/>
                    <a:pt x="54" y="343"/>
                    <a:pt x="73" y="348"/>
                  </a:cubicBezTo>
                  <a:cubicBezTo>
                    <a:pt x="108" y="356"/>
                    <a:pt x="117" y="368"/>
                    <a:pt x="121" y="392"/>
                  </a:cubicBezTo>
                  <a:cubicBezTo>
                    <a:pt x="125" y="416"/>
                    <a:pt x="121" y="448"/>
                    <a:pt x="156" y="429"/>
                  </a:cubicBezTo>
                  <a:cubicBezTo>
                    <a:pt x="191" y="410"/>
                    <a:pt x="194" y="389"/>
                    <a:pt x="212" y="404"/>
                  </a:cubicBezTo>
                  <a:cubicBezTo>
                    <a:pt x="231" y="420"/>
                    <a:pt x="244" y="493"/>
                    <a:pt x="248" y="496"/>
                  </a:cubicBezTo>
                  <a:cubicBezTo>
                    <a:pt x="252" y="498"/>
                    <a:pt x="245" y="514"/>
                    <a:pt x="240" y="522"/>
                  </a:cubicBezTo>
                  <a:cubicBezTo>
                    <a:pt x="235" y="530"/>
                    <a:pt x="233" y="574"/>
                    <a:pt x="249" y="584"/>
                  </a:cubicBezTo>
                  <a:cubicBezTo>
                    <a:pt x="265" y="593"/>
                    <a:pt x="281" y="613"/>
                    <a:pt x="292" y="649"/>
                  </a:cubicBezTo>
                  <a:cubicBezTo>
                    <a:pt x="303" y="685"/>
                    <a:pt x="316" y="750"/>
                    <a:pt x="328" y="750"/>
                  </a:cubicBezTo>
                  <a:cubicBezTo>
                    <a:pt x="340" y="750"/>
                    <a:pt x="349" y="718"/>
                    <a:pt x="360" y="705"/>
                  </a:cubicBezTo>
                  <a:cubicBezTo>
                    <a:pt x="371" y="692"/>
                    <a:pt x="363" y="664"/>
                    <a:pt x="379" y="678"/>
                  </a:cubicBezTo>
                  <a:cubicBezTo>
                    <a:pt x="395" y="693"/>
                    <a:pt x="386" y="717"/>
                    <a:pt x="394" y="750"/>
                  </a:cubicBezTo>
                  <a:cubicBezTo>
                    <a:pt x="403" y="784"/>
                    <a:pt x="424" y="797"/>
                    <a:pt x="431" y="786"/>
                  </a:cubicBezTo>
                  <a:cubicBezTo>
                    <a:pt x="437" y="776"/>
                    <a:pt x="454" y="746"/>
                    <a:pt x="454" y="753"/>
                  </a:cubicBezTo>
                  <a:cubicBezTo>
                    <a:pt x="454" y="755"/>
                    <a:pt x="454" y="757"/>
                    <a:pt x="454" y="760"/>
                  </a:cubicBezTo>
                  <a:cubicBezTo>
                    <a:pt x="476" y="755"/>
                    <a:pt x="469" y="815"/>
                    <a:pt x="512" y="820"/>
                  </a:cubicBezTo>
                  <a:cubicBezTo>
                    <a:pt x="555" y="825"/>
                    <a:pt x="535" y="807"/>
                    <a:pt x="503" y="802"/>
                  </a:cubicBezTo>
                  <a:cubicBezTo>
                    <a:pt x="471" y="798"/>
                    <a:pt x="477" y="749"/>
                    <a:pt x="477" y="749"/>
                  </a:cubicBezTo>
                  <a:cubicBezTo>
                    <a:pt x="477" y="749"/>
                    <a:pt x="648" y="513"/>
                    <a:pt x="658" y="491"/>
                  </a:cubicBezTo>
                  <a:close/>
                </a:path>
              </a:pathLst>
            </a:custGeom>
            <a:solidFill>
              <a:srgbClr val="CA9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5" name="Freeform 177">
              <a:extLst>
                <a:ext uri="{FF2B5EF4-FFF2-40B4-BE49-F238E27FC236}">
                  <a16:creationId xmlns:a16="http://schemas.microsoft.com/office/drawing/2014/main" id="{BFD88593-DF2F-E071-0BB6-B94AD0213555}"/>
                </a:ext>
              </a:extLst>
            </p:cNvPr>
            <p:cNvSpPr>
              <a:spLocks/>
            </p:cNvSpPr>
            <p:nvPr/>
          </p:nvSpPr>
          <p:spPr bwMode="gray">
            <a:xfrm>
              <a:off x="3498850" y="2801937"/>
              <a:ext cx="112713" cy="120650"/>
            </a:xfrm>
            <a:custGeom>
              <a:avLst/>
              <a:gdLst>
                <a:gd name="T0" fmla="*/ 81 w 81"/>
                <a:gd name="T1" fmla="*/ 0 h 88"/>
                <a:gd name="T2" fmla="*/ 33 w 81"/>
                <a:gd name="T3" fmla="*/ 55 h 88"/>
                <a:gd name="T4" fmla="*/ 25 w 81"/>
                <a:gd name="T5" fmla="*/ 64 h 88"/>
                <a:gd name="T6" fmla="*/ 59 w 81"/>
                <a:gd name="T7" fmla="*/ 64 h 88"/>
                <a:gd name="T8" fmla="*/ 81 w 81"/>
                <a:gd name="T9" fmla="*/ 0 h 88"/>
              </a:gdLst>
              <a:ahLst/>
              <a:cxnLst>
                <a:cxn ang="0">
                  <a:pos x="T0" y="T1"/>
                </a:cxn>
                <a:cxn ang="0">
                  <a:pos x="T2" y="T3"/>
                </a:cxn>
                <a:cxn ang="0">
                  <a:pos x="T4" y="T5"/>
                </a:cxn>
                <a:cxn ang="0">
                  <a:pos x="T6" y="T7"/>
                </a:cxn>
                <a:cxn ang="0">
                  <a:pos x="T8" y="T9"/>
                </a:cxn>
              </a:cxnLst>
              <a:rect l="0" t="0" r="r" b="b"/>
              <a:pathLst>
                <a:path w="81" h="88">
                  <a:moveTo>
                    <a:pt x="81" y="0"/>
                  </a:moveTo>
                  <a:cubicBezTo>
                    <a:pt x="81" y="0"/>
                    <a:pt x="47" y="52"/>
                    <a:pt x="33" y="55"/>
                  </a:cubicBezTo>
                  <a:cubicBezTo>
                    <a:pt x="18" y="57"/>
                    <a:pt x="0" y="56"/>
                    <a:pt x="25" y="64"/>
                  </a:cubicBezTo>
                  <a:cubicBezTo>
                    <a:pt x="49" y="72"/>
                    <a:pt x="46" y="88"/>
                    <a:pt x="59" y="64"/>
                  </a:cubicBezTo>
                  <a:cubicBezTo>
                    <a:pt x="73" y="40"/>
                    <a:pt x="81" y="0"/>
                    <a:pt x="81"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6" name="Freeform 178">
              <a:extLst>
                <a:ext uri="{FF2B5EF4-FFF2-40B4-BE49-F238E27FC236}">
                  <a16:creationId xmlns:a16="http://schemas.microsoft.com/office/drawing/2014/main" id="{1E9E14C7-932A-3C15-F102-03B330194636}"/>
                </a:ext>
              </a:extLst>
            </p:cNvPr>
            <p:cNvSpPr>
              <a:spLocks/>
            </p:cNvSpPr>
            <p:nvPr/>
          </p:nvSpPr>
          <p:spPr bwMode="gray">
            <a:xfrm>
              <a:off x="3554412" y="3319461"/>
              <a:ext cx="158750" cy="219075"/>
            </a:xfrm>
            <a:custGeom>
              <a:avLst/>
              <a:gdLst>
                <a:gd name="T0" fmla="*/ 16 w 115"/>
                <a:gd name="T1" fmla="*/ 38 h 159"/>
                <a:gd name="T2" fmla="*/ 89 w 115"/>
                <a:gd name="T3" fmla="*/ 128 h 159"/>
                <a:gd name="T4" fmla="*/ 95 w 115"/>
                <a:gd name="T5" fmla="*/ 142 h 159"/>
                <a:gd name="T6" fmla="*/ 115 w 115"/>
                <a:gd name="T7" fmla="*/ 155 h 159"/>
                <a:gd name="T8" fmla="*/ 61 w 115"/>
                <a:gd name="T9" fmla="*/ 56 h 159"/>
                <a:gd name="T10" fmla="*/ 1 w 115"/>
                <a:gd name="T11" fmla="*/ 14 h 159"/>
                <a:gd name="T12" fmla="*/ 16 w 115"/>
                <a:gd name="T13" fmla="*/ 38 h 159"/>
              </a:gdLst>
              <a:ahLst/>
              <a:cxnLst>
                <a:cxn ang="0">
                  <a:pos x="T0" y="T1"/>
                </a:cxn>
                <a:cxn ang="0">
                  <a:pos x="T2" y="T3"/>
                </a:cxn>
                <a:cxn ang="0">
                  <a:pos x="T4" y="T5"/>
                </a:cxn>
                <a:cxn ang="0">
                  <a:pos x="T6" y="T7"/>
                </a:cxn>
                <a:cxn ang="0">
                  <a:pos x="T8" y="T9"/>
                </a:cxn>
                <a:cxn ang="0">
                  <a:pos x="T10" y="T11"/>
                </a:cxn>
                <a:cxn ang="0">
                  <a:pos x="T12" y="T13"/>
                </a:cxn>
              </a:cxnLst>
              <a:rect l="0" t="0" r="r" b="b"/>
              <a:pathLst>
                <a:path w="115" h="159">
                  <a:moveTo>
                    <a:pt x="16" y="38"/>
                  </a:moveTo>
                  <a:cubicBezTo>
                    <a:pt x="34" y="48"/>
                    <a:pt x="76" y="97"/>
                    <a:pt x="89" y="128"/>
                  </a:cubicBezTo>
                  <a:cubicBezTo>
                    <a:pt x="91" y="133"/>
                    <a:pt x="93" y="138"/>
                    <a:pt x="95" y="142"/>
                  </a:cubicBezTo>
                  <a:cubicBezTo>
                    <a:pt x="103" y="159"/>
                    <a:pt x="115" y="155"/>
                    <a:pt x="115" y="155"/>
                  </a:cubicBezTo>
                  <a:cubicBezTo>
                    <a:pt x="115" y="155"/>
                    <a:pt x="72" y="68"/>
                    <a:pt x="61" y="56"/>
                  </a:cubicBezTo>
                  <a:cubicBezTo>
                    <a:pt x="50" y="44"/>
                    <a:pt x="2" y="0"/>
                    <a:pt x="1" y="14"/>
                  </a:cubicBezTo>
                  <a:cubicBezTo>
                    <a:pt x="0" y="29"/>
                    <a:pt x="16" y="38"/>
                    <a:pt x="16" y="38"/>
                  </a:cubicBezTo>
                  <a:close/>
                </a:path>
              </a:pathLst>
            </a:custGeom>
            <a:solidFill>
              <a:srgbClr val="B2B2B2"/>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7" name="Freeform 179">
              <a:extLst>
                <a:ext uri="{FF2B5EF4-FFF2-40B4-BE49-F238E27FC236}">
                  <a16:creationId xmlns:a16="http://schemas.microsoft.com/office/drawing/2014/main" id="{0660DF1F-6E21-39BA-DF68-EABCB3A79E1A}"/>
                </a:ext>
              </a:extLst>
            </p:cNvPr>
            <p:cNvSpPr>
              <a:spLocks/>
            </p:cNvSpPr>
            <p:nvPr/>
          </p:nvSpPr>
          <p:spPr bwMode="gray">
            <a:xfrm>
              <a:off x="3671887" y="3278187"/>
              <a:ext cx="139700" cy="133350"/>
            </a:xfrm>
            <a:custGeom>
              <a:avLst/>
              <a:gdLst>
                <a:gd name="T0" fmla="*/ 5 w 101"/>
                <a:gd name="T1" fmla="*/ 59 h 97"/>
                <a:gd name="T2" fmla="*/ 30 w 101"/>
                <a:gd name="T3" fmla="*/ 7 h 97"/>
                <a:gd name="T4" fmla="*/ 81 w 101"/>
                <a:gd name="T5" fmla="*/ 20 h 97"/>
                <a:gd name="T6" fmla="*/ 20 w 101"/>
                <a:gd name="T7" fmla="*/ 19 h 97"/>
                <a:gd name="T8" fmla="*/ 33 w 101"/>
                <a:gd name="T9" fmla="*/ 65 h 97"/>
                <a:gd name="T10" fmla="*/ 48 w 101"/>
                <a:gd name="T11" fmla="*/ 87 h 97"/>
                <a:gd name="T12" fmla="*/ 5 w 101"/>
                <a:gd name="T13" fmla="*/ 59 h 97"/>
              </a:gdLst>
              <a:ahLst/>
              <a:cxnLst>
                <a:cxn ang="0">
                  <a:pos x="T0" y="T1"/>
                </a:cxn>
                <a:cxn ang="0">
                  <a:pos x="T2" y="T3"/>
                </a:cxn>
                <a:cxn ang="0">
                  <a:pos x="T4" y="T5"/>
                </a:cxn>
                <a:cxn ang="0">
                  <a:pos x="T6" y="T7"/>
                </a:cxn>
                <a:cxn ang="0">
                  <a:pos x="T8" y="T9"/>
                </a:cxn>
                <a:cxn ang="0">
                  <a:pos x="T10" y="T11"/>
                </a:cxn>
                <a:cxn ang="0">
                  <a:pos x="T12" y="T13"/>
                </a:cxn>
              </a:cxnLst>
              <a:rect l="0" t="0" r="r" b="b"/>
              <a:pathLst>
                <a:path w="101" h="97">
                  <a:moveTo>
                    <a:pt x="5" y="59"/>
                  </a:moveTo>
                  <a:cubicBezTo>
                    <a:pt x="13" y="30"/>
                    <a:pt x="0" y="0"/>
                    <a:pt x="30" y="7"/>
                  </a:cubicBezTo>
                  <a:cubicBezTo>
                    <a:pt x="60" y="13"/>
                    <a:pt x="101" y="23"/>
                    <a:pt x="81" y="20"/>
                  </a:cubicBezTo>
                  <a:cubicBezTo>
                    <a:pt x="62" y="18"/>
                    <a:pt x="26" y="12"/>
                    <a:pt x="20" y="19"/>
                  </a:cubicBezTo>
                  <a:cubicBezTo>
                    <a:pt x="14" y="25"/>
                    <a:pt x="15" y="57"/>
                    <a:pt x="33" y="65"/>
                  </a:cubicBezTo>
                  <a:cubicBezTo>
                    <a:pt x="44" y="69"/>
                    <a:pt x="80" y="97"/>
                    <a:pt x="48" y="87"/>
                  </a:cubicBezTo>
                  <a:cubicBezTo>
                    <a:pt x="16" y="77"/>
                    <a:pt x="5" y="59"/>
                    <a:pt x="5" y="59"/>
                  </a:cubicBezTo>
                  <a:close/>
                </a:path>
              </a:pathLst>
            </a:custGeom>
            <a:solidFill>
              <a:srgbClr val="B2B2B2"/>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8" name="Freeform 180">
              <a:extLst>
                <a:ext uri="{FF2B5EF4-FFF2-40B4-BE49-F238E27FC236}">
                  <a16:creationId xmlns:a16="http://schemas.microsoft.com/office/drawing/2014/main" id="{6729F6D7-7F87-620D-2197-4250498B057C}"/>
                </a:ext>
              </a:extLst>
            </p:cNvPr>
            <p:cNvSpPr>
              <a:spLocks/>
            </p:cNvSpPr>
            <p:nvPr/>
          </p:nvSpPr>
          <p:spPr bwMode="gray">
            <a:xfrm>
              <a:off x="3684587" y="3198812"/>
              <a:ext cx="49213" cy="79375"/>
            </a:xfrm>
            <a:custGeom>
              <a:avLst/>
              <a:gdLst>
                <a:gd name="T0" fmla="*/ 0 w 36"/>
                <a:gd name="T1" fmla="*/ 57 h 57"/>
                <a:gd name="T2" fmla="*/ 21 w 36"/>
                <a:gd name="T3" fmla="*/ 32 h 57"/>
                <a:gd name="T4" fmla="*/ 26 w 36"/>
                <a:gd name="T5" fmla="*/ 20 h 57"/>
                <a:gd name="T6" fmla="*/ 34 w 36"/>
                <a:gd name="T7" fmla="*/ 0 h 57"/>
                <a:gd name="T8" fmla="*/ 31 w 36"/>
                <a:gd name="T9" fmla="*/ 29 h 57"/>
                <a:gd name="T10" fmla="*/ 0 w 36"/>
                <a:gd name="T11" fmla="*/ 57 h 57"/>
              </a:gdLst>
              <a:ahLst/>
              <a:cxnLst>
                <a:cxn ang="0">
                  <a:pos x="T0" y="T1"/>
                </a:cxn>
                <a:cxn ang="0">
                  <a:pos x="T2" y="T3"/>
                </a:cxn>
                <a:cxn ang="0">
                  <a:pos x="T4" y="T5"/>
                </a:cxn>
                <a:cxn ang="0">
                  <a:pos x="T6" y="T7"/>
                </a:cxn>
                <a:cxn ang="0">
                  <a:pos x="T8" y="T9"/>
                </a:cxn>
                <a:cxn ang="0">
                  <a:pos x="T10" y="T11"/>
                </a:cxn>
              </a:cxnLst>
              <a:rect l="0" t="0" r="r" b="b"/>
              <a:pathLst>
                <a:path w="36" h="57">
                  <a:moveTo>
                    <a:pt x="0" y="57"/>
                  </a:moveTo>
                  <a:cubicBezTo>
                    <a:pt x="10" y="48"/>
                    <a:pt x="17" y="40"/>
                    <a:pt x="21" y="32"/>
                  </a:cubicBezTo>
                  <a:cubicBezTo>
                    <a:pt x="23" y="28"/>
                    <a:pt x="25" y="24"/>
                    <a:pt x="26" y="20"/>
                  </a:cubicBezTo>
                  <a:cubicBezTo>
                    <a:pt x="30" y="8"/>
                    <a:pt x="34" y="0"/>
                    <a:pt x="34" y="0"/>
                  </a:cubicBezTo>
                  <a:cubicBezTo>
                    <a:pt x="34" y="0"/>
                    <a:pt x="36" y="20"/>
                    <a:pt x="31" y="29"/>
                  </a:cubicBezTo>
                  <a:cubicBezTo>
                    <a:pt x="25" y="38"/>
                    <a:pt x="0" y="57"/>
                    <a:pt x="0" y="57"/>
                  </a:cubicBezTo>
                  <a:close/>
                </a:path>
              </a:pathLst>
            </a:custGeom>
            <a:solidFill>
              <a:srgbClr val="B1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9" name="Line 181">
              <a:extLst>
                <a:ext uri="{FF2B5EF4-FFF2-40B4-BE49-F238E27FC236}">
                  <a16:creationId xmlns:a16="http://schemas.microsoft.com/office/drawing/2014/main" id="{4DA1F1DF-5CD0-4ECC-B14C-DC8E6306F3AD}"/>
                </a:ext>
              </a:extLst>
            </p:cNvPr>
            <p:cNvSpPr>
              <a:spLocks noChangeShapeType="1"/>
            </p:cNvSpPr>
            <p:nvPr/>
          </p:nvSpPr>
          <p:spPr bwMode="gray">
            <a:xfrm>
              <a:off x="4051300" y="292417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0" name="Line 182">
              <a:extLst>
                <a:ext uri="{FF2B5EF4-FFF2-40B4-BE49-F238E27FC236}">
                  <a16:creationId xmlns:a16="http://schemas.microsoft.com/office/drawing/2014/main" id="{84DC49B9-6829-9329-5519-A19DB3ED8B82}"/>
                </a:ext>
              </a:extLst>
            </p:cNvPr>
            <p:cNvSpPr>
              <a:spLocks noChangeShapeType="1"/>
            </p:cNvSpPr>
            <p:nvPr/>
          </p:nvSpPr>
          <p:spPr bwMode="gray">
            <a:xfrm>
              <a:off x="4051300" y="292417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1" name="Freeform 183">
              <a:extLst>
                <a:ext uri="{FF2B5EF4-FFF2-40B4-BE49-F238E27FC236}">
                  <a16:creationId xmlns:a16="http://schemas.microsoft.com/office/drawing/2014/main" id="{0BC86FC9-5BB4-C4D2-757D-3CEAF3FCBFF8}"/>
                </a:ext>
              </a:extLst>
            </p:cNvPr>
            <p:cNvSpPr>
              <a:spLocks/>
            </p:cNvSpPr>
            <p:nvPr/>
          </p:nvSpPr>
          <p:spPr bwMode="gray">
            <a:xfrm>
              <a:off x="3676650" y="2906712"/>
              <a:ext cx="549275" cy="1135062"/>
            </a:xfrm>
            <a:custGeom>
              <a:avLst/>
              <a:gdLst>
                <a:gd name="T0" fmla="*/ 306 w 398"/>
                <a:gd name="T1" fmla="*/ 0 h 824"/>
                <a:gd name="T2" fmla="*/ 330 w 398"/>
                <a:gd name="T3" fmla="*/ 0 h 824"/>
                <a:gd name="T4" fmla="*/ 373 w 398"/>
                <a:gd name="T5" fmla="*/ 239 h 824"/>
                <a:gd name="T6" fmla="*/ 229 w 398"/>
                <a:gd name="T7" fmla="*/ 410 h 824"/>
                <a:gd name="T8" fmla="*/ 190 w 398"/>
                <a:gd name="T9" fmla="*/ 751 h 824"/>
                <a:gd name="T10" fmla="*/ 219 w 398"/>
                <a:gd name="T11" fmla="*/ 821 h 824"/>
                <a:gd name="T12" fmla="*/ 74 w 398"/>
                <a:gd name="T13" fmla="*/ 795 h 824"/>
                <a:gd name="T14" fmla="*/ 1 w 398"/>
                <a:gd name="T15" fmla="*/ 726 h 824"/>
                <a:gd name="T16" fmla="*/ 1 w 398"/>
                <a:gd name="T17" fmla="*/ 671 h 824"/>
                <a:gd name="T18" fmla="*/ 22 w 398"/>
                <a:gd name="T19" fmla="*/ 544 h 824"/>
                <a:gd name="T20" fmla="*/ 35 w 398"/>
                <a:gd name="T21" fmla="*/ 483 h 824"/>
                <a:gd name="T22" fmla="*/ 60 w 398"/>
                <a:gd name="T23" fmla="*/ 384 h 824"/>
                <a:gd name="T24" fmla="*/ 65 w 398"/>
                <a:gd name="T25" fmla="*/ 329 h 824"/>
                <a:gd name="T26" fmla="*/ 82 w 398"/>
                <a:gd name="T27" fmla="*/ 311 h 824"/>
                <a:gd name="T28" fmla="*/ 116 w 398"/>
                <a:gd name="T29" fmla="*/ 338 h 824"/>
                <a:gd name="T30" fmla="*/ 178 w 398"/>
                <a:gd name="T31" fmla="*/ 221 h 824"/>
                <a:gd name="T32" fmla="*/ 240 w 398"/>
                <a:gd name="T33" fmla="*/ 84 h 824"/>
                <a:gd name="T34" fmla="*/ 271 w 398"/>
                <a:gd name="T35" fmla="*/ 35 h 824"/>
                <a:gd name="T36" fmla="*/ 290 w 398"/>
                <a:gd name="T37" fmla="*/ 18 h 824"/>
                <a:gd name="T38" fmla="*/ 306 w 398"/>
                <a:gd name="T3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8" h="824">
                  <a:moveTo>
                    <a:pt x="306" y="0"/>
                  </a:moveTo>
                  <a:cubicBezTo>
                    <a:pt x="306" y="0"/>
                    <a:pt x="322" y="0"/>
                    <a:pt x="330" y="0"/>
                  </a:cubicBezTo>
                  <a:cubicBezTo>
                    <a:pt x="380" y="5"/>
                    <a:pt x="398" y="175"/>
                    <a:pt x="373" y="239"/>
                  </a:cubicBezTo>
                  <a:cubicBezTo>
                    <a:pt x="348" y="304"/>
                    <a:pt x="229" y="396"/>
                    <a:pt x="229" y="410"/>
                  </a:cubicBezTo>
                  <a:cubicBezTo>
                    <a:pt x="229" y="423"/>
                    <a:pt x="215" y="678"/>
                    <a:pt x="190" y="751"/>
                  </a:cubicBezTo>
                  <a:cubicBezTo>
                    <a:pt x="165" y="824"/>
                    <a:pt x="219" y="821"/>
                    <a:pt x="219" y="821"/>
                  </a:cubicBezTo>
                  <a:cubicBezTo>
                    <a:pt x="219" y="821"/>
                    <a:pt x="118" y="814"/>
                    <a:pt x="74" y="795"/>
                  </a:cubicBezTo>
                  <a:cubicBezTo>
                    <a:pt x="30" y="776"/>
                    <a:pt x="1" y="726"/>
                    <a:pt x="1" y="726"/>
                  </a:cubicBezTo>
                  <a:cubicBezTo>
                    <a:pt x="1" y="726"/>
                    <a:pt x="2" y="675"/>
                    <a:pt x="1" y="671"/>
                  </a:cubicBezTo>
                  <a:cubicBezTo>
                    <a:pt x="0" y="667"/>
                    <a:pt x="13" y="556"/>
                    <a:pt x="22" y="544"/>
                  </a:cubicBezTo>
                  <a:cubicBezTo>
                    <a:pt x="32" y="533"/>
                    <a:pt x="25" y="497"/>
                    <a:pt x="35" y="483"/>
                  </a:cubicBezTo>
                  <a:cubicBezTo>
                    <a:pt x="45" y="470"/>
                    <a:pt x="60" y="388"/>
                    <a:pt x="60" y="384"/>
                  </a:cubicBezTo>
                  <a:cubicBezTo>
                    <a:pt x="61" y="379"/>
                    <a:pt x="60" y="334"/>
                    <a:pt x="65" y="329"/>
                  </a:cubicBezTo>
                  <a:cubicBezTo>
                    <a:pt x="70" y="323"/>
                    <a:pt x="70" y="298"/>
                    <a:pt x="82" y="311"/>
                  </a:cubicBezTo>
                  <a:cubicBezTo>
                    <a:pt x="95" y="325"/>
                    <a:pt x="110" y="348"/>
                    <a:pt x="116" y="338"/>
                  </a:cubicBezTo>
                  <a:cubicBezTo>
                    <a:pt x="122" y="328"/>
                    <a:pt x="171" y="235"/>
                    <a:pt x="178" y="221"/>
                  </a:cubicBezTo>
                  <a:cubicBezTo>
                    <a:pt x="186" y="206"/>
                    <a:pt x="227" y="104"/>
                    <a:pt x="240" y="84"/>
                  </a:cubicBezTo>
                  <a:cubicBezTo>
                    <a:pt x="253" y="64"/>
                    <a:pt x="256" y="56"/>
                    <a:pt x="271" y="35"/>
                  </a:cubicBezTo>
                  <a:cubicBezTo>
                    <a:pt x="286" y="14"/>
                    <a:pt x="290" y="18"/>
                    <a:pt x="290" y="18"/>
                  </a:cubicBezTo>
                  <a:lnTo>
                    <a:pt x="306" y="0"/>
                  </a:lnTo>
                  <a:close/>
                </a:path>
              </a:pathLst>
            </a:custGeom>
            <a:solidFill>
              <a:srgbClr val="3498DB">
                <a:lumMod val="50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2" name="Freeform 184">
              <a:extLst>
                <a:ext uri="{FF2B5EF4-FFF2-40B4-BE49-F238E27FC236}">
                  <a16:creationId xmlns:a16="http://schemas.microsoft.com/office/drawing/2014/main" id="{FD5C0B61-7B13-2852-8BD4-E8ED628B62AF}"/>
                </a:ext>
              </a:extLst>
            </p:cNvPr>
            <p:cNvSpPr>
              <a:spLocks/>
            </p:cNvSpPr>
            <p:nvPr/>
          </p:nvSpPr>
          <p:spPr bwMode="gray">
            <a:xfrm>
              <a:off x="3708400" y="3425824"/>
              <a:ext cx="130175" cy="433387"/>
            </a:xfrm>
            <a:custGeom>
              <a:avLst/>
              <a:gdLst>
                <a:gd name="T0" fmla="*/ 92 w 94"/>
                <a:gd name="T1" fmla="*/ 4 h 315"/>
                <a:gd name="T2" fmla="*/ 8 w 94"/>
                <a:gd name="T3" fmla="*/ 286 h 315"/>
                <a:gd name="T4" fmla="*/ 17 w 94"/>
                <a:gd name="T5" fmla="*/ 292 h 315"/>
                <a:gd name="T6" fmla="*/ 39 w 94"/>
                <a:gd name="T7" fmla="*/ 215 h 315"/>
                <a:gd name="T8" fmla="*/ 92 w 94"/>
                <a:gd name="T9" fmla="*/ 39 h 315"/>
                <a:gd name="T10" fmla="*/ 92 w 94"/>
                <a:gd name="T11" fmla="*/ 0 h 315"/>
              </a:gdLst>
              <a:ahLst/>
              <a:cxnLst>
                <a:cxn ang="0">
                  <a:pos x="T0" y="T1"/>
                </a:cxn>
                <a:cxn ang="0">
                  <a:pos x="T2" y="T3"/>
                </a:cxn>
                <a:cxn ang="0">
                  <a:pos x="T4" y="T5"/>
                </a:cxn>
                <a:cxn ang="0">
                  <a:pos x="T6" y="T7"/>
                </a:cxn>
                <a:cxn ang="0">
                  <a:pos x="T8" y="T9"/>
                </a:cxn>
                <a:cxn ang="0">
                  <a:pos x="T10" y="T11"/>
                </a:cxn>
              </a:cxnLst>
              <a:rect l="0" t="0" r="r" b="b"/>
              <a:pathLst>
                <a:path w="94" h="315">
                  <a:moveTo>
                    <a:pt x="92" y="4"/>
                  </a:moveTo>
                  <a:cubicBezTo>
                    <a:pt x="8" y="286"/>
                    <a:pt x="8" y="286"/>
                    <a:pt x="8" y="286"/>
                  </a:cubicBezTo>
                  <a:cubicBezTo>
                    <a:pt x="8" y="286"/>
                    <a:pt x="0" y="315"/>
                    <a:pt x="17" y="292"/>
                  </a:cubicBezTo>
                  <a:cubicBezTo>
                    <a:pt x="34" y="268"/>
                    <a:pt x="27" y="254"/>
                    <a:pt x="39" y="215"/>
                  </a:cubicBezTo>
                  <a:cubicBezTo>
                    <a:pt x="51" y="176"/>
                    <a:pt x="90" y="52"/>
                    <a:pt x="92" y="39"/>
                  </a:cubicBezTo>
                  <a:cubicBezTo>
                    <a:pt x="94" y="26"/>
                    <a:pt x="92" y="0"/>
                    <a:pt x="92" y="0"/>
                  </a:cubicBezTo>
                </a:path>
              </a:pathLst>
            </a:custGeom>
            <a:solidFill>
              <a:srgbClr val="103D5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3" name="Freeform 185">
              <a:extLst>
                <a:ext uri="{FF2B5EF4-FFF2-40B4-BE49-F238E27FC236}">
                  <a16:creationId xmlns:a16="http://schemas.microsoft.com/office/drawing/2014/main" id="{BDCDCEDD-6D41-B9BE-1C3C-6D58D1FE13D8}"/>
                </a:ext>
              </a:extLst>
            </p:cNvPr>
            <p:cNvSpPr>
              <a:spLocks/>
            </p:cNvSpPr>
            <p:nvPr/>
          </p:nvSpPr>
          <p:spPr bwMode="gray">
            <a:xfrm>
              <a:off x="3876675" y="3390899"/>
              <a:ext cx="98425" cy="14287"/>
            </a:xfrm>
            <a:custGeom>
              <a:avLst/>
              <a:gdLst>
                <a:gd name="T0" fmla="*/ 0 w 62"/>
                <a:gd name="T1" fmla="*/ 6 h 9"/>
                <a:gd name="T2" fmla="*/ 62 w 62"/>
                <a:gd name="T3" fmla="*/ 9 h 9"/>
                <a:gd name="T4" fmla="*/ 21 w 62"/>
                <a:gd name="T5" fmla="*/ 0 h 9"/>
                <a:gd name="T6" fmla="*/ 5 w 62"/>
                <a:gd name="T7" fmla="*/ 4 h 9"/>
                <a:gd name="T8" fmla="*/ 0 w 62"/>
                <a:gd name="T9" fmla="*/ 6 h 9"/>
              </a:gdLst>
              <a:ahLst/>
              <a:cxnLst>
                <a:cxn ang="0">
                  <a:pos x="T0" y="T1"/>
                </a:cxn>
                <a:cxn ang="0">
                  <a:pos x="T2" y="T3"/>
                </a:cxn>
                <a:cxn ang="0">
                  <a:pos x="T4" y="T5"/>
                </a:cxn>
                <a:cxn ang="0">
                  <a:pos x="T6" y="T7"/>
                </a:cxn>
                <a:cxn ang="0">
                  <a:pos x="T8" y="T9"/>
                </a:cxn>
              </a:cxnLst>
              <a:rect l="0" t="0" r="r" b="b"/>
              <a:pathLst>
                <a:path w="62" h="9">
                  <a:moveTo>
                    <a:pt x="0" y="6"/>
                  </a:moveTo>
                  <a:lnTo>
                    <a:pt x="62" y="9"/>
                  </a:lnTo>
                  <a:lnTo>
                    <a:pt x="21" y="0"/>
                  </a:lnTo>
                  <a:lnTo>
                    <a:pt x="5" y="4"/>
                  </a:lnTo>
                  <a:lnTo>
                    <a:pt x="0" y="6"/>
                  </a:lnTo>
                  <a:close/>
                </a:path>
              </a:pathLst>
            </a:custGeom>
            <a:solidFill>
              <a:srgbClr val="C6C7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4" name="Freeform 186">
              <a:extLst>
                <a:ext uri="{FF2B5EF4-FFF2-40B4-BE49-F238E27FC236}">
                  <a16:creationId xmlns:a16="http://schemas.microsoft.com/office/drawing/2014/main" id="{A7A5DDEA-E5CC-A2D9-AD23-D4DF4C16F28D}"/>
                </a:ext>
              </a:extLst>
            </p:cNvPr>
            <p:cNvSpPr>
              <a:spLocks/>
            </p:cNvSpPr>
            <p:nvPr/>
          </p:nvSpPr>
          <p:spPr bwMode="gray">
            <a:xfrm>
              <a:off x="3876675" y="3390899"/>
              <a:ext cx="98425" cy="14287"/>
            </a:xfrm>
            <a:custGeom>
              <a:avLst/>
              <a:gdLst>
                <a:gd name="T0" fmla="*/ 0 w 62"/>
                <a:gd name="T1" fmla="*/ 6 h 9"/>
                <a:gd name="T2" fmla="*/ 62 w 62"/>
                <a:gd name="T3" fmla="*/ 9 h 9"/>
                <a:gd name="T4" fmla="*/ 21 w 62"/>
                <a:gd name="T5" fmla="*/ 0 h 9"/>
                <a:gd name="T6" fmla="*/ 5 w 62"/>
                <a:gd name="T7" fmla="*/ 4 h 9"/>
              </a:gdLst>
              <a:ahLst/>
              <a:cxnLst>
                <a:cxn ang="0">
                  <a:pos x="T0" y="T1"/>
                </a:cxn>
                <a:cxn ang="0">
                  <a:pos x="T2" y="T3"/>
                </a:cxn>
                <a:cxn ang="0">
                  <a:pos x="T4" y="T5"/>
                </a:cxn>
                <a:cxn ang="0">
                  <a:pos x="T6" y="T7"/>
                </a:cxn>
              </a:cxnLst>
              <a:rect l="0" t="0" r="r" b="b"/>
              <a:pathLst>
                <a:path w="62" h="9">
                  <a:moveTo>
                    <a:pt x="0" y="6"/>
                  </a:moveTo>
                  <a:lnTo>
                    <a:pt x="62" y="9"/>
                  </a:lnTo>
                  <a:lnTo>
                    <a:pt x="21" y="0"/>
                  </a:lnTo>
                  <a:lnTo>
                    <a:pt x="5" y="4"/>
                  </a:lnTo>
                </a:path>
              </a:pathLst>
            </a:custGeom>
            <a:solidFill>
              <a:srgbClr val="0D1214"/>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5" name="Freeform 187">
              <a:extLst>
                <a:ext uri="{FF2B5EF4-FFF2-40B4-BE49-F238E27FC236}">
                  <a16:creationId xmlns:a16="http://schemas.microsoft.com/office/drawing/2014/main" id="{C184FA39-2D27-02E5-FA41-68B4DBE0CD2E}"/>
                </a:ext>
              </a:extLst>
            </p:cNvPr>
            <p:cNvSpPr>
              <a:spLocks/>
            </p:cNvSpPr>
            <p:nvPr/>
          </p:nvSpPr>
          <p:spPr bwMode="gray">
            <a:xfrm>
              <a:off x="3484562" y="3535361"/>
              <a:ext cx="87313" cy="149225"/>
            </a:xfrm>
            <a:custGeom>
              <a:avLst/>
              <a:gdLst>
                <a:gd name="T0" fmla="*/ 33 w 64"/>
                <a:gd name="T1" fmla="*/ 55 h 108"/>
                <a:gd name="T2" fmla="*/ 8 w 64"/>
                <a:gd name="T3" fmla="*/ 23 h 108"/>
                <a:gd name="T4" fmla="*/ 38 w 64"/>
                <a:gd name="T5" fmla="*/ 11 h 108"/>
                <a:gd name="T6" fmla="*/ 49 w 64"/>
                <a:gd name="T7" fmla="*/ 42 h 108"/>
                <a:gd name="T8" fmla="*/ 60 w 64"/>
                <a:gd name="T9" fmla="*/ 97 h 108"/>
                <a:gd name="T10" fmla="*/ 33 w 64"/>
                <a:gd name="T11" fmla="*/ 55 h 108"/>
              </a:gdLst>
              <a:ahLst/>
              <a:cxnLst>
                <a:cxn ang="0">
                  <a:pos x="T0" y="T1"/>
                </a:cxn>
                <a:cxn ang="0">
                  <a:pos x="T2" y="T3"/>
                </a:cxn>
                <a:cxn ang="0">
                  <a:pos x="T4" y="T5"/>
                </a:cxn>
                <a:cxn ang="0">
                  <a:pos x="T6" y="T7"/>
                </a:cxn>
                <a:cxn ang="0">
                  <a:pos x="T8" y="T9"/>
                </a:cxn>
                <a:cxn ang="0">
                  <a:pos x="T10" y="T11"/>
                </a:cxn>
              </a:cxnLst>
              <a:rect l="0" t="0" r="r" b="b"/>
              <a:pathLst>
                <a:path w="64" h="108">
                  <a:moveTo>
                    <a:pt x="33" y="55"/>
                  </a:moveTo>
                  <a:cubicBezTo>
                    <a:pt x="25" y="47"/>
                    <a:pt x="0" y="33"/>
                    <a:pt x="8" y="23"/>
                  </a:cubicBezTo>
                  <a:cubicBezTo>
                    <a:pt x="17" y="13"/>
                    <a:pt x="32" y="0"/>
                    <a:pt x="38" y="11"/>
                  </a:cubicBezTo>
                  <a:cubicBezTo>
                    <a:pt x="44" y="23"/>
                    <a:pt x="44" y="10"/>
                    <a:pt x="49" y="42"/>
                  </a:cubicBezTo>
                  <a:cubicBezTo>
                    <a:pt x="54" y="73"/>
                    <a:pt x="64" y="108"/>
                    <a:pt x="60" y="97"/>
                  </a:cubicBezTo>
                  <a:cubicBezTo>
                    <a:pt x="55" y="86"/>
                    <a:pt x="33" y="55"/>
                    <a:pt x="33" y="55"/>
                  </a:cubicBezTo>
                  <a:close/>
                </a:path>
              </a:pathLst>
            </a:custGeom>
            <a:solidFill>
              <a:srgbClr val="103D5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6" name="Freeform 188">
              <a:extLst>
                <a:ext uri="{FF2B5EF4-FFF2-40B4-BE49-F238E27FC236}">
                  <a16:creationId xmlns:a16="http://schemas.microsoft.com/office/drawing/2014/main" id="{5D432988-0336-BBD2-ADA8-59EA019E1286}"/>
                </a:ext>
              </a:extLst>
            </p:cNvPr>
            <p:cNvSpPr>
              <a:spLocks/>
            </p:cNvSpPr>
            <p:nvPr/>
          </p:nvSpPr>
          <p:spPr bwMode="gray">
            <a:xfrm>
              <a:off x="3617912" y="3481387"/>
              <a:ext cx="57150" cy="257176"/>
            </a:xfrm>
            <a:custGeom>
              <a:avLst/>
              <a:gdLst>
                <a:gd name="T0" fmla="*/ 27 w 41"/>
                <a:gd name="T1" fmla="*/ 34 h 187"/>
                <a:gd name="T2" fmla="*/ 3 w 41"/>
                <a:gd name="T3" fmla="*/ 92 h 187"/>
                <a:gd name="T4" fmla="*/ 12 w 41"/>
                <a:gd name="T5" fmla="*/ 187 h 187"/>
                <a:gd name="T6" fmla="*/ 12 w 41"/>
                <a:gd name="T7" fmla="*/ 139 h 187"/>
                <a:gd name="T8" fmla="*/ 21 w 41"/>
                <a:gd name="T9" fmla="*/ 82 h 187"/>
                <a:gd name="T10" fmla="*/ 27 w 41"/>
                <a:gd name="T11" fmla="*/ 2 h 187"/>
                <a:gd name="T12" fmla="*/ 27 w 41"/>
                <a:gd name="T13" fmla="*/ 34 h 187"/>
              </a:gdLst>
              <a:ahLst/>
              <a:cxnLst>
                <a:cxn ang="0">
                  <a:pos x="T0" y="T1"/>
                </a:cxn>
                <a:cxn ang="0">
                  <a:pos x="T2" y="T3"/>
                </a:cxn>
                <a:cxn ang="0">
                  <a:pos x="T4" y="T5"/>
                </a:cxn>
                <a:cxn ang="0">
                  <a:pos x="T6" y="T7"/>
                </a:cxn>
                <a:cxn ang="0">
                  <a:pos x="T8" y="T9"/>
                </a:cxn>
                <a:cxn ang="0">
                  <a:pos x="T10" y="T11"/>
                </a:cxn>
                <a:cxn ang="0">
                  <a:pos x="T12" y="T13"/>
                </a:cxn>
              </a:cxnLst>
              <a:rect l="0" t="0" r="r" b="b"/>
              <a:pathLst>
                <a:path w="41" h="187">
                  <a:moveTo>
                    <a:pt x="27" y="34"/>
                  </a:moveTo>
                  <a:cubicBezTo>
                    <a:pt x="23" y="48"/>
                    <a:pt x="0" y="76"/>
                    <a:pt x="3" y="92"/>
                  </a:cubicBezTo>
                  <a:cubicBezTo>
                    <a:pt x="5" y="108"/>
                    <a:pt x="12" y="187"/>
                    <a:pt x="12" y="187"/>
                  </a:cubicBezTo>
                  <a:cubicBezTo>
                    <a:pt x="12" y="187"/>
                    <a:pt x="11" y="162"/>
                    <a:pt x="12" y="139"/>
                  </a:cubicBezTo>
                  <a:cubicBezTo>
                    <a:pt x="13" y="116"/>
                    <a:pt x="1" y="100"/>
                    <a:pt x="21" y="82"/>
                  </a:cubicBezTo>
                  <a:cubicBezTo>
                    <a:pt x="41" y="63"/>
                    <a:pt x="38" y="4"/>
                    <a:pt x="27" y="2"/>
                  </a:cubicBezTo>
                  <a:cubicBezTo>
                    <a:pt x="17" y="0"/>
                    <a:pt x="27" y="34"/>
                    <a:pt x="27" y="34"/>
                  </a:cubicBezTo>
                  <a:close/>
                </a:path>
              </a:pathLst>
            </a:custGeom>
            <a:solidFill>
              <a:srgbClr val="103D5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7" name="Freeform 189">
              <a:extLst>
                <a:ext uri="{FF2B5EF4-FFF2-40B4-BE49-F238E27FC236}">
                  <a16:creationId xmlns:a16="http://schemas.microsoft.com/office/drawing/2014/main" id="{FDE22B98-0640-D9B4-12A7-573054ECAE03}"/>
                </a:ext>
              </a:extLst>
            </p:cNvPr>
            <p:cNvSpPr>
              <a:spLocks/>
            </p:cNvSpPr>
            <p:nvPr/>
          </p:nvSpPr>
          <p:spPr bwMode="gray">
            <a:xfrm>
              <a:off x="3736975" y="1870074"/>
              <a:ext cx="682625" cy="1150937"/>
            </a:xfrm>
            <a:custGeom>
              <a:avLst/>
              <a:gdLst>
                <a:gd name="T0" fmla="*/ 487 w 495"/>
                <a:gd name="T1" fmla="*/ 18 h 835"/>
                <a:gd name="T2" fmla="*/ 269 w 495"/>
                <a:gd name="T3" fmla="*/ 2 h 835"/>
                <a:gd name="T4" fmla="*/ 65 w 495"/>
                <a:gd name="T5" fmla="*/ 118 h 835"/>
                <a:gd name="T6" fmla="*/ 24 w 495"/>
                <a:gd name="T7" fmla="*/ 220 h 835"/>
                <a:gd name="T8" fmla="*/ 22 w 495"/>
                <a:gd name="T9" fmla="*/ 219 h 835"/>
                <a:gd name="T10" fmla="*/ 1 w 495"/>
                <a:gd name="T11" fmla="*/ 353 h 835"/>
                <a:gd name="T12" fmla="*/ 2 w 495"/>
                <a:gd name="T13" fmla="*/ 366 h 835"/>
                <a:gd name="T14" fmla="*/ 36 w 495"/>
                <a:gd name="T15" fmla="*/ 467 h 835"/>
                <a:gd name="T16" fmla="*/ 34 w 495"/>
                <a:gd name="T17" fmla="*/ 474 h 835"/>
                <a:gd name="T18" fmla="*/ 16 w 495"/>
                <a:gd name="T19" fmla="*/ 529 h 835"/>
                <a:gd name="T20" fmla="*/ 31 w 495"/>
                <a:gd name="T21" fmla="*/ 574 h 835"/>
                <a:gd name="T22" fmla="*/ 93 w 495"/>
                <a:gd name="T23" fmla="*/ 675 h 835"/>
                <a:gd name="T24" fmla="*/ 93 w 495"/>
                <a:gd name="T25" fmla="*/ 676 h 835"/>
                <a:gd name="T26" fmla="*/ 93 w 495"/>
                <a:gd name="T27" fmla="*/ 676 h 835"/>
                <a:gd name="T28" fmla="*/ 93 w 495"/>
                <a:gd name="T29" fmla="*/ 696 h 835"/>
                <a:gd name="T30" fmla="*/ 145 w 495"/>
                <a:gd name="T31" fmla="*/ 774 h 835"/>
                <a:gd name="T32" fmla="*/ 246 w 495"/>
                <a:gd name="T33" fmla="*/ 754 h 835"/>
                <a:gd name="T34" fmla="*/ 282 w 495"/>
                <a:gd name="T35" fmla="*/ 818 h 835"/>
                <a:gd name="T36" fmla="*/ 297 w 495"/>
                <a:gd name="T37" fmla="*/ 835 h 835"/>
                <a:gd name="T38" fmla="*/ 325 w 495"/>
                <a:gd name="T39" fmla="*/ 820 h 835"/>
                <a:gd name="T40" fmla="*/ 385 w 495"/>
                <a:gd name="T41" fmla="*/ 766 h 835"/>
                <a:gd name="T42" fmla="*/ 431 w 495"/>
                <a:gd name="T43" fmla="*/ 723 h 835"/>
                <a:gd name="T44" fmla="*/ 483 w 495"/>
                <a:gd name="T45" fmla="*/ 675 h 835"/>
                <a:gd name="T46" fmla="*/ 485 w 495"/>
                <a:gd name="T47" fmla="*/ 673 h 835"/>
                <a:gd name="T48" fmla="*/ 477 w 495"/>
                <a:gd name="T49" fmla="*/ 673 h 835"/>
                <a:gd name="T50" fmla="*/ 488 w 495"/>
                <a:gd name="T51" fmla="*/ 669 h 835"/>
                <a:gd name="T52" fmla="*/ 490 w 495"/>
                <a:gd name="T53" fmla="*/ 475 h 835"/>
                <a:gd name="T54" fmla="*/ 487 w 495"/>
                <a:gd name="T55" fmla="*/ 1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5" h="835">
                  <a:moveTo>
                    <a:pt x="487" y="18"/>
                  </a:moveTo>
                  <a:cubicBezTo>
                    <a:pt x="479" y="7"/>
                    <a:pt x="371" y="0"/>
                    <a:pt x="269" y="2"/>
                  </a:cubicBezTo>
                  <a:cubicBezTo>
                    <a:pt x="166" y="3"/>
                    <a:pt x="98" y="100"/>
                    <a:pt x="65" y="118"/>
                  </a:cubicBezTo>
                  <a:cubicBezTo>
                    <a:pt x="41" y="130"/>
                    <a:pt x="29" y="188"/>
                    <a:pt x="24" y="220"/>
                  </a:cubicBezTo>
                  <a:cubicBezTo>
                    <a:pt x="23" y="220"/>
                    <a:pt x="23" y="219"/>
                    <a:pt x="22" y="219"/>
                  </a:cubicBezTo>
                  <a:cubicBezTo>
                    <a:pt x="16" y="248"/>
                    <a:pt x="0" y="320"/>
                    <a:pt x="1" y="353"/>
                  </a:cubicBezTo>
                  <a:cubicBezTo>
                    <a:pt x="1" y="359"/>
                    <a:pt x="1" y="363"/>
                    <a:pt x="2" y="366"/>
                  </a:cubicBezTo>
                  <a:cubicBezTo>
                    <a:pt x="10" y="387"/>
                    <a:pt x="36" y="446"/>
                    <a:pt x="36" y="467"/>
                  </a:cubicBezTo>
                  <a:cubicBezTo>
                    <a:pt x="36" y="470"/>
                    <a:pt x="35" y="472"/>
                    <a:pt x="34" y="474"/>
                  </a:cubicBezTo>
                  <a:cubicBezTo>
                    <a:pt x="28" y="480"/>
                    <a:pt x="16" y="504"/>
                    <a:pt x="16" y="529"/>
                  </a:cubicBezTo>
                  <a:cubicBezTo>
                    <a:pt x="16" y="544"/>
                    <a:pt x="20" y="560"/>
                    <a:pt x="31" y="574"/>
                  </a:cubicBezTo>
                  <a:cubicBezTo>
                    <a:pt x="62" y="610"/>
                    <a:pt x="93" y="617"/>
                    <a:pt x="93" y="675"/>
                  </a:cubicBezTo>
                  <a:cubicBezTo>
                    <a:pt x="93" y="675"/>
                    <a:pt x="93" y="675"/>
                    <a:pt x="93" y="676"/>
                  </a:cubicBezTo>
                  <a:cubicBezTo>
                    <a:pt x="93" y="676"/>
                    <a:pt x="93" y="676"/>
                    <a:pt x="93" y="676"/>
                  </a:cubicBezTo>
                  <a:cubicBezTo>
                    <a:pt x="93" y="683"/>
                    <a:pt x="93" y="689"/>
                    <a:pt x="93" y="696"/>
                  </a:cubicBezTo>
                  <a:cubicBezTo>
                    <a:pt x="93" y="741"/>
                    <a:pt x="96" y="772"/>
                    <a:pt x="145" y="774"/>
                  </a:cubicBezTo>
                  <a:cubicBezTo>
                    <a:pt x="201" y="776"/>
                    <a:pt x="228" y="737"/>
                    <a:pt x="246" y="754"/>
                  </a:cubicBezTo>
                  <a:cubicBezTo>
                    <a:pt x="265" y="772"/>
                    <a:pt x="278" y="804"/>
                    <a:pt x="282" y="818"/>
                  </a:cubicBezTo>
                  <a:cubicBezTo>
                    <a:pt x="297" y="835"/>
                    <a:pt x="297" y="835"/>
                    <a:pt x="297" y="835"/>
                  </a:cubicBezTo>
                  <a:cubicBezTo>
                    <a:pt x="297" y="835"/>
                    <a:pt x="313" y="829"/>
                    <a:pt x="325" y="820"/>
                  </a:cubicBezTo>
                  <a:cubicBezTo>
                    <a:pt x="337" y="810"/>
                    <a:pt x="370" y="777"/>
                    <a:pt x="385" y="766"/>
                  </a:cubicBezTo>
                  <a:cubicBezTo>
                    <a:pt x="400" y="756"/>
                    <a:pt x="427" y="726"/>
                    <a:pt x="431" y="723"/>
                  </a:cubicBezTo>
                  <a:cubicBezTo>
                    <a:pt x="434" y="720"/>
                    <a:pt x="469" y="687"/>
                    <a:pt x="483" y="675"/>
                  </a:cubicBezTo>
                  <a:cubicBezTo>
                    <a:pt x="483" y="674"/>
                    <a:pt x="484" y="673"/>
                    <a:pt x="485" y="673"/>
                  </a:cubicBezTo>
                  <a:cubicBezTo>
                    <a:pt x="483" y="673"/>
                    <a:pt x="480" y="674"/>
                    <a:pt x="477" y="673"/>
                  </a:cubicBezTo>
                  <a:cubicBezTo>
                    <a:pt x="488" y="669"/>
                    <a:pt x="488" y="669"/>
                    <a:pt x="488" y="669"/>
                  </a:cubicBezTo>
                  <a:cubicBezTo>
                    <a:pt x="490" y="475"/>
                    <a:pt x="490" y="475"/>
                    <a:pt x="490" y="475"/>
                  </a:cubicBezTo>
                  <a:cubicBezTo>
                    <a:pt x="490" y="475"/>
                    <a:pt x="495" y="28"/>
                    <a:pt x="487" y="18"/>
                  </a:cubicBezTo>
                  <a:close/>
                </a:path>
              </a:pathLst>
            </a:custGeom>
            <a:solidFill>
              <a:srgbClr val="D2A578"/>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8" name="Freeform 190">
              <a:extLst>
                <a:ext uri="{FF2B5EF4-FFF2-40B4-BE49-F238E27FC236}">
                  <a16:creationId xmlns:a16="http://schemas.microsoft.com/office/drawing/2014/main" id="{FD41B848-00A9-AA4F-6A0C-3719B2E4EEF6}"/>
                </a:ext>
              </a:extLst>
            </p:cNvPr>
            <p:cNvSpPr>
              <a:spLocks/>
            </p:cNvSpPr>
            <p:nvPr/>
          </p:nvSpPr>
          <p:spPr bwMode="gray">
            <a:xfrm>
              <a:off x="3751262" y="1870074"/>
              <a:ext cx="674687" cy="931862"/>
            </a:xfrm>
            <a:custGeom>
              <a:avLst/>
              <a:gdLst>
                <a:gd name="T0" fmla="*/ 481 w 489"/>
                <a:gd name="T1" fmla="*/ 18 h 675"/>
                <a:gd name="T2" fmla="*/ 258 w 489"/>
                <a:gd name="T3" fmla="*/ 2 h 675"/>
                <a:gd name="T4" fmla="*/ 50 w 489"/>
                <a:gd name="T5" fmla="*/ 118 h 675"/>
                <a:gd name="T6" fmla="*/ 8 w 489"/>
                <a:gd name="T7" fmla="*/ 220 h 675"/>
                <a:gd name="T8" fmla="*/ 6 w 489"/>
                <a:gd name="T9" fmla="*/ 219 h 675"/>
                <a:gd name="T10" fmla="*/ 54 w 489"/>
                <a:gd name="T11" fmla="*/ 286 h 675"/>
                <a:gd name="T12" fmla="*/ 53 w 489"/>
                <a:gd name="T13" fmla="*/ 353 h 675"/>
                <a:gd name="T14" fmla="*/ 85 w 489"/>
                <a:gd name="T15" fmla="*/ 399 h 675"/>
                <a:gd name="T16" fmla="*/ 129 w 489"/>
                <a:gd name="T17" fmla="*/ 461 h 675"/>
                <a:gd name="T18" fmla="*/ 162 w 489"/>
                <a:gd name="T19" fmla="*/ 434 h 675"/>
                <a:gd name="T20" fmla="*/ 219 w 489"/>
                <a:gd name="T21" fmla="*/ 449 h 675"/>
                <a:gd name="T22" fmla="*/ 312 w 489"/>
                <a:gd name="T23" fmla="*/ 517 h 675"/>
                <a:gd name="T24" fmla="*/ 327 w 489"/>
                <a:gd name="T25" fmla="*/ 536 h 675"/>
                <a:gd name="T26" fmla="*/ 371 w 489"/>
                <a:gd name="T27" fmla="*/ 592 h 675"/>
                <a:gd name="T28" fmla="*/ 445 w 489"/>
                <a:gd name="T29" fmla="*/ 668 h 675"/>
                <a:gd name="T30" fmla="*/ 472 w 489"/>
                <a:gd name="T31" fmla="*/ 675 h 675"/>
                <a:gd name="T32" fmla="*/ 476 w 489"/>
                <a:gd name="T33" fmla="*/ 675 h 675"/>
                <a:gd name="T34" fmla="*/ 482 w 489"/>
                <a:gd name="T35" fmla="*/ 669 h 675"/>
                <a:gd name="T36" fmla="*/ 483 w 489"/>
                <a:gd name="T37" fmla="*/ 475 h 675"/>
                <a:gd name="T38" fmla="*/ 481 w 489"/>
                <a:gd name="T39" fmla="*/ 18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9" h="675">
                  <a:moveTo>
                    <a:pt x="481" y="18"/>
                  </a:moveTo>
                  <a:cubicBezTo>
                    <a:pt x="473" y="7"/>
                    <a:pt x="362" y="0"/>
                    <a:pt x="258" y="2"/>
                  </a:cubicBezTo>
                  <a:cubicBezTo>
                    <a:pt x="153" y="3"/>
                    <a:pt x="84" y="100"/>
                    <a:pt x="50" y="118"/>
                  </a:cubicBezTo>
                  <a:cubicBezTo>
                    <a:pt x="25" y="130"/>
                    <a:pt x="13" y="188"/>
                    <a:pt x="8" y="220"/>
                  </a:cubicBezTo>
                  <a:cubicBezTo>
                    <a:pt x="7" y="220"/>
                    <a:pt x="7" y="219"/>
                    <a:pt x="6" y="219"/>
                  </a:cubicBezTo>
                  <a:cubicBezTo>
                    <a:pt x="0" y="248"/>
                    <a:pt x="42" y="259"/>
                    <a:pt x="54" y="286"/>
                  </a:cubicBezTo>
                  <a:cubicBezTo>
                    <a:pt x="65" y="312"/>
                    <a:pt x="50" y="344"/>
                    <a:pt x="53" y="353"/>
                  </a:cubicBezTo>
                  <a:cubicBezTo>
                    <a:pt x="55" y="362"/>
                    <a:pt x="72" y="372"/>
                    <a:pt x="85" y="399"/>
                  </a:cubicBezTo>
                  <a:cubicBezTo>
                    <a:pt x="97" y="427"/>
                    <a:pt x="109" y="453"/>
                    <a:pt x="129" y="461"/>
                  </a:cubicBezTo>
                  <a:cubicBezTo>
                    <a:pt x="148" y="468"/>
                    <a:pt x="149" y="447"/>
                    <a:pt x="162" y="434"/>
                  </a:cubicBezTo>
                  <a:cubicBezTo>
                    <a:pt x="174" y="421"/>
                    <a:pt x="200" y="432"/>
                    <a:pt x="219" y="449"/>
                  </a:cubicBezTo>
                  <a:cubicBezTo>
                    <a:pt x="238" y="467"/>
                    <a:pt x="269" y="471"/>
                    <a:pt x="312" y="517"/>
                  </a:cubicBezTo>
                  <a:cubicBezTo>
                    <a:pt x="355" y="563"/>
                    <a:pt x="300" y="507"/>
                    <a:pt x="327" y="536"/>
                  </a:cubicBezTo>
                  <a:cubicBezTo>
                    <a:pt x="340" y="549"/>
                    <a:pt x="354" y="570"/>
                    <a:pt x="371" y="592"/>
                  </a:cubicBezTo>
                  <a:cubicBezTo>
                    <a:pt x="390" y="617"/>
                    <a:pt x="414" y="645"/>
                    <a:pt x="445" y="668"/>
                  </a:cubicBezTo>
                  <a:cubicBezTo>
                    <a:pt x="449" y="670"/>
                    <a:pt x="462" y="674"/>
                    <a:pt x="472" y="675"/>
                  </a:cubicBezTo>
                  <a:cubicBezTo>
                    <a:pt x="473" y="675"/>
                    <a:pt x="475" y="675"/>
                    <a:pt x="476" y="675"/>
                  </a:cubicBezTo>
                  <a:cubicBezTo>
                    <a:pt x="477" y="674"/>
                    <a:pt x="482" y="669"/>
                    <a:pt x="482" y="669"/>
                  </a:cubicBezTo>
                  <a:cubicBezTo>
                    <a:pt x="483" y="475"/>
                    <a:pt x="483" y="475"/>
                    <a:pt x="483" y="475"/>
                  </a:cubicBezTo>
                  <a:cubicBezTo>
                    <a:pt x="483" y="475"/>
                    <a:pt x="489" y="28"/>
                    <a:pt x="481" y="18"/>
                  </a:cubicBezTo>
                  <a:close/>
                </a:path>
              </a:pathLst>
            </a:custGeom>
            <a:solidFill>
              <a:srgbClr val="38291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9" name="Freeform 191">
              <a:extLst>
                <a:ext uri="{FF2B5EF4-FFF2-40B4-BE49-F238E27FC236}">
                  <a16:creationId xmlns:a16="http://schemas.microsoft.com/office/drawing/2014/main" id="{F4807154-47C8-4CC4-DD88-EB0C58D35ACE}"/>
                </a:ext>
              </a:extLst>
            </p:cNvPr>
            <p:cNvSpPr>
              <a:spLocks/>
            </p:cNvSpPr>
            <p:nvPr/>
          </p:nvSpPr>
          <p:spPr bwMode="gray">
            <a:xfrm>
              <a:off x="4171950" y="2684461"/>
              <a:ext cx="236538" cy="325437"/>
            </a:xfrm>
            <a:custGeom>
              <a:avLst/>
              <a:gdLst>
                <a:gd name="T0" fmla="*/ 105 w 171"/>
                <a:gd name="T1" fmla="*/ 142 h 236"/>
                <a:gd name="T2" fmla="*/ 0 w 171"/>
                <a:gd name="T3" fmla="*/ 236 h 236"/>
                <a:gd name="T4" fmla="*/ 50 w 171"/>
                <a:gd name="T5" fmla="*/ 185 h 236"/>
                <a:gd name="T6" fmla="*/ 94 w 171"/>
                <a:gd name="T7" fmla="*/ 117 h 236"/>
                <a:gd name="T8" fmla="*/ 90 w 171"/>
                <a:gd name="T9" fmla="*/ 81 h 236"/>
                <a:gd name="T10" fmla="*/ 64 w 171"/>
                <a:gd name="T11" fmla="*/ 0 h 236"/>
                <a:gd name="T12" fmla="*/ 126 w 171"/>
                <a:gd name="T13" fmla="*/ 67 h 236"/>
                <a:gd name="T14" fmla="*/ 171 w 171"/>
                <a:gd name="T15" fmla="*/ 85 h 236"/>
                <a:gd name="T16" fmla="*/ 105 w 171"/>
                <a:gd name="T17" fmla="*/ 14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236">
                  <a:moveTo>
                    <a:pt x="105" y="142"/>
                  </a:moveTo>
                  <a:cubicBezTo>
                    <a:pt x="0" y="236"/>
                    <a:pt x="0" y="236"/>
                    <a:pt x="0" y="236"/>
                  </a:cubicBezTo>
                  <a:cubicBezTo>
                    <a:pt x="0" y="236"/>
                    <a:pt x="25" y="200"/>
                    <a:pt x="50" y="185"/>
                  </a:cubicBezTo>
                  <a:cubicBezTo>
                    <a:pt x="75" y="169"/>
                    <a:pt x="94" y="129"/>
                    <a:pt x="94" y="117"/>
                  </a:cubicBezTo>
                  <a:cubicBezTo>
                    <a:pt x="94" y="106"/>
                    <a:pt x="100" y="114"/>
                    <a:pt x="90" y="81"/>
                  </a:cubicBezTo>
                  <a:cubicBezTo>
                    <a:pt x="80" y="47"/>
                    <a:pt x="64" y="0"/>
                    <a:pt x="64" y="0"/>
                  </a:cubicBezTo>
                  <a:cubicBezTo>
                    <a:pt x="126" y="67"/>
                    <a:pt x="126" y="67"/>
                    <a:pt x="126" y="67"/>
                  </a:cubicBezTo>
                  <a:cubicBezTo>
                    <a:pt x="171" y="85"/>
                    <a:pt x="171" y="85"/>
                    <a:pt x="171" y="85"/>
                  </a:cubicBezTo>
                  <a:lnTo>
                    <a:pt x="105" y="142"/>
                  </a:ln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0" name="Freeform 192">
              <a:extLst>
                <a:ext uri="{FF2B5EF4-FFF2-40B4-BE49-F238E27FC236}">
                  <a16:creationId xmlns:a16="http://schemas.microsoft.com/office/drawing/2014/main" id="{3A5E7157-4805-66E8-5D8E-EEACB8F6C3EF}"/>
                </a:ext>
              </a:extLst>
            </p:cNvPr>
            <p:cNvSpPr>
              <a:spLocks/>
            </p:cNvSpPr>
            <p:nvPr/>
          </p:nvSpPr>
          <p:spPr bwMode="gray">
            <a:xfrm>
              <a:off x="4081462" y="2654299"/>
              <a:ext cx="84138" cy="238125"/>
            </a:xfrm>
            <a:custGeom>
              <a:avLst/>
              <a:gdLst>
                <a:gd name="T0" fmla="*/ 52 w 61"/>
                <a:gd name="T1" fmla="*/ 29 h 173"/>
                <a:gd name="T2" fmla="*/ 47 w 61"/>
                <a:gd name="T3" fmla="*/ 122 h 173"/>
                <a:gd name="T4" fmla="*/ 0 w 61"/>
                <a:gd name="T5" fmla="*/ 172 h 173"/>
                <a:gd name="T6" fmla="*/ 26 w 61"/>
                <a:gd name="T7" fmla="*/ 164 h 173"/>
                <a:gd name="T8" fmla="*/ 56 w 61"/>
                <a:gd name="T9" fmla="*/ 116 h 173"/>
                <a:gd name="T10" fmla="*/ 61 w 61"/>
                <a:gd name="T11" fmla="*/ 50 h 173"/>
                <a:gd name="T12" fmla="*/ 51 w 61"/>
                <a:gd name="T13" fmla="*/ 0 h 173"/>
                <a:gd name="T14" fmla="*/ 52 w 61"/>
                <a:gd name="T15" fmla="*/ 29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73">
                  <a:moveTo>
                    <a:pt x="52" y="29"/>
                  </a:moveTo>
                  <a:cubicBezTo>
                    <a:pt x="47" y="122"/>
                    <a:pt x="47" y="122"/>
                    <a:pt x="47" y="122"/>
                  </a:cubicBezTo>
                  <a:cubicBezTo>
                    <a:pt x="0" y="172"/>
                    <a:pt x="0" y="172"/>
                    <a:pt x="0" y="172"/>
                  </a:cubicBezTo>
                  <a:cubicBezTo>
                    <a:pt x="0" y="172"/>
                    <a:pt x="11" y="173"/>
                    <a:pt x="26" y="164"/>
                  </a:cubicBezTo>
                  <a:cubicBezTo>
                    <a:pt x="40" y="154"/>
                    <a:pt x="56" y="132"/>
                    <a:pt x="56" y="116"/>
                  </a:cubicBezTo>
                  <a:cubicBezTo>
                    <a:pt x="56" y="101"/>
                    <a:pt x="61" y="52"/>
                    <a:pt x="61" y="50"/>
                  </a:cubicBezTo>
                  <a:cubicBezTo>
                    <a:pt x="60" y="48"/>
                    <a:pt x="51" y="0"/>
                    <a:pt x="51" y="0"/>
                  </a:cubicBezTo>
                  <a:lnTo>
                    <a:pt x="52" y="29"/>
                  </a:ln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1" name="Freeform 193">
              <a:extLst>
                <a:ext uri="{FF2B5EF4-FFF2-40B4-BE49-F238E27FC236}">
                  <a16:creationId xmlns:a16="http://schemas.microsoft.com/office/drawing/2014/main" id="{1486067B-EACC-D9D6-9325-D1BEAB2E8FF4}"/>
                </a:ext>
              </a:extLst>
            </p:cNvPr>
            <p:cNvSpPr>
              <a:spLocks/>
            </p:cNvSpPr>
            <p:nvPr/>
          </p:nvSpPr>
          <p:spPr bwMode="gray">
            <a:xfrm>
              <a:off x="3921125" y="2787650"/>
              <a:ext cx="512763" cy="665163"/>
            </a:xfrm>
            <a:custGeom>
              <a:avLst/>
              <a:gdLst>
                <a:gd name="T0" fmla="*/ 0 w 372"/>
                <a:gd name="T1" fmla="*/ 365 h 483"/>
                <a:gd name="T2" fmla="*/ 69 w 372"/>
                <a:gd name="T3" fmla="*/ 478 h 483"/>
                <a:gd name="T4" fmla="*/ 122 w 372"/>
                <a:gd name="T5" fmla="*/ 359 h 483"/>
                <a:gd name="T6" fmla="*/ 304 w 372"/>
                <a:gd name="T7" fmla="*/ 110 h 483"/>
                <a:gd name="T8" fmla="*/ 366 w 372"/>
                <a:gd name="T9" fmla="*/ 23 h 483"/>
                <a:gd name="T10" fmla="*/ 343 w 372"/>
                <a:gd name="T11" fmla="*/ 8 h 483"/>
                <a:gd name="T12" fmla="*/ 271 w 372"/>
                <a:gd name="T13" fmla="*/ 75 h 483"/>
                <a:gd name="T14" fmla="*/ 213 w 372"/>
                <a:gd name="T15" fmla="*/ 125 h 483"/>
                <a:gd name="T16" fmla="*/ 165 w 372"/>
                <a:gd name="T17" fmla="*/ 164 h 483"/>
                <a:gd name="T18" fmla="*/ 0 w 372"/>
                <a:gd name="T19" fmla="*/ 36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483">
                  <a:moveTo>
                    <a:pt x="0" y="365"/>
                  </a:moveTo>
                  <a:cubicBezTo>
                    <a:pt x="0" y="365"/>
                    <a:pt x="59" y="483"/>
                    <a:pt x="69" y="478"/>
                  </a:cubicBezTo>
                  <a:cubicBezTo>
                    <a:pt x="78" y="473"/>
                    <a:pt x="94" y="384"/>
                    <a:pt x="122" y="359"/>
                  </a:cubicBezTo>
                  <a:cubicBezTo>
                    <a:pt x="151" y="334"/>
                    <a:pt x="250" y="150"/>
                    <a:pt x="304" y="110"/>
                  </a:cubicBezTo>
                  <a:cubicBezTo>
                    <a:pt x="358" y="69"/>
                    <a:pt x="372" y="33"/>
                    <a:pt x="366" y="23"/>
                  </a:cubicBezTo>
                  <a:cubicBezTo>
                    <a:pt x="358" y="10"/>
                    <a:pt x="351" y="0"/>
                    <a:pt x="343" y="8"/>
                  </a:cubicBezTo>
                  <a:cubicBezTo>
                    <a:pt x="335" y="17"/>
                    <a:pt x="272" y="71"/>
                    <a:pt x="271" y="75"/>
                  </a:cubicBezTo>
                  <a:cubicBezTo>
                    <a:pt x="271" y="80"/>
                    <a:pt x="222" y="117"/>
                    <a:pt x="213" y="125"/>
                  </a:cubicBezTo>
                  <a:cubicBezTo>
                    <a:pt x="204" y="133"/>
                    <a:pt x="173" y="153"/>
                    <a:pt x="165" y="164"/>
                  </a:cubicBezTo>
                  <a:cubicBezTo>
                    <a:pt x="156" y="174"/>
                    <a:pt x="0" y="365"/>
                    <a:pt x="0" y="365"/>
                  </a:cubicBezTo>
                  <a:close/>
                </a:path>
              </a:pathLst>
            </a:custGeom>
            <a:solidFill>
              <a:srgbClr val="FFFFF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2" name="Freeform 194">
              <a:extLst>
                <a:ext uri="{FF2B5EF4-FFF2-40B4-BE49-F238E27FC236}">
                  <a16:creationId xmlns:a16="http://schemas.microsoft.com/office/drawing/2014/main" id="{A4EAA293-C6C7-46C5-2E98-46F66EBD4AEA}"/>
                </a:ext>
              </a:extLst>
            </p:cNvPr>
            <p:cNvSpPr>
              <a:spLocks/>
            </p:cNvSpPr>
            <p:nvPr/>
          </p:nvSpPr>
          <p:spPr bwMode="gray">
            <a:xfrm>
              <a:off x="3217862" y="3711575"/>
              <a:ext cx="312738" cy="331787"/>
            </a:xfrm>
            <a:custGeom>
              <a:avLst/>
              <a:gdLst>
                <a:gd name="T0" fmla="*/ 32 w 226"/>
                <a:gd name="T1" fmla="*/ 226 h 240"/>
                <a:gd name="T2" fmla="*/ 0 w 226"/>
                <a:gd name="T3" fmla="*/ 193 h 240"/>
                <a:gd name="T4" fmla="*/ 42 w 226"/>
                <a:gd name="T5" fmla="*/ 130 h 240"/>
                <a:gd name="T6" fmla="*/ 110 w 226"/>
                <a:gd name="T7" fmla="*/ 59 h 240"/>
                <a:gd name="T8" fmla="*/ 180 w 226"/>
                <a:gd name="T9" fmla="*/ 2 h 240"/>
                <a:gd name="T10" fmla="*/ 226 w 226"/>
                <a:gd name="T11" fmla="*/ 2 h 240"/>
                <a:gd name="T12" fmla="*/ 182 w 226"/>
                <a:gd name="T13" fmla="*/ 32 h 240"/>
                <a:gd name="T14" fmla="*/ 113 w 226"/>
                <a:gd name="T15" fmla="*/ 98 h 240"/>
                <a:gd name="T16" fmla="*/ 78 w 226"/>
                <a:gd name="T17" fmla="*/ 154 h 240"/>
                <a:gd name="T18" fmla="*/ 66 w 226"/>
                <a:gd name="T19" fmla="*/ 240 h 240"/>
                <a:gd name="T20" fmla="*/ 32 w 226"/>
                <a:gd name="T21" fmla="*/ 22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 h="240">
                  <a:moveTo>
                    <a:pt x="32" y="226"/>
                  </a:moveTo>
                  <a:cubicBezTo>
                    <a:pt x="0" y="193"/>
                    <a:pt x="0" y="193"/>
                    <a:pt x="0" y="193"/>
                  </a:cubicBezTo>
                  <a:cubicBezTo>
                    <a:pt x="0" y="193"/>
                    <a:pt x="8" y="158"/>
                    <a:pt x="42" y="130"/>
                  </a:cubicBezTo>
                  <a:cubicBezTo>
                    <a:pt x="76" y="102"/>
                    <a:pt x="98" y="66"/>
                    <a:pt x="110" y="59"/>
                  </a:cubicBezTo>
                  <a:cubicBezTo>
                    <a:pt x="122" y="52"/>
                    <a:pt x="170" y="4"/>
                    <a:pt x="180" y="2"/>
                  </a:cubicBezTo>
                  <a:cubicBezTo>
                    <a:pt x="190" y="0"/>
                    <a:pt x="226" y="2"/>
                    <a:pt x="226" y="2"/>
                  </a:cubicBezTo>
                  <a:cubicBezTo>
                    <a:pt x="226" y="2"/>
                    <a:pt x="200" y="22"/>
                    <a:pt x="182" y="32"/>
                  </a:cubicBezTo>
                  <a:cubicBezTo>
                    <a:pt x="164" y="42"/>
                    <a:pt x="120" y="95"/>
                    <a:pt x="113" y="98"/>
                  </a:cubicBezTo>
                  <a:cubicBezTo>
                    <a:pt x="106" y="100"/>
                    <a:pt x="80" y="127"/>
                    <a:pt x="78" y="154"/>
                  </a:cubicBezTo>
                  <a:cubicBezTo>
                    <a:pt x="76" y="180"/>
                    <a:pt x="66" y="240"/>
                    <a:pt x="66" y="240"/>
                  </a:cubicBezTo>
                  <a:lnTo>
                    <a:pt x="32" y="226"/>
                  </a:lnTo>
                  <a:close/>
                </a:path>
              </a:pathLst>
            </a:custGeom>
            <a:solidFill>
              <a:srgbClr val="FFFFF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3" name="Freeform 195">
              <a:extLst>
                <a:ext uri="{FF2B5EF4-FFF2-40B4-BE49-F238E27FC236}">
                  <a16:creationId xmlns:a16="http://schemas.microsoft.com/office/drawing/2014/main" id="{077E69DE-1FD9-56D9-2A5F-D4A2FB07B28B}"/>
                </a:ext>
              </a:extLst>
            </p:cNvPr>
            <p:cNvSpPr>
              <a:spLocks/>
            </p:cNvSpPr>
            <p:nvPr/>
          </p:nvSpPr>
          <p:spPr bwMode="gray">
            <a:xfrm>
              <a:off x="3962400" y="3021013"/>
              <a:ext cx="250825" cy="346075"/>
            </a:xfrm>
            <a:custGeom>
              <a:avLst/>
              <a:gdLst>
                <a:gd name="T0" fmla="*/ 0 w 182"/>
                <a:gd name="T1" fmla="*/ 201 h 251"/>
                <a:gd name="T2" fmla="*/ 26 w 182"/>
                <a:gd name="T3" fmla="*/ 225 h 251"/>
                <a:gd name="T4" fmla="*/ 86 w 182"/>
                <a:gd name="T5" fmla="*/ 124 h 251"/>
                <a:gd name="T6" fmla="*/ 182 w 182"/>
                <a:gd name="T7" fmla="*/ 0 h 251"/>
                <a:gd name="T8" fmla="*/ 53 w 182"/>
                <a:gd name="T9" fmla="*/ 161 h 251"/>
                <a:gd name="T10" fmla="*/ 20 w 182"/>
                <a:gd name="T11" fmla="*/ 211 h 251"/>
                <a:gd name="T12" fmla="*/ 30 w 182"/>
                <a:gd name="T13" fmla="*/ 152 h 251"/>
                <a:gd name="T14" fmla="*/ 0 w 182"/>
                <a:gd name="T15" fmla="*/ 201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51">
                  <a:moveTo>
                    <a:pt x="0" y="201"/>
                  </a:moveTo>
                  <a:cubicBezTo>
                    <a:pt x="0" y="201"/>
                    <a:pt x="8" y="251"/>
                    <a:pt x="26" y="225"/>
                  </a:cubicBezTo>
                  <a:cubicBezTo>
                    <a:pt x="44" y="199"/>
                    <a:pt x="61" y="150"/>
                    <a:pt x="86" y="124"/>
                  </a:cubicBezTo>
                  <a:cubicBezTo>
                    <a:pt x="110" y="97"/>
                    <a:pt x="182" y="0"/>
                    <a:pt x="182" y="0"/>
                  </a:cubicBezTo>
                  <a:cubicBezTo>
                    <a:pt x="182" y="0"/>
                    <a:pt x="60" y="133"/>
                    <a:pt x="53" y="161"/>
                  </a:cubicBezTo>
                  <a:cubicBezTo>
                    <a:pt x="46" y="189"/>
                    <a:pt x="18" y="238"/>
                    <a:pt x="20" y="211"/>
                  </a:cubicBezTo>
                  <a:cubicBezTo>
                    <a:pt x="22" y="183"/>
                    <a:pt x="30" y="152"/>
                    <a:pt x="30" y="152"/>
                  </a:cubicBezTo>
                  <a:lnTo>
                    <a:pt x="0" y="201"/>
                  </a:lnTo>
                  <a:close/>
                </a:path>
              </a:pathLst>
            </a:cu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4" name="Freeform 196">
              <a:extLst>
                <a:ext uri="{FF2B5EF4-FFF2-40B4-BE49-F238E27FC236}">
                  <a16:creationId xmlns:a16="http://schemas.microsoft.com/office/drawing/2014/main" id="{77889AD8-DCD9-F163-D988-B4C03BAA9959}"/>
                </a:ext>
              </a:extLst>
            </p:cNvPr>
            <p:cNvSpPr>
              <a:spLocks/>
            </p:cNvSpPr>
            <p:nvPr/>
          </p:nvSpPr>
          <p:spPr bwMode="gray">
            <a:xfrm>
              <a:off x="3262312" y="3760789"/>
              <a:ext cx="193675" cy="187326"/>
            </a:xfrm>
            <a:custGeom>
              <a:avLst/>
              <a:gdLst>
                <a:gd name="T0" fmla="*/ 0 w 140"/>
                <a:gd name="T1" fmla="*/ 136 h 136"/>
                <a:gd name="T2" fmla="*/ 68 w 140"/>
                <a:gd name="T3" fmla="*/ 53 h 136"/>
                <a:gd name="T4" fmla="*/ 140 w 140"/>
                <a:gd name="T5" fmla="*/ 0 h 136"/>
                <a:gd name="T6" fmla="*/ 96 w 140"/>
                <a:gd name="T7" fmla="*/ 20 h 136"/>
                <a:gd name="T8" fmla="*/ 0 w 140"/>
                <a:gd name="T9" fmla="*/ 136 h 136"/>
              </a:gdLst>
              <a:ahLst/>
              <a:cxnLst>
                <a:cxn ang="0">
                  <a:pos x="T0" y="T1"/>
                </a:cxn>
                <a:cxn ang="0">
                  <a:pos x="T2" y="T3"/>
                </a:cxn>
                <a:cxn ang="0">
                  <a:pos x="T4" y="T5"/>
                </a:cxn>
                <a:cxn ang="0">
                  <a:pos x="T6" y="T7"/>
                </a:cxn>
                <a:cxn ang="0">
                  <a:pos x="T8" y="T9"/>
                </a:cxn>
              </a:cxnLst>
              <a:rect l="0" t="0" r="r" b="b"/>
              <a:pathLst>
                <a:path w="140" h="136">
                  <a:moveTo>
                    <a:pt x="0" y="136"/>
                  </a:moveTo>
                  <a:cubicBezTo>
                    <a:pt x="0" y="136"/>
                    <a:pt x="37" y="63"/>
                    <a:pt x="68" y="53"/>
                  </a:cubicBezTo>
                  <a:cubicBezTo>
                    <a:pt x="99" y="44"/>
                    <a:pt x="140" y="0"/>
                    <a:pt x="140" y="0"/>
                  </a:cubicBezTo>
                  <a:cubicBezTo>
                    <a:pt x="96" y="20"/>
                    <a:pt x="96" y="20"/>
                    <a:pt x="96" y="20"/>
                  </a:cubicBezTo>
                  <a:lnTo>
                    <a:pt x="0" y="136"/>
                  </a:lnTo>
                  <a:close/>
                </a:path>
              </a:pathLst>
            </a:cu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5" name="Freeform 197">
              <a:extLst>
                <a:ext uri="{FF2B5EF4-FFF2-40B4-BE49-F238E27FC236}">
                  <a16:creationId xmlns:a16="http://schemas.microsoft.com/office/drawing/2014/main" id="{ABC014B4-D284-964F-EF79-95C38752AAAC}"/>
                </a:ext>
              </a:extLst>
            </p:cNvPr>
            <p:cNvSpPr>
              <a:spLocks/>
            </p:cNvSpPr>
            <p:nvPr/>
          </p:nvSpPr>
          <p:spPr bwMode="gray">
            <a:xfrm>
              <a:off x="3011487" y="4356100"/>
              <a:ext cx="533400" cy="328612"/>
            </a:xfrm>
            <a:custGeom>
              <a:avLst/>
              <a:gdLst>
                <a:gd name="T0" fmla="*/ 338 w 387"/>
                <a:gd name="T1" fmla="*/ 196 h 238"/>
                <a:gd name="T2" fmla="*/ 292 w 387"/>
                <a:gd name="T3" fmla="*/ 204 h 238"/>
                <a:gd name="T4" fmla="*/ 240 w 387"/>
                <a:gd name="T5" fmla="*/ 217 h 238"/>
                <a:gd name="T6" fmla="*/ 153 w 387"/>
                <a:gd name="T7" fmla="*/ 180 h 238"/>
                <a:gd name="T8" fmla="*/ 102 w 387"/>
                <a:gd name="T9" fmla="*/ 171 h 238"/>
                <a:gd name="T10" fmla="*/ 62 w 387"/>
                <a:gd name="T11" fmla="*/ 205 h 238"/>
                <a:gd name="T12" fmla="*/ 38 w 387"/>
                <a:gd name="T13" fmla="*/ 226 h 238"/>
                <a:gd name="T14" fmla="*/ 5 w 387"/>
                <a:gd name="T15" fmla="*/ 223 h 238"/>
                <a:gd name="T16" fmla="*/ 8 w 387"/>
                <a:gd name="T17" fmla="*/ 187 h 238"/>
                <a:gd name="T18" fmla="*/ 21 w 387"/>
                <a:gd name="T19" fmla="*/ 156 h 238"/>
                <a:gd name="T20" fmla="*/ 23 w 387"/>
                <a:gd name="T21" fmla="*/ 105 h 238"/>
                <a:gd name="T22" fmla="*/ 60 w 387"/>
                <a:gd name="T23" fmla="*/ 64 h 238"/>
                <a:gd name="T24" fmla="*/ 111 w 387"/>
                <a:gd name="T25" fmla="*/ 37 h 238"/>
                <a:gd name="T26" fmla="*/ 152 w 387"/>
                <a:gd name="T27" fmla="*/ 19 h 238"/>
                <a:gd name="T28" fmla="*/ 178 w 387"/>
                <a:gd name="T29" fmla="*/ 0 h 238"/>
                <a:gd name="T30" fmla="*/ 258 w 387"/>
                <a:gd name="T31" fmla="*/ 19 h 238"/>
                <a:gd name="T32" fmla="*/ 308 w 387"/>
                <a:gd name="T33" fmla="*/ 55 h 238"/>
                <a:gd name="T34" fmla="*/ 360 w 387"/>
                <a:gd name="T35" fmla="*/ 80 h 238"/>
                <a:gd name="T36" fmla="*/ 387 w 387"/>
                <a:gd name="T37" fmla="*/ 93 h 238"/>
                <a:gd name="T38" fmla="*/ 338 w 387"/>
                <a:gd name="T39" fmla="*/ 19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238">
                  <a:moveTo>
                    <a:pt x="338" y="196"/>
                  </a:moveTo>
                  <a:cubicBezTo>
                    <a:pt x="338" y="196"/>
                    <a:pt x="304" y="200"/>
                    <a:pt x="292" y="204"/>
                  </a:cubicBezTo>
                  <a:cubicBezTo>
                    <a:pt x="279" y="207"/>
                    <a:pt x="257" y="224"/>
                    <a:pt x="240" y="217"/>
                  </a:cubicBezTo>
                  <a:cubicBezTo>
                    <a:pt x="223" y="209"/>
                    <a:pt x="172" y="186"/>
                    <a:pt x="153" y="180"/>
                  </a:cubicBezTo>
                  <a:cubicBezTo>
                    <a:pt x="135" y="174"/>
                    <a:pt x="114" y="163"/>
                    <a:pt x="102" y="171"/>
                  </a:cubicBezTo>
                  <a:cubicBezTo>
                    <a:pt x="102" y="171"/>
                    <a:pt x="66" y="192"/>
                    <a:pt x="62" y="205"/>
                  </a:cubicBezTo>
                  <a:cubicBezTo>
                    <a:pt x="58" y="219"/>
                    <a:pt x="48" y="222"/>
                    <a:pt x="38" y="226"/>
                  </a:cubicBezTo>
                  <a:cubicBezTo>
                    <a:pt x="29" y="230"/>
                    <a:pt x="8" y="238"/>
                    <a:pt x="5" y="223"/>
                  </a:cubicBezTo>
                  <a:cubicBezTo>
                    <a:pt x="1" y="209"/>
                    <a:pt x="0" y="198"/>
                    <a:pt x="8" y="187"/>
                  </a:cubicBezTo>
                  <a:cubicBezTo>
                    <a:pt x="16" y="177"/>
                    <a:pt x="21" y="165"/>
                    <a:pt x="21" y="156"/>
                  </a:cubicBezTo>
                  <a:cubicBezTo>
                    <a:pt x="21" y="147"/>
                    <a:pt x="20" y="113"/>
                    <a:pt x="23" y="105"/>
                  </a:cubicBezTo>
                  <a:cubicBezTo>
                    <a:pt x="26" y="98"/>
                    <a:pt x="37" y="70"/>
                    <a:pt x="60" y="64"/>
                  </a:cubicBezTo>
                  <a:cubicBezTo>
                    <a:pt x="84" y="57"/>
                    <a:pt x="90" y="44"/>
                    <a:pt x="111" y="37"/>
                  </a:cubicBezTo>
                  <a:cubicBezTo>
                    <a:pt x="131" y="31"/>
                    <a:pt x="140" y="32"/>
                    <a:pt x="152" y="19"/>
                  </a:cubicBezTo>
                  <a:cubicBezTo>
                    <a:pt x="163" y="6"/>
                    <a:pt x="160" y="1"/>
                    <a:pt x="178" y="0"/>
                  </a:cubicBezTo>
                  <a:cubicBezTo>
                    <a:pt x="197" y="0"/>
                    <a:pt x="247" y="7"/>
                    <a:pt x="258" y="19"/>
                  </a:cubicBezTo>
                  <a:cubicBezTo>
                    <a:pt x="268" y="32"/>
                    <a:pt x="287" y="40"/>
                    <a:pt x="308" y="55"/>
                  </a:cubicBezTo>
                  <a:cubicBezTo>
                    <a:pt x="329" y="69"/>
                    <a:pt x="340" y="72"/>
                    <a:pt x="360" y="80"/>
                  </a:cubicBezTo>
                  <a:cubicBezTo>
                    <a:pt x="381" y="88"/>
                    <a:pt x="387" y="93"/>
                    <a:pt x="387" y="93"/>
                  </a:cubicBezTo>
                  <a:lnTo>
                    <a:pt x="338" y="196"/>
                  </a:lnTo>
                  <a:close/>
                </a:path>
              </a:pathLst>
            </a:custGeom>
            <a:solidFill>
              <a:srgbClr val="D2A578"/>
            </a:solidFill>
            <a:ln w="14288" cap="flat">
              <a:noFill/>
              <a:prstDash val="solid"/>
              <a:miter lim="800000"/>
              <a:headEnd/>
              <a:tailEnd/>
            </a:ln>
            <a:effectLst>
              <a:reflection blurRad="6350" stA="52000" endA="300" endPos="35000" dir="5400000" sy="-100000" algn="bl" rotWithShape="0"/>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6" name="Freeform 198">
              <a:extLst>
                <a:ext uri="{FF2B5EF4-FFF2-40B4-BE49-F238E27FC236}">
                  <a16:creationId xmlns:a16="http://schemas.microsoft.com/office/drawing/2014/main" id="{1F8ABA86-D09E-3BEF-2BA1-C0C1BA5FCC04}"/>
                </a:ext>
              </a:extLst>
            </p:cNvPr>
            <p:cNvSpPr>
              <a:spLocks/>
            </p:cNvSpPr>
            <p:nvPr/>
          </p:nvSpPr>
          <p:spPr bwMode="gray">
            <a:xfrm>
              <a:off x="3059112" y="4495800"/>
              <a:ext cx="138113" cy="80962"/>
            </a:xfrm>
            <a:custGeom>
              <a:avLst/>
              <a:gdLst>
                <a:gd name="T0" fmla="*/ 0 w 100"/>
                <a:gd name="T1" fmla="*/ 58 h 58"/>
                <a:gd name="T2" fmla="*/ 31 w 100"/>
                <a:gd name="T3" fmla="*/ 33 h 58"/>
                <a:gd name="T4" fmla="*/ 66 w 100"/>
                <a:gd name="T5" fmla="*/ 26 h 58"/>
                <a:gd name="T6" fmla="*/ 96 w 100"/>
                <a:gd name="T7" fmla="*/ 19 h 58"/>
                <a:gd name="T8" fmla="*/ 68 w 100"/>
                <a:gd name="T9" fmla="*/ 6 h 58"/>
                <a:gd name="T10" fmla="*/ 18 w 100"/>
                <a:gd name="T11" fmla="*/ 29 h 58"/>
                <a:gd name="T12" fmla="*/ 0 w 100"/>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100" h="58">
                  <a:moveTo>
                    <a:pt x="0" y="58"/>
                  </a:moveTo>
                  <a:cubicBezTo>
                    <a:pt x="3" y="54"/>
                    <a:pt x="23" y="36"/>
                    <a:pt x="31" y="33"/>
                  </a:cubicBezTo>
                  <a:cubicBezTo>
                    <a:pt x="38" y="30"/>
                    <a:pt x="49" y="26"/>
                    <a:pt x="66" y="26"/>
                  </a:cubicBezTo>
                  <a:cubicBezTo>
                    <a:pt x="83" y="26"/>
                    <a:pt x="100" y="32"/>
                    <a:pt x="96" y="19"/>
                  </a:cubicBezTo>
                  <a:cubicBezTo>
                    <a:pt x="92" y="6"/>
                    <a:pt x="83" y="0"/>
                    <a:pt x="68" y="6"/>
                  </a:cubicBezTo>
                  <a:cubicBezTo>
                    <a:pt x="52" y="13"/>
                    <a:pt x="21" y="26"/>
                    <a:pt x="18" y="29"/>
                  </a:cubicBezTo>
                  <a:cubicBezTo>
                    <a:pt x="16" y="32"/>
                    <a:pt x="0" y="58"/>
                    <a:pt x="0" y="58"/>
                  </a:cubicBez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7" name="Freeform 199">
              <a:extLst>
                <a:ext uri="{FF2B5EF4-FFF2-40B4-BE49-F238E27FC236}">
                  <a16:creationId xmlns:a16="http://schemas.microsoft.com/office/drawing/2014/main" id="{CBB7D9EB-7D3F-DA33-1266-D60271DA482B}"/>
                </a:ext>
              </a:extLst>
            </p:cNvPr>
            <p:cNvSpPr>
              <a:spLocks/>
            </p:cNvSpPr>
            <p:nvPr/>
          </p:nvSpPr>
          <p:spPr bwMode="gray">
            <a:xfrm>
              <a:off x="3108325" y="4408488"/>
              <a:ext cx="120650" cy="44450"/>
            </a:xfrm>
            <a:custGeom>
              <a:avLst/>
              <a:gdLst>
                <a:gd name="T0" fmla="*/ 40 w 88"/>
                <a:gd name="T1" fmla="*/ 27 h 32"/>
                <a:gd name="T2" fmla="*/ 68 w 88"/>
                <a:gd name="T3" fmla="*/ 24 h 32"/>
                <a:gd name="T4" fmla="*/ 86 w 88"/>
                <a:gd name="T5" fmla="*/ 7 h 32"/>
                <a:gd name="T6" fmla="*/ 62 w 88"/>
                <a:gd name="T7" fmla="*/ 7 h 32"/>
                <a:gd name="T8" fmla="*/ 28 w 88"/>
                <a:gd name="T9" fmla="*/ 24 h 32"/>
                <a:gd name="T10" fmla="*/ 0 w 88"/>
                <a:gd name="T11" fmla="*/ 32 h 32"/>
                <a:gd name="T12" fmla="*/ 40 w 88"/>
                <a:gd name="T13" fmla="*/ 27 h 32"/>
              </a:gdLst>
              <a:ahLst/>
              <a:cxnLst>
                <a:cxn ang="0">
                  <a:pos x="T0" y="T1"/>
                </a:cxn>
                <a:cxn ang="0">
                  <a:pos x="T2" y="T3"/>
                </a:cxn>
                <a:cxn ang="0">
                  <a:pos x="T4" y="T5"/>
                </a:cxn>
                <a:cxn ang="0">
                  <a:pos x="T6" y="T7"/>
                </a:cxn>
                <a:cxn ang="0">
                  <a:pos x="T8" y="T9"/>
                </a:cxn>
                <a:cxn ang="0">
                  <a:pos x="T10" y="T11"/>
                </a:cxn>
                <a:cxn ang="0">
                  <a:pos x="T12" y="T13"/>
                </a:cxn>
              </a:cxnLst>
              <a:rect l="0" t="0" r="r" b="b"/>
              <a:pathLst>
                <a:path w="88" h="32">
                  <a:moveTo>
                    <a:pt x="40" y="27"/>
                  </a:moveTo>
                  <a:cubicBezTo>
                    <a:pt x="42" y="27"/>
                    <a:pt x="57" y="24"/>
                    <a:pt x="68" y="24"/>
                  </a:cubicBezTo>
                  <a:cubicBezTo>
                    <a:pt x="79" y="25"/>
                    <a:pt x="88" y="9"/>
                    <a:pt x="86" y="7"/>
                  </a:cubicBezTo>
                  <a:cubicBezTo>
                    <a:pt x="83" y="5"/>
                    <a:pt x="72" y="0"/>
                    <a:pt x="62" y="7"/>
                  </a:cubicBezTo>
                  <a:cubicBezTo>
                    <a:pt x="52" y="14"/>
                    <a:pt x="37" y="21"/>
                    <a:pt x="28" y="24"/>
                  </a:cubicBezTo>
                  <a:cubicBezTo>
                    <a:pt x="20" y="27"/>
                    <a:pt x="0" y="32"/>
                    <a:pt x="0" y="32"/>
                  </a:cubicBezTo>
                  <a:lnTo>
                    <a:pt x="40" y="27"/>
                  </a:ln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8" name="Freeform 200">
              <a:extLst>
                <a:ext uri="{FF2B5EF4-FFF2-40B4-BE49-F238E27FC236}">
                  <a16:creationId xmlns:a16="http://schemas.microsoft.com/office/drawing/2014/main" id="{EFDB13B6-467C-F602-76BB-297D3884BC56}"/>
                </a:ext>
              </a:extLst>
            </p:cNvPr>
            <p:cNvSpPr>
              <a:spLocks/>
            </p:cNvSpPr>
            <p:nvPr/>
          </p:nvSpPr>
          <p:spPr bwMode="gray">
            <a:xfrm>
              <a:off x="3467100" y="4433888"/>
              <a:ext cx="161925" cy="230187"/>
            </a:xfrm>
            <a:custGeom>
              <a:avLst/>
              <a:gdLst>
                <a:gd name="T0" fmla="*/ 27 w 117"/>
                <a:gd name="T1" fmla="*/ 166 h 166"/>
                <a:gd name="T2" fmla="*/ 0 w 117"/>
                <a:gd name="T3" fmla="*/ 140 h 166"/>
                <a:gd name="T4" fmla="*/ 45 w 117"/>
                <a:gd name="T5" fmla="*/ 33 h 166"/>
                <a:gd name="T6" fmla="*/ 84 w 117"/>
                <a:gd name="T7" fmla="*/ 0 h 166"/>
                <a:gd name="T8" fmla="*/ 117 w 117"/>
                <a:gd name="T9" fmla="*/ 0 h 166"/>
                <a:gd name="T10" fmla="*/ 27 w 117"/>
                <a:gd name="T11" fmla="*/ 166 h 166"/>
              </a:gdLst>
              <a:ahLst/>
              <a:cxnLst>
                <a:cxn ang="0">
                  <a:pos x="T0" y="T1"/>
                </a:cxn>
                <a:cxn ang="0">
                  <a:pos x="T2" y="T3"/>
                </a:cxn>
                <a:cxn ang="0">
                  <a:pos x="T4" y="T5"/>
                </a:cxn>
                <a:cxn ang="0">
                  <a:pos x="T6" y="T7"/>
                </a:cxn>
                <a:cxn ang="0">
                  <a:pos x="T8" y="T9"/>
                </a:cxn>
                <a:cxn ang="0">
                  <a:pos x="T10" y="T11"/>
                </a:cxn>
              </a:cxnLst>
              <a:rect l="0" t="0" r="r" b="b"/>
              <a:pathLst>
                <a:path w="117" h="166">
                  <a:moveTo>
                    <a:pt x="27" y="166"/>
                  </a:moveTo>
                  <a:cubicBezTo>
                    <a:pt x="0" y="140"/>
                    <a:pt x="0" y="140"/>
                    <a:pt x="0" y="140"/>
                  </a:cubicBezTo>
                  <a:cubicBezTo>
                    <a:pt x="0" y="140"/>
                    <a:pt x="17" y="43"/>
                    <a:pt x="45" y="33"/>
                  </a:cubicBezTo>
                  <a:cubicBezTo>
                    <a:pt x="73" y="23"/>
                    <a:pt x="84" y="0"/>
                    <a:pt x="84" y="0"/>
                  </a:cubicBezTo>
                  <a:cubicBezTo>
                    <a:pt x="117" y="0"/>
                    <a:pt x="117" y="0"/>
                    <a:pt x="117" y="0"/>
                  </a:cubicBezTo>
                  <a:lnTo>
                    <a:pt x="27" y="166"/>
                  </a:lnTo>
                  <a:close/>
                </a:path>
              </a:pathLst>
            </a:custGeom>
            <a:solidFill>
              <a:srgbClr val="FFFFF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9" name="Freeform 201">
              <a:extLst>
                <a:ext uri="{FF2B5EF4-FFF2-40B4-BE49-F238E27FC236}">
                  <a16:creationId xmlns:a16="http://schemas.microsoft.com/office/drawing/2014/main" id="{3A2D959F-9C79-6B5D-DA86-1BA95F0E80B0}"/>
                </a:ext>
              </a:extLst>
            </p:cNvPr>
            <p:cNvSpPr>
              <a:spLocks/>
            </p:cNvSpPr>
            <p:nvPr/>
          </p:nvSpPr>
          <p:spPr bwMode="gray">
            <a:xfrm>
              <a:off x="3248025" y="2833688"/>
              <a:ext cx="1171574" cy="1954213"/>
            </a:xfrm>
            <a:custGeom>
              <a:avLst/>
              <a:gdLst>
                <a:gd name="T0" fmla="*/ 850 w 851"/>
                <a:gd name="T1" fmla="*/ 0 h 1417"/>
                <a:gd name="T2" fmla="*/ 850 w 851"/>
                <a:gd name="T3" fmla="*/ 76 h 1417"/>
                <a:gd name="T4" fmla="*/ 851 w 851"/>
                <a:gd name="T5" fmla="*/ 639 h 1417"/>
                <a:gd name="T6" fmla="*/ 851 w 851"/>
                <a:gd name="T7" fmla="*/ 1417 h 1417"/>
                <a:gd name="T8" fmla="*/ 557 w 851"/>
                <a:gd name="T9" fmla="*/ 1417 h 1417"/>
                <a:gd name="T10" fmla="*/ 129 w 851"/>
                <a:gd name="T11" fmla="*/ 1417 h 1417"/>
                <a:gd name="T12" fmla="*/ 173 w 851"/>
                <a:gd name="T13" fmla="*/ 1297 h 1417"/>
                <a:gd name="T14" fmla="*/ 233 w 851"/>
                <a:gd name="T15" fmla="*/ 1184 h 1417"/>
                <a:gd name="T16" fmla="*/ 290 w 851"/>
                <a:gd name="T17" fmla="*/ 1135 h 1417"/>
                <a:gd name="T18" fmla="*/ 232 w 851"/>
                <a:gd name="T19" fmla="*/ 1085 h 1417"/>
                <a:gd name="T20" fmla="*/ 73 w 851"/>
                <a:gd name="T21" fmla="*/ 975 h 1417"/>
                <a:gd name="T22" fmla="*/ 14 w 851"/>
                <a:gd name="T23" fmla="*/ 908 h 1417"/>
                <a:gd name="T24" fmla="*/ 65 w 851"/>
                <a:gd name="T25" fmla="*/ 763 h 1417"/>
                <a:gd name="T26" fmla="*/ 172 w 851"/>
                <a:gd name="T27" fmla="*/ 657 h 1417"/>
                <a:gd name="T28" fmla="*/ 220 w 851"/>
                <a:gd name="T29" fmla="*/ 664 h 1417"/>
                <a:gd name="T30" fmla="*/ 382 w 851"/>
                <a:gd name="T31" fmla="*/ 799 h 1417"/>
                <a:gd name="T32" fmla="*/ 474 w 851"/>
                <a:gd name="T33" fmla="*/ 860 h 1417"/>
                <a:gd name="T34" fmla="*/ 484 w 851"/>
                <a:gd name="T35" fmla="*/ 759 h 1417"/>
                <a:gd name="T36" fmla="*/ 468 w 851"/>
                <a:gd name="T37" fmla="*/ 639 h 1417"/>
                <a:gd name="T38" fmla="*/ 512 w 851"/>
                <a:gd name="T39" fmla="*/ 456 h 1417"/>
                <a:gd name="T40" fmla="*/ 569 w 851"/>
                <a:gd name="T41" fmla="*/ 373 h 1417"/>
                <a:gd name="T42" fmla="*/ 694 w 851"/>
                <a:gd name="T43" fmla="*/ 168 h 1417"/>
                <a:gd name="T44" fmla="*/ 806 w 851"/>
                <a:gd name="T45" fmla="*/ 33 h 1417"/>
                <a:gd name="T46" fmla="*/ 850 w 851"/>
                <a:gd name="T47" fmla="*/ 0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1" h="1417">
                  <a:moveTo>
                    <a:pt x="850" y="0"/>
                  </a:moveTo>
                  <a:cubicBezTo>
                    <a:pt x="850" y="76"/>
                    <a:pt x="850" y="76"/>
                    <a:pt x="850" y="76"/>
                  </a:cubicBezTo>
                  <a:cubicBezTo>
                    <a:pt x="851" y="639"/>
                    <a:pt x="851" y="639"/>
                    <a:pt x="851" y="639"/>
                  </a:cubicBezTo>
                  <a:cubicBezTo>
                    <a:pt x="851" y="1417"/>
                    <a:pt x="851" y="1417"/>
                    <a:pt x="851" y="1417"/>
                  </a:cubicBezTo>
                  <a:cubicBezTo>
                    <a:pt x="557" y="1417"/>
                    <a:pt x="557" y="1417"/>
                    <a:pt x="557" y="1417"/>
                  </a:cubicBezTo>
                  <a:cubicBezTo>
                    <a:pt x="129" y="1417"/>
                    <a:pt x="129" y="1417"/>
                    <a:pt x="129" y="1417"/>
                  </a:cubicBezTo>
                  <a:cubicBezTo>
                    <a:pt x="129" y="1417"/>
                    <a:pt x="138" y="1349"/>
                    <a:pt x="173" y="1297"/>
                  </a:cubicBezTo>
                  <a:cubicBezTo>
                    <a:pt x="208" y="1245"/>
                    <a:pt x="210" y="1207"/>
                    <a:pt x="233" y="1184"/>
                  </a:cubicBezTo>
                  <a:cubicBezTo>
                    <a:pt x="256" y="1161"/>
                    <a:pt x="284" y="1135"/>
                    <a:pt x="290" y="1135"/>
                  </a:cubicBezTo>
                  <a:cubicBezTo>
                    <a:pt x="297" y="1135"/>
                    <a:pt x="269" y="1101"/>
                    <a:pt x="232" y="1085"/>
                  </a:cubicBezTo>
                  <a:cubicBezTo>
                    <a:pt x="194" y="1069"/>
                    <a:pt x="106" y="993"/>
                    <a:pt x="73" y="975"/>
                  </a:cubicBezTo>
                  <a:cubicBezTo>
                    <a:pt x="40" y="956"/>
                    <a:pt x="0" y="944"/>
                    <a:pt x="14" y="908"/>
                  </a:cubicBezTo>
                  <a:cubicBezTo>
                    <a:pt x="29" y="872"/>
                    <a:pt x="37" y="788"/>
                    <a:pt x="65" y="763"/>
                  </a:cubicBezTo>
                  <a:cubicBezTo>
                    <a:pt x="93" y="737"/>
                    <a:pt x="154" y="660"/>
                    <a:pt x="172" y="657"/>
                  </a:cubicBezTo>
                  <a:cubicBezTo>
                    <a:pt x="189" y="655"/>
                    <a:pt x="184" y="621"/>
                    <a:pt x="220" y="664"/>
                  </a:cubicBezTo>
                  <a:cubicBezTo>
                    <a:pt x="256" y="707"/>
                    <a:pt x="352" y="773"/>
                    <a:pt x="382" y="799"/>
                  </a:cubicBezTo>
                  <a:cubicBezTo>
                    <a:pt x="413" y="824"/>
                    <a:pt x="444" y="875"/>
                    <a:pt x="474" y="860"/>
                  </a:cubicBezTo>
                  <a:cubicBezTo>
                    <a:pt x="505" y="845"/>
                    <a:pt x="498" y="800"/>
                    <a:pt x="484" y="759"/>
                  </a:cubicBezTo>
                  <a:cubicBezTo>
                    <a:pt x="469" y="717"/>
                    <a:pt x="454" y="664"/>
                    <a:pt x="468" y="639"/>
                  </a:cubicBezTo>
                  <a:cubicBezTo>
                    <a:pt x="481" y="613"/>
                    <a:pt x="489" y="477"/>
                    <a:pt x="512" y="456"/>
                  </a:cubicBezTo>
                  <a:cubicBezTo>
                    <a:pt x="534" y="435"/>
                    <a:pt x="557" y="385"/>
                    <a:pt x="569" y="373"/>
                  </a:cubicBezTo>
                  <a:cubicBezTo>
                    <a:pt x="581" y="361"/>
                    <a:pt x="677" y="181"/>
                    <a:pt x="694" y="168"/>
                  </a:cubicBezTo>
                  <a:cubicBezTo>
                    <a:pt x="712" y="155"/>
                    <a:pt x="792" y="45"/>
                    <a:pt x="806" y="33"/>
                  </a:cubicBezTo>
                  <a:cubicBezTo>
                    <a:pt x="821" y="21"/>
                    <a:pt x="850" y="0"/>
                    <a:pt x="850" y="0"/>
                  </a:cubicBezTo>
                  <a:close/>
                </a:path>
              </a:pathLst>
            </a:custGeom>
            <a:solidFill>
              <a:srgbClr val="2C3E50">
                <a:lumMod val="60000"/>
                <a:lumOff val="40000"/>
              </a:srgbClr>
            </a:solidFill>
            <a:ln w="14288" cap="flat">
              <a:noFill/>
              <a:prstDash val="solid"/>
              <a:miter lim="800000"/>
              <a:headEnd/>
              <a:tailEnd/>
            </a:ln>
            <a:effectLst>
              <a:reflection blurRad="203200" stA="58000" endPos="10000" dir="5400000" sy="-100000" algn="bl" rotWithShape="0"/>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0" name="Freeform 202">
              <a:extLst>
                <a:ext uri="{FF2B5EF4-FFF2-40B4-BE49-F238E27FC236}">
                  <a16:creationId xmlns:a16="http://schemas.microsoft.com/office/drawing/2014/main" id="{08CD299B-3095-FE86-917D-D5E56CD6F194}"/>
                </a:ext>
              </a:extLst>
            </p:cNvPr>
            <p:cNvSpPr>
              <a:spLocks/>
            </p:cNvSpPr>
            <p:nvPr/>
          </p:nvSpPr>
          <p:spPr bwMode="gray">
            <a:xfrm>
              <a:off x="4141786" y="3189287"/>
              <a:ext cx="252413" cy="96837"/>
            </a:xfrm>
            <a:custGeom>
              <a:avLst/>
              <a:gdLst>
                <a:gd name="T0" fmla="*/ 0 w 183"/>
                <a:gd name="T1" fmla="*/ 54 h 71"/>
                <a:gd name="T2" fmla="*/ 67 w 183"/>
                <a:gd name="T3" fmla="*/ 12 h 71"/>
                <a:gd name="T4" fmla="*/ 168 w 183"/>
                <a:gd name="T5" fmla="*/ 54 h 71"/>
                <a:gd name="T6" fmla="*/ 160 w 183"/>
                <a:gd name="T7" fmla="*/ 33 h 71"/>
                <a:gd name="T8" fmla="*/ 59 w 183"/>
                <a:gd name="T9" fmla="*/ 3 h 71"/>
                <a:gd name="T10" fmla="*/ 0 w 183"/>
                <a:gd name="T11" fmla="*/ 54 h 71"/>
              </a:gdLst>
              <a:ahLst/>
              <a:cxnLst>
                <a:cxn ang="0">
                  <a:pos x="T0" y="T1"/>
                </a:cxn>
                <a:cxn ang="0">
                  <a:pos x="T2" y="T3"/>
                </a:cxn>
                <a:cxn ang="0">
                  <a:pos x="T4" y="T5"/>
                </a:cxn>
                <a:cxn ang="0">
                  <a:pos x="T6" y="T7"/>
                </a:cxn>
                <a:cxn ang="0">
                  <a:pos x="T8" y="T9"/>
                </a:cxn>
                <a:cxn ang="0">
                  <a:pos x="T10" y="T11"/>
                </a:cxn>
              </a:cxnLst>
              <a:rect l="0" t="0" r="r" b="b"/>
              <a:pathLst>
                <a:path w="183" h="71">
                  <a:moveTo>
                    <a:pt x="0" y="54"/>
                  </a:moveTo>
                  <a:cubicBezTo>
                    <a:pt x="12" y="40"/>
                    <a:pt x="50" y="8"/>
                    <a:pt x="67" y="12"/>
                  </a:cubicBezTo>
                  <a:cubicBezTo>
                    <a:pt x="84" y="16"/>
                    <a:pt x="161" y="36"/>
                    <a:pt x="168" y="54"/>
                  </a:cubicBezTo>
                  <a:cubicBezTo>
                    <a:pt x="175" y="71"/>
                    <a:pt x="183" y="48"/>
                    <a:pt x="160" y="33"/>
                  </a:cubicBezTo>
                  <a:cubicBezTo>
                    <a:pt x="137" y="18"/>
                    <a:pt x="69" y="0"/>
                    <a:pt x="59" y="3"/>
                  </a:cubicBezTo>
                  <a:cubicBezTo>
                    <a:pt x="49" y="6"/>
                    <a:pt x="0" y="54"/>
                    <a:pt x="0" y="54"/>
                  </a:cubicBezTo>
                  <a:close/>
                </a:path>
              </a:pathLst>
            </a:custGeom>
            <a:solidFill>
              <a:srgbClr val="577B9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1" name="Freeform 203">
              <a:extLst>
                <a:ext uri="{FF2B5EF4-FFF2-40B4-BE49-F238E27FC236}">
                  <a16:creationId xmlns:a16="http://schemas.microsoft.com/office/drawing/2014/main" id="{0523E2F0-EEAB-CCD7-BFA4-AD2D0EB47715}"/>
                </a:ext>
              </a:extLst>
            </p:cNvPr>
            <p:cNvSpPr>
              <a:spLocks/>
            </p:cNvSpPr>
            <p:nvPr/>
          </p:nvSpPr>
          <p:spPr bwMode="gray">
            <a:xfrm>
              <a:off x="3821112" y="3978275"/>
              <a:ext cx="122238" cy="338137"/>
            </a:xfrm>
            <a:custGeom>
              <a:avLst/>
              <a:gdLst>
                <a:gd name="T0" fmla="*/ 85 w 89"/>
                <a:gd name="T1" fmla="*/ 183 h 245"/>
                <a:gd name="T2" fmla="*/ 74 w 89"/>
                <a:gd name="T3" fmla="*/ 63 h 245"/>
                <a:gd name="T4" fmla="*/ 79 w 89"/>
                <a:gd name="T5" fmla="*/ 0 h 245"/>
                <a:gd name="T6" fmla="*/ 66 w 89"/>
                <a:gd name="T7" fmla="*/ 25 h 245"/>
                <a:gd name="T8" fmla="*/ 64 w 89"/>
                <a:gd name="T9" fmla="*/ 32 h 245"/>
                <a:gd name="T10" fmla="*/ 43 w 89"/>
                <a:gd name="T11" fmla="*/ 46 h 245"/>
                <a:gd name="T12" fmla="*/ 6 w 89"/>
                <a:gd name="T13" fmla="*/ 101 h 245"/>
                <a:gd name="T14" fmla="*/ 40 w 89"/>
                <a:gd name="T15" fmla="*/ 159 h 245"/>
                <a:gd name="T16" fmla="*/ 34 w 89"/>
                <a:gd name="T17" fmla="*/ 117 h 245"/>
                <a:gd name="T18" fmla="*/ 43 w 89"/>
                <a:gd name="T19" fmla="*/ 101 h 245"/>
                <a:gd name="T20" fmla="*/ 58 w 89"/>
                <a:gd name="T21" fmla="*/ 66 h 245"/>
                <a:gd name="T22" fmla="*/ 66 w 89"/>
                <a:gd name="T23" fmla="*/ 143 h 245"/>
                <a:gd name="T24" fmla="*/ 85 w 89"/>
                <a:gd name="T25" fmla="*/ 18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45">
                  <a:moveTo>
                    <a:pt x="85" y="183"/>
                  </a:moveTo>
                  <a:cubicBezTo>
                    <a:pt x="81" y="121"/>
                    <a:pt x="74" y="79"/>
                    <a:pt x="74" y="63"/>
                  </a:cubicBezTo>
                  <a:cubicBezTo>
                    <a:pt x="75" y="47"/>
                    <a:pt x="79" y="0"/>
                    <a:pt x="79" y="0"/>
                  </a:cubicBezTo>
                  <a:cubicBezTo>
                    <a:pt x="66" y="25"/>
                    <a:pt x="66" y="25"/>
                    <a:pt x="66" y="25"/>
                  </a:cubicBezTo>
                  <a:cubicBezTo>
                    <a:pt x="66" y="25"/>
                    <a:pt x="65" y="27"/>
                    <a:pt x="64" y="32"/>
                  </a:cubicBezTo>
                  <a:cubicBezTo>
                    <a:pt x="58" y="36"/>
                    <a:pt x="51" y="40"/>
                    <a:pt x="43" y="46"/>
                  </a:cubicBezTo>
                  <a:cubicBezTo>
                    <a:pt x="22" y="61"/>
                    <a:pt x="0" y="83"/>
                    <a:pt x="6" y="101"/>
                  </a:cubicBezTo>
                  <a:cubicBezTo>
                    <a:pt x="18" y="133"/>
                    <a:pt x="43" y="239"/>
                    <a:pt x="40" y="159"/>
                  </a:cubicBezTo>
                  <a:cubicBezTo>
                    <a:pt x="39" y="127"/>
                    <a:pt x="36" y="119"/>
                    <a:pt x="34" y="117"/>
                  </a:cubicBezTo>
                  <a:cubicBezTo>
                    <a:pt x="35" y="115"/>
                    <a:pt x="38" y="111"/>
                    <a:pt x="43" y="101"/>
                  </a:cubicBezTo>
                  <a:cubicBezTo>
                    <a:pt x="49" y="88"/>
                    <a:pt x="54" y="76"/>
                    <a:pt x="58" y="66"/>
                  </a:cubicBezTo>
                  <a:cubicBezTo>
                    <a:pt x="56" y="87"/>
                    <a:pt x="57" y="115"/>
                    <a:pt x="66" y="143"/>
                  </a:cubicBezTo>
                  <a:cubicBezTo>
                    <a:pt x="87" y="205"/>
                    <a:pt x="89" y="245"/>
                    <a:pt x="85" y="183"/>
                  </a:cubicBezTo>
                  <a:close/>
                </a:path>
              </a:pathLst>
            </a:custGeom>
            <a:solidFill>
              <a:srgbClr val="577B9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2" name="Freeform 204">
              <a:extLst>
                <a:ext uri="{FF2B5EF4-FFF2-40B4-BE49-F238E27FC236}">
                  <a16:creationId xmlns:a16="http://schemas.microsoft.com/office/drawing/2014/main" id="{601719BB-0CE9-ACC0-4D20-7A96BC0729EF}"/>
                </a:ext>
              </a:extLst>
            </p:cNvPr>
            <p:cNvSpPr>
              <a:spLocks/>
            </p:cNvSpPr>
            <p:nvPr/>
          </p:nvSpPr>
          <p:spPr bwMode="gray">
            <a:xfrm>
              <a:off x="3917950" y="3448049"/>
              <a:ext cx="114300" cy="327026"/>
            </a:xfrm>
            <a:custGeom>
              <a:avLst/>
              <a:gdLst>
                <a:gd name="T0" fmla="*/ 0 w 72"/>
                <a:gd name="T1" fmla="*/ 206 h 206"/>
                <a:gd name="T2" fmla="*/ 72 w 72"/>
                <a:gd name="T3" fmla="*/ 91 h 206"/>
                <a:gd name="T4" fmla="*/ 72 w 72"/>
                <a:gd name="T5" fmla="*/ 0 h 206"/>
                <a:gd name="T6" fmla="*/ 59 w 72"/>
                <a:gd name="T7" fmla="*/ 72 h 206"/>
                <a:gd name="T8" fmla="*/ 0 w 72"/>
                <a:gd name="T9" fmla="*/ 192 h 206"/>
                <a:gd name="T10" fmla="*/ 0 w 72"/>
                <a:gd name="T11" fmla="*/ 206 h 206"/>
              </a:gdLst>
              <a:ahLst/>
              <a:cxnLst>
                <a:cxn ang="0">
                  <a:pos x="T0" y="T1"/>
                </a:cxn>
                <a:cxn ang="0">
                  <a:pos x="T2" y="T3"/>
                </a:cxn>
                <a:cxn ang="0">
                  <a:pos x="T4" y="T5"/>
                </a:cxn>
                <a:cxn ang="0">
                  <a:pos x="T6" y="T7"/>
                </a:cxn>
                <a:cxn ang="0">
                  <a:pos x="T8" y="T9"/>
                </a:cxn>
                <a:cxn ang="0">
                  <a:pos x="T10" y="T11"/>
                </a:cxn>
              </a:cxnLst>
              <a:rect l="0" t="0" r="r" b="b"/>
              <a:pathLst>
                <a:path w="72" h="206">
                  <a:moveTo>
                    <a:pt x="0" y="206"/>
                  </a:moveTo>
                  <a:lnTo>
                    <a:pt x="72" y="91"/>
                  </a:lnTo>
                  <a:lnTo>
                    <a:pt x="72" y="0"/>
                  </a:lnTo>
                  <a:lnTo>
                    <a:pt x="59" y="72"/>
                  </a:lnTo>
                  <a:lnTo>
                    <a:pt x="0" y="192"/>
                  </a:lnTo>
                  <a:lnTo>
                    <a:pt x="0" y="206"/>
                  </a:lnTo>
                  <a:close/>
                </a:path>
              </a:pathLst>
            </a:custGeom>
            <a:solidFill>
              <a:srgbClr val="577B9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3" name="Freeform 205">
              <a:extLst>
                <a:ext uri="{FF2B5EF4-FFF2-40B4-BE49-F238E27FC236}">
                  <a16:creationId xmlns:a16="http://schemas.microsoft.com/office/drawing/2014/main" id="{3EE2C376-EB8C-71BA-A210-0390EECEE91A}"/>
                </a:ext>
              </a:extLst>
            </p:cNvPr>
            <p:cNvSpPr>
              <a:spLocks/>
            </p:cNvSpPr>
            <p:nvPr/>
          </p:nvSpPr>
          <p:spPr bwMode="gray">
            <a:xfrm>
              <a:off x="3578225" y="4106863"/>
              <a:ext cx="150813" cy="228600"/>
            </a:xfrm>
            <a:custGeom>
              <a:avLst/>
              <a:gdLst>
                <a:gd name="T0" fmla="*/ 4 w 109"/>
                <a:gd name="T1" fmla="*/ 166 h 166"/>
                <a:gd name="T2" fmla="*/ 38 w 109"/>
                <a:gd name="T3" fmla="*/ 76 h 166"/>
                <a:gd name="T4" fmla="*/ 109 w 109"/>
                <a:gd name="T5" fmla="*/ 0 h 166"/>
                <a:gd name="T6" fmla="*/ 32 w 109"/>
                <a:gd name="T7" fmla="*/ 56 h 166"/>
                <a:gd name="T8" fmla="*/ 4 w 109"/>
                <a:gd name="T9" fmla="*/ 166 h 166"/>
              </a:gdLst>
              <a:ahLst/>
              <a:cxnLst>
                <a:cxn ang="0">
                  <a:pos x="T0" y="T1"/>
                </a:cxn>
                <a:cxn ang="0">
                  <a:pos x="T2" y="T3"/>
                </a:cxn>
                <a:cxn ang="0">
                  <a:pos x="T4" y="T5"/>
                </a:cxn>
                <a:cxn ang="0">
                  <a:pos x="T6" y="T7"/>
                </a:cxn>
                <a:cxn ang="0">
                  <a:pos x="T8" y="T9"/>
                </a:cxn>
              </a:cxnLst>
              <a:rect l="0" t="0" r="r" b="b"/>
              <a:pathLst>
                <a:path w="109" h="166">
                  <a:moveTo>
                    <a:pt x="4" y="166"/>
                  </a:moveTo>
                  <a:cubicBezTo>
                    <a:pt x="4" y="160"/>
                    <a:pt x="0" y="106"/>
                    <a:pt x="38" y="76"/>
                  </a:cubicBezTo>
                  <a:cubicBezTo>
                    <a:pt x="76" y="46"/>
                    <a:pt x="109" y="0"/>
                    <a:pt x="109" y="0"/>
                  </a:cubicBezTo>
                  <a:cubicBezTo>
                    <a:pt x="109" y="0"/>
                    <a:pt x="46" y="44"/>
                    <a:pt x="32" y="56"/>
                  </a:cubicBezTo>
                  <a:cubicBezTo>
                    <a:pt x="18" y="68"/>
                    <a:pt x="4" y="166"/>
                    <a:pt x="4" y="166"/>
                  </a:cubicBezTo>
                  <a:close/>
                </a:path>
              </a:pathLst>
            </a:custGeom>
            <a:solidFill>
              <a:srgbClr val="577B9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4" name="Freeform 206">
              <a:extLst>
                <a:ext uri="{FF2B5EF4-FFF2-40B4-BE49-F238E27FC236}">
                  <a16:creationId xmlns:a16="http://schemas.microsoft.com/office/drawing/2014/main" id="{37BCC920-92BB-AE69-4A24-CC1FB0CC3155}"/>
                </a:ext>
              </a:extLst>
            </p:cNvPr>
            <p:cNvSpPr>
              <a:spLocks/>
            </p:cNvSpPr>
            <p:nvPr/>
          </p:nvSpPr>
          <p:spPr bwMode="gray">
            <a:xfrm>
              <a:off x="3451225" y="3771899"/>
              <a:ext cx="300038" cy="176212"/>
            </a:xfrm>
            <a:custGeom>
              <a:avLst/>
              <a:gdLst>
                <a:gd name="T0" fmla="*/ 218 w 218"/>
                <a:gd name="T1" fmla="*/ 128 h 128"/>
                <a:gd name="T2" fmla="*/ 22 w 218"/>
                <a:gd name="T3" fmla="*/ 18 h 128"/>
                <a:gd name="T4" fmla="*/ 32 w 218"/>
                <a:gd name="T5" fmla="*/ 2 h 128"/>
                <a:gd name="T6" fmla="*/ 204 w 218"/>
                <a:gd name="T7" fmla="*/ 105 h 128"/>
                <a:gd name="T8" fmla="*/ 218 w 218"/>
                <a:gd name="T9" fmla="*/ 128 h 128"/>
              </a:gdLst>
              <a:ahLst/>
              <a:cxnLst>
                <a:cxn ang="0">
                  <a:pos x="T0" y="T1"/>
                </a:cxn>
                <a:cxn ang="0">
                  <a:pos x="T2" y="T3"/>
                </a:cxn>
                <a:cxn ang="0">
                  <a:pos x="T4" y="T5"/>
                </a:cxn>
                <a:cxn ang="0">
                  <a:pos x="T6" y="T7"/>
                </a:cxn>
                <a:cxn ang="0">
                  <a:pos x="T8" y="T9"/>
                </a:cxn>
              </a:cxnLst>
              <a:rect l="0" t="0" r="r" b="b"/>
              <a:pathLst>
                <a:path w="218" h="128">
                  <a:moveTo>
                    <a:pt x="218" y="128"/>
                  </a:moveTo>
                  <a:cubicBezTo>
                    <a:pt x="208" y="118"/>
                    <a:pt x="44" y="4"/>
                    <a:pt x="22" y="18"/>
                  </a:cubicBezTo>
                  <a:cubicBezTo>
                    <a:pt x="0" y="32"/>
                    <a:pt x="20" y="0"/>
                    <a:pt x="32" y="2"/>
                  </a:cubicBezTo>
                  <a:cubicBezTo>
                    <a:pt x="44" y="4"/>
                    <a:pt x="204" y="105"/>
                    <a:pt x="204" y="105"/>
                  </a:cubicBezTo>
                  <a:lnTo>
                    <a:pt x="218" y="128"/>
                  </a:lnTo>
                  <a:close/>
                </a:path>
              </a:pathLst>
            </a:custGeom>
            <a:solidFill>
              <a:srgbClr val="577B9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5" name="Freeform 207">
              <a:extLst>
                <a:ext uri="{FF2B5EF4-FFF2-40B4-BE49-F238E27FC236}">
                  <a16:creationId xmlns:a16="http://schemas.microsoft.com/office/drawing/2014/main" id="{1066F5E7-55EC-719C-92B1-8ED28053532D}"/>
                </a:ext>
              </a:extLst>
            </p:cNvPr>
            <p:cNvSpPr>
              <a:spLocks/>
            </p:cNvSpPr>
            <p:nvPr/>
          </p:nvSpPr>
          <p:spPr bwMode="gray">
            <a:xfrm>
              <a:off x="4075112" y="3286124"/>
              <a:ext cx="50800" cy="441325"/>
            </a:xfrm>
            <a:custGeom>
              <a:avLst/>
              <a:gdLst>
                <a:gd name="T0" fmla="*/ 0 w 36"/>
                <a:gd name="T1" fmla="*/ 320 h 320"/>
                <a:gd name="T2" fmla="*/ 11 w 36"/>
                <a:gd name="T3" fmla="*/ 176 h 320"/>
                <a:gd name="T4" fmla="*/ 34 w 36"/>
                <a:gd name="T5" fmla="*/ 46 h 320"/>
                <a:gd name="T6" fmla="*/ 34 w 36"/>
                <a:gd name="T7" fmla="*/ 0 h 320"/>
                <a:gd name="T8" fmla="*/ 34 w 36"/>
                <a:gd name="T9" fmla="*/ 116 h 320"/>
                <a:gd name="T10" fmla="*/ 17 w 36"/>
                <a:gd name="T11" fmla="*/ 211 h 320"/>
                <a:gd name="T12" fmla="*/ 0 w 36"/>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36" h="320">
                  <a:moveTo>
                    <a:pt x="0" y="320"/>
                  </a:moveTo>
                  <a:cubicBezTo>
                    <a:pt x="0" y="320"/>
                    <a:pt x="2" y="196"/>
                    <a:pt x="11" y="176"/>
                  </a:cubicBezTo>
                  <a:cubicBezTo>
                    <a:pt x="20" y="156"/>
                    <a:pt x="36" y="57"/>
                    <a:pt x="34" y="46"/>
                  </a:cubicBezTo>
                  <a:cubicBezTo>
                    <a:pt x="33" y="36"/>
                    <a:pt x="34" y="0"/>
                    <a:pt x="34" y="0"/>
                  </a:cubicBezTo>
                  <a:cubicBezTo>
                    <a:pt x="34" y="116"/>
                    <a:pt x="34" y="116"/>
                    <a:pt x="34" y="116"/>
                  </a:cubicBezTo>
                  <a:cubicBezTo>
                    <a:pt x="17" y="211"/>
                    <a:pt x="17" y="211"/>
                    <a:pt x="17" y="211"/>
                  </a:cubicBezTo>
                  <a:lnTo>
                    <a:pt x="0" y="320"/>
                  </a:lnTo>
                  <a:close/>
                </a:path>
              </a:pathLst>
            </a:custGeom>
            <a:solidFill>
              <a:srgbClr val="577B9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6" name="Freeform 208">
              <a:extLst>
                <a:ext uri="{FF2B5EF4-FFF2-40B4-BE49-F238E27FC236}">
                  <a16:creationId xmlns:a16="http://schemas.microsoft.com/office/drawing/2014/main" id="{20D9FF96-9B1D-2663-FD09-BC7984CF55D2}"/>
                </a:ext>
              </a:extLst>
            </p:cNvPr>
            <p:cNvSpPr>
              <a:spLocks/>
            </p:cNvSpPr>
            <p:nvPr/>
          </p:nvSpPr>
          <p:spPr bwMode="gray">
            <a:xfrm>
              <a:off x="4027487" y="3781424"/>
              <a:ext cx="119063" cy="547687"/>
            </a:xfrm>
            <a:custGeom>
              <a:avLst/>
              <a:gdLst>
                <a:gd name="T0" fmla="*/ 83 w 86"/>
                <a:gd name="T1" fmla="*/ 397 h 397"/>
                <a:gd name="T2" fmla="*/ 52 w 86"/>
                <a:gd name="T3" fmla="*/ 281 h 397"/>
                <a:gd name="T4" fmla="*/ 35 w 86"/>
                <a:gd name="T5" fmla="*/ 176 h 397"/>
                <a:gd name="T6" fmla="*/ 52 w 86"/>
                <a:gd name="T7" fmla="*/ 104 h 397"/>
                <a:gd name="T8" fmla="*/ 7 w 86"/>
                <a:gd name="T9" fmla="*/ 9 h 397"/>
                <a:gd name="T10" fmla="*/ 27 w 86"/>
                <a:gd name="T11" fmla="*/ 29 h 397"/>
                <a:gd name="T12" fmla="*/ 69 w 86"/>
                <a:gd name="T13" fmla="*/ 113 h 397"/>
                <a:gd name="T14" fmla="*/ 52 w 86"/>
                <a:gd name="T15" fmla="*/ 183 h 397"/>
                <a:gd name="T16" fmla="*/ 69 w 86"/>
                <a:gd name="T17" fmla="*/ 240 h 397"/>
                <a:gd name="T18" fmla="*/ 83 w 86"/>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97">
                  <a:moveTo>
                    <a:pt x="83" y="397"/>
                  </a:moveTo>
                  <a:cubicBezTo>
                    <a:pt x="83" y="397"/>
                    <a:pt x="57" y="312"/>
                    <a:pt x="52" y="281"/>
                  </a:cubicBezTo>
                  <a:cubicBezTo>
                    <a:pt x="47" y="249"/>
                    <a:pt x="23" y="198"/>
                    <a:pt x="35" y="176"/>
                  </a:cubicBezTo>
                  <a:cubicBezTo>
                    <a:pt x="47" y="153"/>
                    <a:pt x="72" y="128"/>
                    <a:pt x="52" y="104"/>
                  </a:cubicBezTo>
                  <a:cubicBezTo>
                    <a:pt x="32" y="79"/>
                    <a:pt x="0" y="15"/>
                    <a:pt x="7" y="9"/>
                  </a:cubicBezTo>
                  <a:cubicBezTo>
                    <a:pt x="14" y="4"/>
                    <a:pt x="12" y="0"/>
                    <a:pt x="27" y="29"/>
                  </a:cubicBezTo>
                  <a:cubicBezTo>
                    <a:pt x="42" y="59"/>
                    <a:pt x="60" y="103"/>
                    <a:pt x="69" y="113"/>
                  </a:cubicBezTo>
                  <a:cubicBezTo>
                    <a:pt x="79" y="122"/>
                    <a:pt x="48" y="164"/>
                    <a:pt x="52" y="183"/>
                  </a:cubicBezTo>
                  <a:cubicBezTo>
                    <a:pt x="56" y="201"/>
                    <a:pt x="52" y="197"/>
                    <a:pt x="69" y="240"/>
                  </a:cubicBezTo>
                  <a:cubicBezTo>
                    <a:pt x="86" y="283"/>
                    <a:pt x="83" y="397"/>
                    <a:pt x="83" y="397"/>
                  </a:cubicBezTo>
                  <a:close/>
                </a:path>
              </a:pathLst>
            </a:custGeom>
            <a:solidFill>
              <a:srgbClr val="577B9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7" name="Freeform 209">
              <a:extLst>
                <a:ext uri="{FF2B5EF4-FFF2-40B4-BE49-F238E27FC236}">
                  <a16:creationId xmlns:a16="http://schemas.microsoft.com/office/drawing/2014/main" id="{21A6A62E-2D10-CE69-9F7E-70ECFA9AAA78}"/>
                </a:ext>
              </a:extLst>
            </p:cNvPr>
            <p:cNvSpPr>
              <a:spLocks/>
            </p:cNvSpPr>
            <p:nvPr/>
          </p:nvSpPr>
          <p:spPr bwMode="gray">
            <a:xfrm>
              <a:off x="3686175" y="4356099"/>
              <a:ext cx="477838" cy="244475"/>
            </a:xfrm>
            <a:custGeom>
              <a:avLst/>
              <a:gdLst>
                <a:gd name="T0" fmla="*/ 287 w 347"/>
                <a:gd name="T1" fmla="*/ 8 h 178"/>
                <a:gd name="T2" fmla="*/ 145 w 347"/>
                <a:gd name="T3" fmla="*/ 19 h 178"/>
                <a:gd name="T4" fmla="*/ 38 w 347"/>
                <a:gd name="T5" fmla="*/ 36 h 178"/>
                <a:gd name="T6" fmla="*/ 40 w 347"/>
                <a:gd name="T7" fmla="*/ 38 h 178"/>
                <a:gd name="T8" fmla="*/ 0 w 347"/>
                <a:gd name="T9" fmla="*/ 45 h 178"/>
                <a:gd name="T10" fmla="*/ 129 w 347"/>
                <a:gd name="T11" fmla="*/ 80 h 178"/>
                <a:gd name="T12" fmla="*/ 234 w 347"/>
                <a:gd name="T13" fmla="*/ 178 h 178"/>
                <a:gd name="T14" fmla="*/ 170 w 347"/>
                <a:gd name="T15" fmla="*/ 80 h 178"/>
                <a:gd name="T16" fmla="*/ 117 w 347"/>
                <a:gd name="T17" fmla="*/ 42 h 178"/>
                <a:gd name="T18" fmla="*/ 116 w 347"/>
                <a:gd name="T19" fmla="*/ 42 h 178"/>
                <a:gd name="T20" fmla="*/ 234 w 347"/>
                <a:gd name="T21" fmla="*/ 36 h 178"/>
                <a:gd name="T22" fmla="*/ 333 w 347"/>
                <a:gd name="T23" fmla="*/ 8 h 178"/>
                <a:gd name="T24" fmla="*/ 287 w 347"/>
                <a:gd name="T25" fmla="*/ 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178">
                  <a:moveTo>
                    <a:pt x="287" y="8"/>
                  </a:moveTo>
                  <a:cubicBezTo>
                    <a:pt x="242" y="15"/>
                    <a:pt x="178" y="17"/>
                    <a:pt x="145" y="19"/>
                  </a:cubicBezTo>
                  <a:cubicBezTo>
                    <a:pt x="112" y="21"/>
                    <a:pt x="46" y="32"/>
                    <a:pt x="38" y="36"/>
                  </a:cubicBezTo>
                  <a:cubicBezTo>
                    <a:pt x="36" y="36"/>
                    <a:pt x="37" y="37"/>
                    <a:pt x="40" y="38"/>
                  </a:cubicBezTo>
                  <a:cubicBezTo>
                    <a:pt x="17" y="41"/>
                    <a:pt x="0" y="45"/>
                    <a:pt x="0" y="45"/>
                  </a:cubicBezTo>
                  <a:cubicBezTo>
                    <a:pt x="35" y="45"/>
                    <a:pt x="98" y="47"/>
                    <a:pt x="129" y="80"/>
                  </a:cubicBezTo>
                  <a:cubicBezTo>
                    <a:pt x="160" y="113"/>
                    <a:pt x="234" y="178"/>
                    <a:pt x="234" y="178"/>
                  </a:cubicBezTo>
                  <a:cubicBezTo>
                    <a:pt x="234" y="178"/>
                    <a:pt x="213" y="117"/>
                    <a:pt x="170" y="80"/>
                  </a:cubicBezTo>
                  <a:cubicBezTo>
                    <a:pt x="146" y="60"/>
                    <a:pt x="132" y="48"/>
                    <a:pt x="117" y="42"/>
                  </a:cubicBezTo>
                  <a:cubicBezTo>
                    <a:pt x="116" y="42"/>
                    <a:pt x="116" y="42"/>
                    <a:pt x="116" y="42"/>
                  </a:cubicBezTo>
                  <a:cubicBezTo>
                    <a:pt x="234" y="36"/>
                    <a:pt x="234" y="36"/>
                    <a:pt x="234" y="36"/>
                  </a:cubicBezTo>
                  <a:cubicBezTo>
                    <a:pt x="271" y="34"/>
                    <a:pt x="318" y="15"/>
                    <a:pt x="333" y="8"/>
                  </a:cubicBezTo>
                  <a:cubicBezTo>
                    <a:pt x="347" y="0"/>
                    <a:pt x="331" y="0"/>
                    <a:pt x="287" y="8"/>
                  </a:cubicBezTo>
                  <a:close/>
                </a:path>
              </a:pathLst>
            </a:custGeom>
            <a:solidFill>
              <a:srgbClr val="577B9F"/>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8" name="Freeform 210">
              <a:extLst>
                <a:ext uri="{FF2B5EF4-FFF2-40B4-BE49-F238E27FC236}">
                  <a16:creationId xmlns:a16="http://schemas.microsoft.com/office/drawing/2014/main" id="{8A99D5C6-19EC-45DA-C8C2-3B385DEADA52}"/>
                </a:ext>
              </a:extLst>
            </p:cNvPr>
            <p:cNvSpPr>
              <a:spLocks/>
            </p:cNvSpPr>
            <p:nvPr/>
          </p:nvSpPr>
          <p:spPr bwMode="gray">
            <a:xfrm>
              <a:off x="2819100" y="3310601"/>
              <a:ext cx="689275" cy="534326"/>
            </a:xfrm>
            <a:custGeom>
              <a:avLst/>
              <a:gdLst>
                <a:gd name="T0" fmla="*/ 505 w 505"/>
                <a:gd name="T1" fmla="*/ 337 h 427"/>
                <a:gd name="T2" fmla="*/ 429 w 505"/>
                <a:gd name="T3" fmla="*/ 270 h 427"/>
                <a:gd name="T4" fmla="*/ 300 w 505"/>
                <a:gd name="T5" fmla="*/ 185 h 427"/>
                <a:gd name="T6" fmla="*/ 273 w 505"/>
                <a:gd name="T7" fmla="*/ 134 h 427"/>
                <a:gd name="T8" fmla="*/ 216 w 505"/>
                <a:gd name="T9" fmla="*/ 91 h 427"/>
                <a:gd name="T10" fmla="*/ 164 w 505"/>
                <a:gd name="T11" fmla="*/ 91 h 427"/>
                <a:gd name="T12" fmla="*/ 180 w 505"/>
                <a:gd name="T13" fmla="*/ 125 h 427"/>
                <a:gd name="T14" fmla="*/ 208 w 505"/>
                <a:gd name="T15" fmla="*/ 148 h 427"/>
                <a:gd name="T16" fmla="*/ 160 w 505"/>
                <a:gd name="T17" fmla="*/ 130 h 427"/>
                <a:gd name="T18" fmla="*/ 92 w 505"/>
                <a:gd name="T19" fmla="*/ 118 h 427"/>
                <a:gd name="T20" fmla="*/ 86 w 505"/>
                <a:gd name="T21" fmla="*/ 84 h 427"/>
                <a:gd name="T22" fmla="*/ 86 w 505"/>
                <a:gd name="T23" fmla="*/ 47 h 427"/>
                <a:gd name="T24" fmla="*/ 60 w 505"/>
                <a:gd name="T25" fmla="*/ 23 h 427"/>
                <a:gd name="T26" fmla="*/ 29 w 505"/>
                <a:gd name="T27" fmla="*/ 18 h 427"/>
                <a:gd name="T28" fmla="*/ 26 w 505"/>
                <a:gd name="T29" fmla="*/ 47 h 427"/>
                <a:gd name="T30" fmla="*/ 10 w 505"/>
                <a:gd name="T31" fmla="*/ 69 h 427"/>
                <a:gd name="T32" fmla="*/ 33 w 505"/>
                <a:gd name="T33" fmla="*/ 104 h 427"/>
                <a:gd name="T34" fmla="*/ 24 w 505"/>
                <a:gd name="T35" fmla="*/ 194 h 427"/>
                <a:gd name="T36" fmla="*/ 84 w 505"/>
                <a:gd name="T37" fmla="*/ 254 h 427"/>
                <a:gd name="T38" fmla="*/ 135 w 505"/>
                <a:gd name="T39" fmla="*/ 284 h 427"/>
                <a:gd name="T40" fmla="*/ 226 w 505"/>
                <a:gd name="T41" fmla="*/ 276 h 427"/>
                <a:gd name="T42" fmla="*/ 276 w 505"/>
                <a:gd name="T43" fmla="*/ 297 h 427"/>
                <a:gd name="T44" fmla="*/ 381 w 505"/>
                <a:gd name="T45" fmla="*/ 427 h 427"/>
                <a:gd name="T46" fmla="*/ 505 w 505"/>
                <a:gd name="T47" fmla="*/ 337 h 427"/>
                <a:gd name="connsiteX0" fmla="*/ 9868 w 9868"/>
                <a:gd name="connsiteY0" fmla="*/ 7687 h 9795"/>
                <a:gd name="connsiteX1" fmla="*/ 8363 w 9868"/>
                <a:gd name="connsiteY1" fmla="*/ 6118 h 9795"/>
                <a:gd name="connsiteX2" fmla="*/ 5809 w 9868"/>
                <a:gd name="connsiteY2" fmla="*/ 4128 h 9795"/>
                <a:gd name="connsiteX3" fmla="*/ 5274 w 9868"/>
                <a:gd name="connsiteY3" fmla="*/ 2933 h 9795"/>
                <a:gd name="connsiteX4" fmla="*/ 4145 w 9868"/>
                <a:gd name="connsiteY4" fmla="*/ 1926 h 9795"/>
                <a:gd name="connsiteX5" fmla="*/ 3116 w 9868"/>
                <a:gd name="connsiteY5" fmla="*/ 1926 h 9795"/>
                <a:gd name="connsiteX6" fmla="*/ 3432 w 9868"/>
                <a:gd name="connsiteY6" fmla="*/ 2722 h 9795"/>
                <a:gd name="connsiteX7" fmla="*/ 3987 w 9868"/>
                <a:gd name="connsiteY7" fmla="*/ 3261 h 9795"/>
                <a:gd name="connsiteX8" fmla="*/ 3036 w 9868"/>
                <a:gd name="connsiteY8" fmla="*/ 2839 h 9795"/>
                <a:gd name="connsiteX9" fmla="*/ 1690 w 9868"/>
                <a:gd name="connsiteY9" fmla="*/ 2558 h 9795"/>
                <a:gd name="connsiteX10" fmla="*/ 1571 w 9868"/>
                <a:gd name="connsiteY10" fmla="*/ 1762 h 9795"/>
                <a:gd name="connsiteX11" fmla="*/ 1056 w 9868"/>
                <a:gd name="connsiteY11" fmla="*/ 334 h 9795"/>
                <a:gd name="connsiteX12" fmla="*/ 442 w 9868"/>
                <a:gd name="connsiteY12" fmla="*/ 217 h 9795"/>
                <a:gd name="connsiteX13" fmla="*/ 383 w 9868"/>
                <a:gd name="connsiteY13" fmla="*/ 896 h 9795"/>
                <a:gd name="connsiteX14" fmla="*/ 66 w 9868"/>
                <a:gd name="connsiteY14" fmla="*/ 1411 h 9795"/>
                <a:gd name="connsiteX15" fmla="*/ 521 w 9868"/>
                <a:gd name="connsiteY15" fmla="*/ 2231 h 9795"/>
                <a:gd name="connsiteX16" fmla="*/ 343 w 9868"/>
                <a:gd name="connsiteY16" fmla="*/ 4338 h 9795"/>
                <a:gd name="connsiteX17" fmla="*/ 1531 w 9868"/>
                <a:gd name="connsiteY17" fmla="*/ 5743 h 9795"/>
                <a:gd name="connsiteX18" fmla="*/ 2541 w 9868"/>
                <a:gd name="connsiteY18" fmla="*/ 6446 h 9795"/>
                <a:gd name="connsiteX19" fmla="*/ 4343 w 9868"/>
                <a:gd name="connsiteY19" fmla="*/ 6259 h 9795"/>
                <a:gd name="connsiteX20" fmla="*/ 5333 w 9868"/>
                <a:gd name="connsiteY20" fmla="*/ 6751 h 9795"/>
                <a:gd name="connsiteX21" fmla="*/ 7413 w 9868"/>
                <a:gd name="connsiteY21" fmla="*/ 9795 h 9795"/>
                <a:gd name="connsiteX22" fmla="*/ 9868 w 9868"/>
                <a:gd name="connsiteY22" fmla="*/ 7687 h 9795"/>
                <a:gd name="connsiteX0" fmla="*/ 9934 w 9934"/>
                <a:gd name="connsiteY0" fmla="*/ 7848 h 10000"/>
                <a:gd name="connsiteX1" fmla="*/ 8409 w 9934"/>
                <a:gd name="connsiteY1" fmla="*/ 6246 h 10000"/>
                <a:gd name="connsiteX2" fmla="*/ 5821 w 9934"/>
                <a:gd name="connsiteY2" fmla="*/ 4214 h 10000"/>
                <a:gd name="connsiteX3" fmla="*/ 5279 w 9934"/>
                <a:gd name="connsiteY3" fmla="*/ 2994 h 10000"/>
                <a:gd name="connsiteX4" fmla="*/ 4134 w 9934"/>
                <a:gd name="connsiteY4" fmla="*/ 1966 h 10000"/>
                <a:gd name="connsiteX5" fmla="*/ 3092 w 9934"/>
                <a:gd name="connsiteY5" fmla="*/ 1966 h 10000"/>
                <a:gd name="connsiteX6" fmla="*/ 3412 w 9934"/>
                <a:gd name="connsiteY6" fmla="*/ 2779 h 10000"/>
                <a:gd name="connsiteX7" fmla="*/ 3974 w 9934"/>
                <a:gd name="connsiteY7" fmla="*/ 3329 h 10000"/>
                <a:gd name="connsiteX8" fmla="*/ 3011 w 9934"/>
                <a:gd name="connsiteY8" fmla="*/ 2898 h 10000"/>
                <a:gd name="connsiteX9" fmla="*/ 1647 w 9934"/>
                <a:gd name="connsiteY9" fmla="*/ 2612 h 10000"/>
                <a:gd name="connsiteX10" fmla="*/ 1526 w 9934"/>
                <a:gd name="connsiteY10" fmla="*/ 1799 h 10000"/>
                <a:gd name="connsiteX11" fmla="*/ 1004 w 9934"/>
                <a:gd name="connsiteY11" fmla="*/ 341 h 10000"/>
                <a:gd name="connsiteX12" fmla="*/ 382 w 9934"/>
                <a:gd name="connsiteY12" fmla="*/ 222 h 10000"/>
                <a:gd name="connsiteX13" fmla="*/ 322 w 9934"/>
                <a:gd name="connsiteY13" fmla="*/ 915 h 10000"/>
                <a:gd name="connsiteX14" fmla="*/ 1 w 9934"/>
                <a:gd name="connsiteY14" fmla="*/ 1441 h 10000"/>
                <a:gd name="connsiteX15" fmla="*/ 294 w 9934"/>
                <a:gd name="connsiteY15" fmla="*/ 2478 h 10000"/>
                <a:gd name="connsiteX16" fmla="*/ 282 w 9934"/>
                <a:gd name="connsiteY16" fmla="*/ 4429 h 10000"/>
                <a:gd name="connsiteX17" fmla="*/ 1485 w 9934"/>
                <a:gd name="connsiteY17" fmla="*/ 5863 h 10000"/>
                <a:gd name="connsiteX18" fmla="*/ 2509 w 9934"/>
                <a:gd name="connsiteY18" fmla="*/ 6581 h 10000"/>
                <a:gd name="connsiteX19" fmla="*/ 4335 w 9934"/>
                <a:gd name="connsiteY19" fmla="*/ 6390 h 10000"/>
                <a:gd name="connsiteX20" fmla="*/ 5338 w 9934"/>
                <a:gd name="connsiteY20" fmla="*/ 6892 h 10000"/>
                <a:gd name="connsiteX21" fmla="*/ 7446 w 9934"/>
                <a:gd name="connsiteY21" fmla="*/ 10000 h 10000"/>
                <a:gd name="connsiteX22" fmla="*/ 9934 w 9934"/>
                <a:gd name="connsiteY22" fmla="*/ 7848 h 10000"/>
                <a:gd name="connsiteX0" fmla="*/ 10000 w 10000"/>
                <a:gd name="connsiteY0" fmla="*/ 7848 h 10000"/>
                <a:gd name="connsiteX1" fmla="*/ 8465 w 10000"/>
                <a:gd name="connsiteY1" fmla="*/ 6246 h 10000"/>
                <a:gd name="connsiteX2" fmla="*/ 5860 w 10000"/>
                <a:gd name="connsiteY2" fmla="*/ 4214 h 10000"/>
                <a:gd name="connsiteX3" fmla="*/ 5314 w 10000"/>
                <a:gd name="connsiteY3" fmla="*/ 2994 h 10000"/>
                <a:gd name="connsiteX4" fmla="*/ 4161 w 10000"/>
                <a:gd name="connsiteY4" fmla="*/ 1966 h 10000"/>
                <a:gd name="connsiteX5" fmla="*/ 3113 w 10000"/>
                <a:gd name="connsiteY5" fmla="*/ 1966 h 10000"/>
                <a:gd name="connsiteX6" fmla="*/ 3435 w 10000"/>
                <a:gd name="connsiteY6" fmla="*/ 2779 h 10000"/>
                <a:gd name="connsiteX7" fmla="*/ 4000 w 10000"/>
                <a:gd name="connsiteY7" fmla="*/ 3329 h 10000"/>
                <a:gd name="connsiteX8" fmla="*/ 3031 w 10000"/>
                <a:gd name="connsiteY8" fmla="*/ 2898 h 10000"/>
                <a:gd name="connsiteX9" fmla="*/ 1658 w 10000"/>
                <a:gd name="connsiteY9" fmla="*/ 2612 h 10000"/>
                <a:gd name="connsiteX10" fmla="*/ 1011 w 10000"/>
                <a:gd name="connsiteY10" fmla="*/ 341 h 10000"/>
                <a:gd name="connsiteX11" fmla="*/ 385 w 10000"/>
                <a:gd name="connsiteY11" fmla="*/ 222 h 10000"/>
                <a:gd name="connsiteX12" fmla="*/ 324 w 10000"/>
                <a:gd name="connsiteY12" fmla="*/ 915 h 10000"/>
                <a:gd name="connsiteX13" fmla="*/ 1 w 10000"/>
                <a:gd name="connsiteY13" fmla="*/ 1441 h 10000"/>
                <a:gd name="connsiteX14" fmla="*/ 296 w 10000"/>
                <a:gd name="connsiteY14" fmla="*/ 2478 h 10000"/>
                <a:gd name="connsiteX15" fmla="*/ 284 w 10000"/>
                <a:gd name="connsiteY15" fmla="*/ 4429 h 10000"/>
                <a:gd name="connsiteX16" fmla="*/ 1495 w 10000"/>
                <a:gd name="connsiteY16" fmla="*/ 5863 h 10000"/>
                <a:gd name="connsiteX17" fmla="*/ 2526 w 10000"/>
                <a:gd name="connsiteY17" fmla="*/ 6581 h 10000"/>
                <a:gd name="connsiteX18" fmla="*/ 4364 w 10000"/>
                <a:gd name="connsiteY18" fmla="*/ 6390 h 10000"/>
                <a:gd name="connsiteX19" fmla="*/ 5373 w 10000"/>
                <a:gd name="connsiteY19" fmla="*/ 6892 h 10000"/>
                <a:gd name="connsiteX20" fmla="*/ 7495 w 10000"/>
                <a:gd name="connsiteY20" fmla="*/ 10000 h 10000"/>
                <a:gd name="connsiteX21" fmla="*/ 10000 w 10000"/>
                <a:gd name="connsiteY21" fmla="*/ 7848 h 10000"/>
                <a:gd name="connsiteX0" fmla="*/ 10001 w 10001"/>
                <a:gd name="connsiteY0" fmla="*/ 7848 h 10000"/>
                <a:gd name="connsiteX1" fmla="*/ 8466 w 10001"/>
                <a:gd name="connsiteY1" fmla="*/ 6246 h 10000"/>
                <a:gd name="connsiteX2" fmla="*/ 5861 w 10001"/>
                <a:gd name="connsiteY2" fmla="*/ 4214 h 10000"/>
                <a:gd name="connsiteX3" fmla="*/ 5315 w 10001"/>
                <a:gd name="connsiteY3" fmla="*/ 2994 h 10000"/>
                <a:gd name="connsiteX4" fmla="*/ 4162 w 10001"/>
                <a:gd name="connsiteY4" fmla="*/ 1966 h 10000"/>
                <a:gd name="connsiteX5" fmla="*/ 3114 w 10001"/>
                <a:gd name="connsiteY5" fmla="*/ 1966 h 10000"/>
                <a:gd name="connsiteX6" fmla="*/ 3436 w 10001"/>
                <a:gd name="connsiteY6" fmla="*/ 2779 h 10000"/>
                <a:gd name="connsiteX7" fmla="*/ 4001 w 10001"/>
                <a:gd name="connsiteY7" fmla="*/ 3329 h 10000"/>
                <a:gd name="connsiteX8" fmla="*/ 3032 w 10001"/>
                <a:gd name="connsiteY8" fmla="*/ 2898 h 10000"/>
                <a:gd name="connsiteX9" fmla="*/ 1659 w 10001"/>
                <a:gd name="connsiteY9" fmla="*/ 2612 h 10000"/>
                <a:gd name="connsiteX10" fmla="*/ 1012 w 10001"/>
                <a:gd name="connsiteY10" fmla="*/ 341 h 10000"/>
                <a:gd name="connsiteX11" fmla="*/ 386 w 10001"/>
                <a:gd name="connsiteY11" fmla="*/ 222 h 10000"/>
                <a:gd name="connsiteX12" fmla="*/ 325 w 10001"/>
                <a:gd name="connsiteY12" fmla="*/ 915 h 10000"/>
                <a:gd name="connsiteX13" fmla="*/ 2 w 10001"/>
                <a:gd name="connsiteY13" fmla="*/ 1441 h 10000"/>
                <a:gd name="connsiteX14" fmla="*/ 196 w 10001"/>
                <a:gd name="connsiteY14" fmla="*/ 2678 h 10000"/>
                <a:gd name="connsiteX15" fmla="*/ 285 w 10001"/>
                <a:gd name="connsiteY15" fmla="*/ 4429 h 10000"/>
                <a:gd name="connsiteX16" fmla="*/ 1496 w 10001"/>
                <a:gd name="connsiteY16" fmla="*/ 5863 h 10000"/>
                <a:gd name="connsiteX17" fmla="*/ 2527 w 10001"/>
                <a:gd name="connsiteY17" fmla="*/ 6581 h 10000"/>
                <a:gd name="connsiteX18" fmla="*/ 4365 w 10001"/>
                <a:gd name="connsiteY18" fmla="*/ 6390 h 10000"/>
                <a:gd name="connsiteX19" fmla="*/ 5374 w 10001"/>
                <a:gd name="connsiteY19" fmla="*/ 6892 h 10000"/>
                <a:gd name="connsiteX20" fmla="*/ 7496 w 10001"/>
                <a:gd name="connsiteY20" fmla="*/ 10000 h 10000"/>
                <a:gd name="connsiteX21" fmla="*/ 10001 w 10001"/>
                <a:gd name="connsiteY21" fmla="*/ 7848 h 10000"/>
                <a:gd name="connsiteX0" fmla="*/ 10080 w 10080"/>
                <a:gd name="connsiteY0" fmla="*/ 7848 h 10000"/>
                <a:gd name="connsiteX1" fmla="*/ 8545 w 10080"/>
                <a:gd name="connsiteY1" fmla="*/ 6246 h 10000"/>
                <a:gd name="connsiteX2" fmla="*/ 5940 w 10080"/>
                <a:gd name="connsiteY2" fmla="*/ 4214 h 10000"/>
                <a:gd name="connsiteX3" fmla="*/ 5394 w 10080"/>
                <a:gd name="connsiteY3" fmla="*/ 2994 h 10000"/>
                <a:gd name="connsiteX4" fmla="*/ 4241 w 10080"/>
                <a:gd name="connsiteY4" fmla="*/ 1966 h 10000"/>
                <a:gd name="connsiteX5" fmla="*/ 3193 w 10080"/>
                <a:gd name="connsiteY5" fmla="*/ 1966 h 10000"/>
                <a:gd name="connsiteX6" fmla="*/ 3515 w 10080"/>
                <a:gd name="connsiteY6" fmla="*/ 2779 h 10000"/>
                <a:gd name="connsiteX7" fmla="*/ 4080 w 10080"/>
                <a:gd name="connsiteY7" fmla="*/ 3329 h 10000"/>
                <a:gd name="connsiteX8" fmla="*/ 3111 w 10080"/>
                <a:gd name="connsiteY8" fmla="*/ 2898 h 10000"/>
                <a:gd name="connsiteX9" fmla="*/ 1738 w 10080"/>
                <a:gd name="connsiteY9" fmla="*/ 2612 h 10000"/>
                <a:gd name="connsiteX10" fmla="*/ 1091 w 10080"/>
                <a:gd name="connsiteY10" fmla="*/ 341 h 10000"/>
                <a:gd name="connsiteX11" fmla="*/ 465 w 10080"/>
                <a:gd name="connsiteY11" fmla="*/ 222 h 10000"/>
                <a:gd name="connsiteX12" fmla="*/ 404 w 10080"/>
                <a:gd name="connsiteY12" fmla="*/ 915 h 10000"/>
                <a:gd name="connsiteX13" fmla="*/ 81 w 10080"/>
                <a:gd name="connsiteY13" fmla="*/ 1441 h 10000"/>
                <a:gd name="connsiteX14" fmla="*/ 38 w 10080"/>
                <a:gd name="connsiteY14" fmla="*/ 2958 h 10000"/>
                <a:gd name="connsiteX15" fmla="*/ 364 w 10080"/>
                <a:gd name="connsiteY15" fmla="*/ 4429 h 10000"/>
                <a:gd name="connsiteX16" fmla="*/ 1575 w 10080"/>
                <a:gd name="connsiteY16" fmla="*/ 5863 h 10000"/>
                <a:gd name="connsiteX17" fmla="*/ 2606 w 10080"/>
                <a:gd name="connsiteY17" fmla="*/ 6581 h 10000"/>
                <a:gd name="connsiteX18" fmla="*/ 4444 w 10080"/>
                <a:gd name="connsiteY18" fmla="*/ 6390 h 10000"/>
                <a:gd name="connsiteX19" fmla="*/ 5453 w 10080"/>
                <a:gd name="connsiteY19" fmla="*/ 6892 h 10000"/>
                <a:gd name="connsiteX20" fmla="*/ 7575 w 10080"/>
                <a:gd name="connsiteY20" fmla="*/ 10000 h 10000"/>
                <a:gd name="connsiteX21" fmla="*/ 10080 w 10080"/>
                <a:gd name="connsiteY21" fmla="*/ 7848 h 10000"/>
                <a:gd name="connsiteX0" fmla="*/ 10080 w 10080"/>
                <a:gd name="connsiteY0" fmla="*/ 7848 h 10000"/>
                <a:gd name="connsiteX1" fmla="*/ 8545 w 10080"/>
                <a:gd name="connsiteY1" fmla="*/ 6246 h 10000"/>
                <a:gd name="connsiteX2" fmla="*/ 5940 w 10080"/>
                <a:gd name="connsiteY2" fmla="*/ 4214 h 10000"/>
                <a:gd name="connsiteX3" fmla="*/ 5394 w 10080"/>
                <a:gd name="connsiteY3" fmla="*/ 2994 h 10000"/>
                <a:gd name="connsiteX4" fmla="*/ 4241 w 10080"/>
                <a:gd name="connsiteY4" fmla="*/ 1966 h 10000"/>
                <a:gd name="connsiteX5" fmla="*/ 3193 w 10080"/>
                <a:gd name="connsiteY5" fmla="*/ 1966 h 10000"/>
                <a:gd name="connsiteX6" fmla="*/ 3515 w 10080"/>
                <a:gd name="connsiteY6" fmla="*/ 2779 h 10000"/>
                <a:gd name="connsiteX7" fmla="*/ 4080 w 10080"/>
                <a:gd name="connsiteY7" fmla="*/ 3329 h 10000"/>
                <a:gd name="connsiteX8" fmla="*/ 3111 w 10080"/>
                <a:gd name="connsiteY8" fmla="*/ 2898 h 10000"/>
                <a:gd name="connsiteX9" fmla="*/ 1738 w 10080"/>
                <a:gd name="connsiteY9" fmla="*/ 2612 h 10000"/>
                <a:gd name="connsiteX10" fmla="*/ 1091 w 10080"/>
                <a:gd name="connsiteY10" fmla="*/ 341 h 10000"/>
                <a:gd name="connsiteX11" fmla="*/ 465 w 10080"/>
                <a:gd name="connsiteY11" fmla="*/ 222 h 10000"/>
                <a:gd name="connsiteX12" fmla="*/ 404 w 10080"/>
                <a:gd name="connsiteY12" fmla="*/ 915 h 10000"/>
                <a:gd name="connsiteX13" fmla="*/ 81 w 10080"/>
                <a:gd name="connsiteY13" fmla="*/ 1441 h 10000"/>
                <a:gd name="connsiteX14" fmla="*/ 38 w 10080"/>
                <a:gd name="connsiteY14" fmla="*/ 2958 h 10000"/>
                <a:gd name="connsiteX15" fmla="*/ 499 w 10080"/>
                <a:gd name="connsiteY15" fmla="*/ 4309 h 10000"/>
                <a:gd name="connsiteX16" fmla="*/ 1575 w 10080"/>
                <a:gd name="connsiteY16" fmla="*/ 5863 h 10000"/>
                <a:gd name="connsiteX17" fmla="*/ 2606 w 10080"/>
                <a:gd name="connsiteY17" fmla="*/ 6581 h 10000"/>
                <a:gd name="connsiteX18" fmla="*/ 4444 w 10080"/>
                <a:gd name="connsiteY18" fmla="*/ 6390 h 10000"/>
                <a:gd name="connsiteX19" fmla="*/ 5453 w 10080"/>
                <a:gd name="connsiteY19" fmla="*/ 6892 h 10000"/>
                <a:gd name="connsiteX20" fmla="*/ 7575 w 10080"/>
                <a:gd name="connsiteY20" fmla="*/ 10000 h 10000"/>
                <a:gd name="connsiteX21" fmla="*/ 10080 w 10080"/>
                <a:gd name="connsiteY21" fmla="*/ 7848 h 10000"/>
                <a:gd name="connsiteX0" fmla="*/ 10013 w 10013"/>
                <a:gd name="connsiteY0" fmla="*/ 7848 h 10000"/>
                <a:gd name="connsiteX1" fmla="*/ 8478 w 10013"/>
                <a:gd name="connsiteY1" fmla="*/ 6246 h 10000"/>
                <a:gd name="connsiteX2" fmla="*/ 5873 w 10013"/>
                <a:gd name="connsiteY2" fmla="*/ 4214 h 10000"/>
                <a:gd name="connsiteX3" fmla="*/ 5327 w 10013"/>
                <a:gd name="connsiteY3" fmla="*/ 2994 h 10000"/>
                <a:gd name="connsiteX4" fmla="*/ 4174 w 10013"/>
                <a:gd name="connsiteY4" fmla="*/ 1966 h 10000"/>
                <a:gd name="connsiteX5" fmla="*/ 3126 w 10013"/>
                <a:gd name="connsiteY5" fmla="*/ 1966 h 10000"/>
                <a:gd name="connsiteX6" fmla="*/ 3448 w 10013"/>
                <a:gd name="connsiteY6" fmla="*/ 2779 h 10000"/>
                <a:gd name="connsiteX7" fmla="*/ 4013 w 10013"/>
                <a:gd name="connsiteY7" fmla="*/ 3329 h 10000"/>
                <a:gd name="connsiteX8" fmla="*/ 3044 w 10013"/>
                <a:gd name="connsiteY8" fmla="*/ 2898 h 10000"/>
                <a:gd name="connsiteX9" fmla="*/ 1671 w 10013"/>
                <a:gd name="connsiteY9" fmla="*/ 2612 h 10000"/>
                <a:gd name="connsiteX10" fmla="*/ 1024 w 10013"/>
                <a:gd name="connsiteY10" fmla="*/ 341 h 10000"/>
                <a:gd name="connsiteX11" fmla="*/ 398 w 10013"/>
                <a:gd name="connsiteY11" fmla="*/ 222 h 10000"/>
                <a:gd name="connsiteX12" fmla="*/ 337 w 10013"/>
                <a:gd name="connsiteY12" fmla="*/ 915 h 10000"/>
                <a:gd name="connsiteX13" fmla="*/ 14 w 10013"/>
                <a:gd name="connsiteY13" fmla="*/ 1441 h 10000"/>
                <a:gd name="connsiteX14" fmla="*/ 106 w 10013"/>
                <a:gd name="connsiteY14" fmla="*/ 3238 h 10000"/>
                <a:gd name="connsiteX15" fmla="*/ 432 w 10013"/>
                <a:gd name="connsiteY15" fmla="*/ 4309 h 10000"/>
                <a:gd name="connsiteX16" fmla="*/ 1508 w 10013"/>
                <a:gd name="connsiteY16" fmla="*/ 5863 h 10000"/>
                <a:gd name="connsiteX17" fmla="*/ 2539 w 10013"/>
                <a:gd name="connsiteY17" fmla="*/ 6581 h 10000"/>
                <a:gd name="connsiteX18" fmla="*/ 4377 w 10013"/>
                <a:gd name="connsiteY18" fmla="*/ 6390 h 10000"/>
                <a:gd name="connsiteX19" fmla="*/ 5386 w 10013"/>
                <a:gd name="connsiteY19" fmla="*/ 6892 h 10000"/>
                <a:gd name="connsiteX20" fmla="*/ 7508 w 10013"/>
                <a:gd name="connsiteY20" fmla="*/ 10000 h 10000"/>
                <a:gd name="connsiteX21" fmla="*/ 10013 w 10013"/>
                <a:gd name="connsiteY21" fmla="*/ 7848 h 10000"/>
                <a:gd name="connsiteX0" fmla="*/ 10042 w 10042"/>
                <a:gd name="connsiteY0" fmla="*/ 7848 h 10000"/>
                <a:gd name="connsiteX1" fmla="*/ 8507 w 10042"/>
                <a:gd name="connsiteY1" fmla="*/ 6246 h 10000"/>
                <a:gd name="connsiteX2" fmla="*/ 5902 w 10042"/>
                <a:gd name="connsiteY2" fmla="*/ 4214 h 10000"/>
                <a:gd name="connsiteX3" fmla="*/ 5356 w 10042"/>
                <a:gd name="connsiteY3" fmla="*/ 2994 h 10000"/>
                <a:gd name="connsiteX4" fmla="*/ 4203 w 10042"/>
                <a:gd name="connsiteY4" fmla="*/ 1966 h 10000"/>
                <a:gd name="connsiteX5" fmla="*/ 3155 w 10042"/>
                <a:gd name="connsiteY5" fmla="*/ 1966 h 10000"/>
                <a:gd name="connsiteX6" fmla="*/ 3477 w 10042"/>
                <a:gd name="connsiteY6" fmla="*/ 2779 h 10000"/>
                <a:gd name="connsiteX7" fmla="*/ 4042 w 10042"/>
                <a:gd name="connsiteY7" fmla="*/ 3329 h 10000"/>
                <a:gd name="connsiteX8" fmla="*/ 3073 w 10042"/>
                <a:gd name="connsiteY8" fmla="*/ 2898 h 10000"/>
                <a:gd name="connsiteX9" fmla="*/ 1700 w 10042"/>
                <a:gd name="connsiteY9" fmla="*/ 2612 h 10000"/>
                <a:gd name="connsiteX10" fmla="*/ 1053 w 10042"/>
                <a:gd name="connsiteY10" fmla="*/ 341 h 10000"/>
                <a:gd name="connsiteX11" fmla="*/ 427 w 10042"/>
                <a:gd name="connsiteY11" fmla="*/ 222 h 10000"/>
                <a:gd name="connsiteX12" fmla="*/ 366 w 10042"/>
                <a:gd name="connsiteY12" fmla="*/ 915 h 10000"/>
                <a:gd name="connsiteX13" fmla="*/ 9 w 10042"/>
                <a:gd name="connsiteY13" fmla="*/ 1761 h 10000"/>
                <a:gd name="connsiteX14" fmla="*/ 135 w 10042"/>
                <a:gd name="connsiteY14" fmla="*/ 3238 h 10000"/>
                <a:gd name="connsiteX15" fmla="*/ 461 w 10042"/>
                <a:gd name="connsiteY15" fmla="*/ 4309 h 10000"/>
                <a:gd name="connsiteX16" fmla="*/ 1537 w 10042"/>
                <a:gd name="connsiteY16" fmla="*/ 5863 h 10000"/>
                <a:gd name="connsiteX17" fmla="*/ 2568 w 10042"/>
                <a:gd name="connsiteY17" fmla="*/ 6581 h 10000"/>
                <a:gd name="connsiteX18" fmla="*/ 4406 w 10042"/>
                <a:gd name="connsiteY18" fmla="*/ 6390 h 10000"/>
                <a:gd name="connsiteX19" fmla="*/ 5415 w 10042"/>
                <a:gd name="connsiteY19" fmla="*/ 6892 h 10000"/>
                <a:gd name="connsiteX20" fmla="*/ 7537 w 10042"/>
                <a:gd name="connsiteY20" fmla="*/ 10000 h 10000"/>
                <a:gd name="connsiteX21" fmla="*/ 10042 w 10042"/>
                <a:gd name="connsiteY21" fmla="*/ 7848 h 10000"/>
                <a:gd name="connsiteX0" fmla="*/ 10036 w 10036"/>
                <a:gd name="connsiteY0" fmla="*/ 7848 h 10000"/>
                <a:gd name="connsiteX1" fmla="*/ 8501 w 10036"/>
                <a:gd name="connsiteY1" fmla="*/ 6246 h 10000"/>
                <a:gd name="connsiteX2" fmla="*/ 5896 w 10036"/>
                <a:gd name="connsiteY2" fmla="*/ 4214 h 10000"/>
                <a:gd name="connsiteX3" fmla="*/ 5350 w 10036"/>
                <a:gd name="connsiteY3" fmla="*/ 2994 h 10000"/>
                <a:gd name="connsiteX4" fmla="*/ 4197 w 10036"/>
                <a:gd name="connsiteY4" fmla="*/ 1966 h 10000"/>
                <a:gd name="connsiteX5" fmla="*/ 3149 w 10036"/>
                <a:gd name="connsiteY5" fmla="*/ 1966 h 10000"/>
                <a:gd name="connsiteX6" fmla="*/ 3471 w 10036"/>
                <a:gd name="connsiteY6" fmla="*/ 2779 h 10000"/>
                <a:gd name="connsiteX7" fmla="*/ 4036 w 10036"/>
                <a:gd name="connsiteY7" fmla="*/ 3329 h 10000"/>
                <a:gd name="connsiteX8" fmla="*/ 3067 w 10036"/>
                <a:gd name="connsiteY8" fmla="*/ 2898 h 10000"/>
                <a:gd name="connsiteX9" fmla="*/ 1694 w 10036"/>
                <a:gd name="connsiteY9" fmla="*/ 2612 h 10000"/>
                <a:gd name="connsiteX10" fmla="*/ 1047 w 10036"/>
                <a:gd name="connsiteY10" fmla="*/ 341 h 10000"/>
                <a:gd name="connsiteX11" fmla="*/ 421 w 10036"/>
                <a:gd name="connsiteY11" fmla="*/ 222 h 10000"/>
                <a:gd name="connsiteX12" fmla="*/ 360 w 10036"/>
                <a:gd name="connsiteY12" fmla="*/ 915 h 10000"/>
                <a:gd name="connsiteX13" fmla="*/ 69 w 10036"/>
                <a:gd name="connsiteY13" fmla="*/ 1258 h 10000"/>
                <a:gd name="connsiteX14" fmla="*/ 3 w 10036"/>
                <a:gd name="connsiteY14" fmla="*/ 1761 h 10000"/>
                <a:gd name="connsiteX15" fmla="*/ 129 w 10036"/>
                <a:gd name="connsiteY15" fmla="*/ 3238 h 10000"/>
                <a:gd name="connsiteX16" fmla="*/ 455 w 10036"/>
                <a:gd name="connsiteY16" fmla="*/ 4309 h 10000"/>
                <a:gd name="connsiteX17" fmla="*/ 1531 w 10036"/>
                <a:gd name="connsiteY17" fmla="*/ 5863 h 10000"/>
                <a:gd name="connsiteX18" fmla="*/ 2562 w 10036"/>
                <a:gd name="connsiteY18" fmla="*/ 6581 h 10000"/>
                <a:gd name="connsiteX19" fmla="*/ 4400 w 10036"/>
                <a:gd name="connsiteY19" fmla="*/ 6390 h 10000"/>
                <a:gd name="connsiteX20" fmla="*/ 5409 w 10036"/>
                <a:gd name="connsiteY20" fmla="*/ 6892 h 10000"/>
                <a:gd name="connsiteX21" fmla="*/ 7531 w 10036"/>
                <a:gd name="connsiteY21" fmla="*/ 10000 h 10000"/>
                <a:gd name="connsiteX22" fmla="*/ 10036 w 10036"/>
                <a:gd name="connsiteY22" fmla="*/ 7848 h 10000"/>
                <a:gd name="connsiteX0" fmla="*/ 10036 w 10036"/>
                <a:gd name="connsiteY0" fmla="*/ 7708 h 9860"/>
                <a:gd name="connsiteX1" fmla="*/ 8501 w 10036"/>
                <a:gd name="connsiteY1" fmla="*/ 6106 h 9860"/>
                <a:gd name="connsiteX2" fmla="*/ 5896 w 10036"/>
                <a:gd name="connsiteY2" fmla="*/ 4074 h 9860"/>
                <a:gd name="connsiteX3" fmla="*/ 5350 w 10036"/>
                <a:gd name="connsiteY3" fmla="*/ 2854 h 9860"/>
                <a:gd name="connsiteX4" fmla="*/ 4197 w 10036"/>
                <a:gd name="connsiteY4" fmla="*/ 1826 h 9860"/>
                <a:gd name="connsiteX5" fmla="*/ 3149 w 10036"/>
                <a:gd name="connsiteY5" fmla="*/ 1826 h 9860"/>
                <a:gd name="connsiteX6" fmla="*/ 3471 w 10036"/>
                <a:gd name="connsiteY6" fmla="*/ 2639 h 9860"/>
                <a:gd name="connsiteX7" fmla="*/ 4036 w 10036"/>
                <a:gd name="connsiteY7" fmla="*/ 3189 h 9860"/>
                <a:gd name="connsiteX8" fmla="*/ 3067 w 10036"/>
                <a:gd name="connsiteY8" fmla="*/ 2758 h 9860"/>
                <a:gd name="connsiteX9" fmla="*/ 1694 w 10036"/>
                <a:gd name="connsiteY9" fmla="*/ 2472 h 9860"/>
                <a:gd name="connsiteX10" fmla="*/ 1047 w 10036"/>
                <a:gd name="connsiteY10" fmla="*/ 201 h 9860"/>
                <a:gd name="connsiteX11" fmla="*/ 421 w 10036"/>
                <a:gd name="connsiteY11" fmla="*/ 82 h 9860"/>
                <a:gd name="connsiteX12" fmla="*/ 529 w 10036"/>
                <a:gd name="connsiteY12" fmla="*/ 855 h 9860"/>
                <a:gd name="connsiteX13" fmla="*/ 69 w 10036"/>
                <a:gd name="connsiteY13" fmla="*/ 1118 h 9860"/>
                <a:gd name="connsiteX14" fmla="*/ 3 w 10036"/>
                <a:gd name="connsiteY14" fmla="*/ 1621 h 9860"/>
                <a:gd name="connsiteX15" fmla="*/ 129 w 10036"/>
                <a:gd name="connsiteY15" fmla="*/ 3098 h 9860"/>
                <a:gd name="connsiteX16" fmla="*/ 455 w 10036"/>
                <a:gd name="connsiteY16" fmla="*/ 4169 h 9860"/>
                <a:gd name="connsiteX17" fmla="*/ 1531 w 10036"/>
                <a:gd name="connsiteY17" fmla="*/ 5723 h 9860"/>
                <a:gd name="connsiteX18" fmla="*/ 2562 w 10036"/>
                <a:gd name="connsiteY18" fmla="*/ 6441 h 9860"/>
                <a:gd name="connsiteX19" fmla="*/ 4400 w 10036"/>
                <a:gd name="connsiteY19" fmla="*/ 6250 h 9860"/>
                <a:gd name="connsiteX20" fmla="*/ 5409 w 10036"/>
                <a:gd name="connsiteY20" fmla="*/ 6752 h 9860"/>
                <a:gd name="connsiteX21" fmla="*/ 7531 w 10036"/>
                <a:gd name="connsiteY21" fmla="*/ 9860 h 9860"/>
                <a:gd name="connsiteX22" fmla="*/ 10036 w 10036"/>
                <a:gd name="connsiteY22" fmla="*/ 7708 h 9860"/>
                <a:gd name="connsiteX0" fmla="*/ 10000 w 10000"/>
                <a:gd name="connsiteY0" fmla="*/ 7825 h 10008"/>
                <a:gd name="connsiteX1" fmla="*/ 8471 w 10000"/>
                <a:gd name="connsiteY1" fmla="*/ 6201 h 10008"/>
                <a:gd name="connsiteX2" fmla="*/ 5875 w 10000"/>
                <a:gd name="connsiteY2" fmla="*/ 4140 h 10008"/>
                <a:gd name="connsiteX3" fmla="*/ 5331 w 10000"/>
                <a:gd name="connsiteY3" fmla="*/ 2903 h 10008"/>
                <a:gd name="connsiteX4" fmla="*/ 4182 w 10000"/>
                <a:gd name="connsiteY4" fmla="*/ 1860 h 10008"/>
                <a:gd name="connsiteX5" fmla="*/ 3138 w 10000"/>
                <a:gd name="connsiteY5" fmla="*/ 1860 h 10008"/>
                <a:gd name="connsiteX6" fmla="*/ 3459 w 10000"/>
                <a:gd name="connsiteY6" fmla="*/ 2684 h 10008"/>
                <a:gd name="connsiteX7" fmla="*/ 4022 w 10000"/>
                <a:gd name="connsiteY7" fmla="*/ 3242 h 10008"/>
                <a:gd name="connsiteX8" fmla="*/ 3056 w 10000"/>
                <a:gd name="connsiteY8" fmla="*/ 2805 h 10008"/>
                <a:gd name="connsiteX9" fmla="*/ 1688 w 10000"/>
                <a:gd name="connsiteY9" fmla="*/ 2515 h 10008"/>
                <a:gd name="connsiteX10" fmla="*/ 1043 w 10000"/>
                <a:gd name="connsiteY10" fmla="*/ 212 h 10008"/>
                <a:gd name="connsiteX11" fmla="*/ 419 w 10000"/>
                <a:gd name="connsiteY11" fmla="*/ 91 h 10008"/>
                <a:gd name="connsiteX12" fmla="*/ 628 w 10000"/>
                <a:gd name="connsiteY12" fmla="*/ 997 h 10008"/>
                <a:gd name="connsiteX13" fmla="*/ 69 w 10000"/>
                <a:gd name="connsiteY13" fmla="*/ 1142 h 10008"/>
                <a:gd name="connsiteX14" fmla="*/ 3 w 10000"/>
                <a:gd name="connsiteY14" fmla="*/ 1652 h 10008"/>
                <a:gd name="connsiteX15" fmla="*/ 129 w 10000"/>
                <a:gd name="connsiteY15" fmla="*/ 3150 h 10008"/>
                <a:gd name="connsiteX16" fmla="*/ 453 w 10000"/>
                <a:gd name="connsiteY16" fmla="*/ 4236 h 10008"/>
                <a:gd name="connsiteX17" fmla="*/ 1526 w 10000"/>
                <a:gd name="connsiteY17" fmla="*/ 5812 h 10008"/>
                <a:gd name="connsiteX18" fmla="*/ 2553 w 10000"/>
                <a:gd name="connsiteY18" fmla="*/ 6540 h 10008"/>
                <a:gd name="connsiteX19" fmla="*/ 4384 w 10000"/>
                <a:gd name="connsiteY19" fmla="*/ 6347 h 10008"/>
                <a:gd name="connsiteX20" fmla="*/ 5390 w 10000"/>
                <a:gd name="connsiteY20" fmla="*/ 6856 h 10008"/>
                <a:gd name="connsiteX21" fmla="*/ 7504 w 10000"/>
                <a:gd name="connsiteY21" fmla="*/ 10008 h 10008"/>
                <a:gd name="connsiteX22" fmla="*/ 10000 w 10000"/>
                <a:gd name="connsiteY22" fmla="*/ 7825 h 10008"/>
                <a:gd name="connsiteX0" fmla="*/ 10000 w 10000"/>
                <a:gd name="connsiteY0" fmla="*/ 7825 h 10008"/>
                <a:gd name="connsiteX1" fmla="*/ 8471 w 10000"/>
                <a:gd name="connsiteY1" fmla="*/ 6201 h 10008"/>
                <a:gd name="connsiteX2" fmla="*/ 5875 w 10000"/>
                <a:gd name="connsiteY2" fmla="*/ 4140 h 10008"/>
                <a:gd name="connsiteX3" fmla="*/ 5331 w 10000"/>
                <a:gd name="connsiteY3" fmla="*/ 2903 h 10008"/>
                <a:gd name="connsiteX4" fmla="*/ 4182 w 10000"/>
                <a:gd name="connsiteY4" fmla="*/ 1860 h 10008"/>
                <a:gd name="connsiteX5" fmla="*/ 3138 w 10000"/>
                <a:gd name="connsiteY5" fmla="*/ 1860 h 10008"/>
                <a:gd name="connsiteX6" fmla="*/ 3459 w 10000"/>
                <a:gd name="connsiteY6" fmla="*/ 2684 h 10008"/>
                <a:gd name="connsiteX7" fmla="*/ 4022 w 10000"/>
                <a:gd name="connsiteY7" fmla="*/ 3242 h 10008"/>
                <a:gd name="connsiteX8" fmla="*/ 3056 w 10000"/>
                <a:gd name="connsiteY8" fmla="*/ 2805 h 10008"/>
                <a:gd name="connsiteX9" fmla="*/ 1688 w 10000"/>
                <a:gd name="connsiteY9" fmla="*/ 2515 h 10008"/>
                <a:gd name="connsiteX10" fmla="*/ 1043 w 10000"/>
                <a:gd name="connsiteY10" fmla="*/ 212 h 10008"/>
                <a:gd name="connsiteX11" fmla="*/ 419 w 10000"/>
                <a:gd name="connsiteY11" fmla="*/ 91 h 10008"/>
                <a:gd name="connsiteX12" fmla="*/ 628 w 10000"/>
                <a:gd name="connsiteY12" fmla="*/ 997 h 10008"/>
                <a:gd name="connsiteX13" fmla="*/ 304 w 10000"/>
                <a:gd name="connsiteY13" fmla="*/ 1061 h 10008"/>
                <a:gd name="connsiteX14" fmla="*/ 69 w 10000"/>
                <a:gd name="connsiteY14" fmla="*/ 1142 h 10008"/>
                <a:gd name="connsiteX15" fmla="*/ 3 w 10000"/>
                <a:gd name="connsiteY15" fmla="*/ 1652 h 10008"/>
                <a:gd name="connsiteX16" fmla="*/ 129 w 10000"/>
                <a:gd name="connsiteY16" fmla="*/ 3150 h 10008"/>
                <a:gd name="connsiteX17" fmla="*/ 453 w 10000"/>
                <a:gd name="connsiteY17" fmla="*/ 4236 h 10008"/>
                <a:gd name="connsiteX18" fmla="*/ 1526 w 10000"/>
                <a:gd name="connsiteY18" fmla="*/ 5812 h 10008"/>
                <a:gd name="connsiteX19" fmla="*/ 2553 w 10000"/>
                <a:gd name="connsiteY19" fmla="*/ 6540 h 10008"/>
                <a:gd name="connsiteX20" fmla="*/ 4384 w 10000"/>
                <a:gd name="connsiteY20" fmla="*/ 6347 h 10008"/>
                <a:gd name="connsiteX21" fmla="*/ 5390 w 10000"/>
                <a:gd name="connsiteY21" fmla="*/ 6856 h 10008"/>
                <a:gd name="connsiteX22" fmla="*/ 7504 w 10000"/>
                <a:gd name="connsiteY22" fmla="*/ 10008 h 10008"/>
                <a:gd name="connsiteX23" fmla="*/ 10000 w 10000"/>
                <a:gd name="connsiteY23" fmla="*/ 7825 h 10008"/>
                <a:gd name="connsiteX0" fmla="*/ 10000 w 10000"/>
                <a:gd name="connsiteY0" fmla="*/ 7825 h 10008"/>
                <a:gd name="connsiteX1" fmla="*/ 8471 w 10000"/>
                <a:gd name="connsiteY1" fmla="*/ 6201 h 10008"/>
                <a:gd name="connsiteX2" fmla="*/ 5875 w 10000"/>
                <a:gd name="connsiteY2" fmla="*/ 4140 h 10008"/>
                <a:gd name="connsiteX3" fmla="*/ 5331 w 10000"/>
                <a:gd name="connsiteY3" fmla="*/ 2903 h 10008"/>
                <a:gd name="connsiteX4" fmla="*/ 4182 w 10000"/>
                <a:gd name="connsiteY4" fmla="*/ 1860 h 10008"/>
                <a:gd name="connsiteX5" fmla="*/ 3138 w 10000"/>
                <a:gd name="connsiteY5" fmla="*/ 1860 h 10008"/>
                <a:gd name="connsiteX6" fmla="*/ 3459 w 10000"/>
                <a:gd name="connsiteY6" fmla="*/ 2684 h 10008"/>
                <a:gd name="connsiteX7" fmla="*/ 4022 w 10000"/>
                <a:gd name="connsiteY7" fmla="*/ 3242 h 10008"/>
                <a:gd name="connsiteX8" fmla="*/ 3056 w 10000"/>
                <a:gd name="connsiteY8" fmla="*/ 2805 h 10008"/>
                <a:gd name="connsiteX9" fmla="*/ 1688 w 10000"/>
                <a:gd name="connsiteY9" fmla="*/ 2515 h 10008"/>
                <a:gd name="connsiteX10" fmla="*/ 1043 w 10000"/>
                <a:gd name="connsiteY10" fmla="*/ 212 h 10008"/>
                <a:gd name="connsiteX11" fmla="*/ 419 w 10000"/>
                <a:gd name="connsiteY11" fmla="*/ 91 h 10008"/>
                <a:gd name="connsiteX12" fmla="*/ 628 w 10000"/>
                <a:gd name="connsiteY12" fmla="*/ 997 h 10008"/>
                <a:gd name="connsiteX13" fmla="*/ 270 w 10000"/>
                <a:gd name="connsiteY13" fmla="*/ 858 h 10008"/>
                <a:gd name="connsiteX14" fmla="*/ 69 w 10000"/>
                <a:gd name="connsiteY14" fmla="*/ 1142 h 10008"/>
                <a:gd name="connsiteX15" fmla="*/ 3 w 10000"/>
                <a:gd name="connsiteY15" fmla="*/ 1652 h 10008"/>
                <a:gd name="connsiteX16" fmla="*/ 129 w 10000"/>
                <a:gd name="connsiteY16" fmla="*/ 3150 h 10008"/>
                <a:gd name="connsiteX17" fmla="*/ 453 w 10000"/>
                <a:gd name="connsiteY17" fmla="*/ 4236 h 10008"/>
                <a:gd name="connsiteX18" fmla="*/ 1526 w 10000"/>
                <a:gd name="connsiteY18" fmla="*/ 5812 h 10008"/>
                <a:gd name="connsiteX19" fmla="*/ 2553 w 10000"/>
                <a:gd name="connsiteY19" fmla="*/ 6540 h 10008"/>
                <a:gd name="connsiteX20" fmla="*/ 4384 w 10000"/>
                <a:gd name="connsiteY20" fmla="*/ 6347 h 10008"/>
                <a:gd name="connsiteX21" fmla="*/ 5390 w 10000"/>
                <a:gd name="connsiteY21" fmla="*/ 6856 h 10008"/>
                <a:gd name="connsiteX22" fmla="*/ 7504 w 10000"/>
                <a:gd name="connsiteY22" fmla="*/ 10008 h 10008"/>
                <a:gd name="connsiteX23" fmla="*/ 10000 w 10000"/>
                <a:gd name="connsiteY23" fmla="*/ 7825 h 10008"/>
                <a:gd name="connsiteX0" fmla="*/ 10000 w 10000"/>
                <a:gd name="connsiteY0" fmla="*/ 7816 h 9999"/>
                <a:gd name="connsiteX1" fmla="*/ 8471 w 10000"/>
                <a:gd name="connsiteY1" fmla="*/ 6192 h 9999"/>
                <a:gd name="connsiteX2" fmla="*/ 5875 w 10000"/>
                <a:gd name="connsiteY2" fmla="*/ 4131 h 9999"/>
                <a:gd name="connsiteX3" fmla="*/ 5331 w 10000"/>
                <a:gd name="connsiteY3" fmla="*/ 2894 h 9999"/>
                <a:gd name="connsiteX4" fmla="*/ 4182 w 10000"/>
                <a:gd name="connsiteY4" fmla="*/ 1851 h 9999"/>
                <a:gd name="connsiteX5" fmla="*/ 3138 w 10000"/>
                <a:gd name="connsiteY5" fmla="*/ 1851 h 9999"/>
                <a:gd name="connsiteX6" fmla="*/ 3459 w 10000"/>
                <a:gd name="connsiteY6" fmla="*/ 2675 h 9999"/>
                <a:gd name="connsiteX7" fmla="*/ 4022 w 10000"/>
                <a:gd name="connsiteY7" fmla="*/ 3233 h 9999"/>
                <a:gd name="connsiteX8" fmla="*/ 3056 w 10000"/>
                <a:gd name="connsiteY8" fmla="*/ 2796 h 9999"/>
                <a:gd name="connsiteX9" fmla="*/ 1688 w 10000"/>
                <a:gd name="connsiteY9" fmla="*/ 2506 h 9999"/>
                <a:gd name="connsiteX10" fmla="*/ 1043 w 10000"/>
                <a:gd name="connsiteY10" fmla="*/ 203 h 9999"/>
                <a:gd name="connsiteX11" fmla="*/ 419 w 10000"/>
                <a:gd name="connsiteY11" fmla="*/ 82 h 9999"/>
                <a:gd name="connsiteX12" fmla="*/ 270 w 10000"/>
                <a:gd name="connsiteY12" fmla="*/ 849 h 9999"/>
                <a:gd name="connsiteX13" fmla="*/ 69 w 10000"/>
                <a:gd name="connsiteY13" fmla="*/ 1133 h 9999"/>
                <a:gd name="connsiteX14" fmla="*/ 3 w 10000"/>
                <a:gd name="connsiteY14" fmla="*/ 1643 h 9999"/>
                <a:gd name="connsiteX15" fmla="*/ 129 w 10000"/>
                <a:gd name="connsiteY15" fmla="*/ 3141 h 9999"/>
                <a:gd name="connsiteX16" fmla="*/ 453 w 10000"/>
                <a:gd name="connsiteY16" fmla="*/ 4227 h 9999"/>
                <a:gd name="connsiteX17" fmla="*/ 1526 w 10000"/>
                <a:gd name="connsiteY17" fmla="*/ 5803 h 9999"/>
                <a:gd name="connsiteX18" fmla="*/ 2553 w 10000"/>
                <a:gd name="connsiteY18" fmla="*/ 6531 h 9999"/>
                <a:gd name="connsiteX19" fmla="*/ 4384 w 10000"/>
                <a:gd name="connsiteY19" fmla="*/ 6338 h 9999"/>
                <a:gd name="connsiteX20" fmla="*/ 5390 w 10000"/>
                <a:gd name="connsiteY20" fmla="*/ 6847 h 9999"/>
                <a:gd name="connsiteX21" fmla="*/ 7504 w 10000"/>
                <a:gd name="connsiteY21" fmla="*/ 9999 h 9999"/>
                <a:gd name="connsiteX22" fmla="*/ 10000 w 10000"/>
                <a:gd name="connsiteY22" fmla="*/ 7816 h 9999"/>
                <a:gd name="connsiteX0" fmla="*/ 10000 w 10000"/>
                <a:gd name="connsiteY0" fmla="*/ 7836 h 10019"/>
                <a:gd name="connsiteX1" fmla="*/ 8471 w 10000"/>
                <a:gd name="connsiteY1" fmla="*/ 6212 h 10019"/>
                <a:gd name="connsiteX2" fmla="*/ 5875 w 10000"/>
                <a:gd name="connsiteY2" fmla="*/ 4150 h 10019"/>
                <a:gd name="connsiteX3" fmla="*/ 5331 w 10000"/>
                <a:gd name="connsiteY3" fmla="*/ 2913 h 10019"/>
                <a:gd name="connsiteX4" fmla="*/ 4182 w 10000"/>
                <a:gd name="connsiteY4" fmla="*/ 1870 h 10019"/>
                <a:gd name="connsiteX5" fmla="*/ 3138 w 10000"/>
                <a:gd name="connsiteY5" fmla="*/ 1870 h 10019"/>
                <a:gd name="connsiteX6" fmla="*/ 3459 w 10000"/>
                <a:gd name="connsiteY6" fmla="*/ 2694 h 10019"/>
                <a:gd name="connsiteX7" fmla="*/ 4022 w 10000"/>
                <a:gd name="connsiteY7" fmla="*/ 3252 h 10019"/>
                <a:gd name="connsiteX8" fmla="*/ 3056 w 10000"/>
                <a:gd name="connsiteY8" fmla="*/ 2815 h 10019"/>
                <a:gd name="connsiteX9" fmla="*/ 1688 w 10000"/>
                <a:gd name="connsiteY9" fmla="*/ 2525 h 10019"/>
                <a:gd name="connsiteX10" fmla="*/ 1043 w 10000"/>
                <a:gd name="connsiteY10" fmla="*/ 222 h 10019"/>
                <a:gd name="connsiteX11" fmla="*/ 419 w 10000"/>
                <a:gd name="connsiteY11" fmla="*/ 101 h 10019"/>
                <a:gd name="connsiteX12" fmla="*/ 69 w 10000"/>
                <a:gd name="connsiteY12" fmla="*/ 1152 h 10019"/>
                <a:gd name="connsiteX13" fmla="*/ 3 w 10000"/>
                <a:gd name="connsiteY13" fmla="*/ 1662 h 10019"/>
                <a:gd name="connsiteX14" fmla="*/ 129 w 10000"/>
                <a:gd name="connsiteY14" fmla="*/ 3160 h 10019"/>
                <a:gd name="connsiteX15" fmla="*/ 453 w 10000"/>
                <a:gd name="connsiteY15" fmla="*/ 4246 h 10019"/>
                <a:gd name="connsiteX16" fmla="*/ 1526 w 10000"/>
                <a:gd name="connsiteY16" fmla="*/ 5823 h 10019"/>
                <a:gd name="connsiteX17" fmla="*/ 2553 w 10000"/>
                <a:gd name="connsiteY17" fmla="*/ 6551 h 10019"/>
                <a:gd name="connsiteX18" fmla="*/ 4384 w 10000"/>
                <a:gd name="connsiteY18" fmla="*/ 6358 h 10019"/>
                <a:gd name="connsiteX19" fmla="*/ 5390 w 10000"/>
                <a:gd name="connsiteY19" fmla="*/ 6867 h 10019"/>
                <a:gd name="connsiteX20" fmla="*/ 7504 w 10000"/>
                <a:gd name="connsiteY20" fmla="*/ 10019 h 10019"/>
                <a:gd name="connsiteX21" fmla="*/ 10000 w 10000"/>
                <a:gd name="connsiteY21" fmla="*/ 7836 h 10019"/>
                <a:gd name="connsiteX0" fmla="*/ 10059 w 10059"/>
                <a:gd name="connsiteY0" fmla="*/ 7832 h 10015"/>
                <a:gd name="connsiteX1" fmla="*/ 8530 w 10059"/>
                <a:gd name="connsiteY1" fmla="*/ 6208 h 10015"/>
                <a:gd name="connsiteX2" fmla="*/ 5934 w 10059"/>
                <a:gd name="connsiteY2" fmla="*/ 4146 h 10015"/>
                <a:gd name="connsiteX3" fmla="*/ 5390 w 10059"/>
                <a:gd name="connsiteY3" fmla="*/ 2909 h 10015"/>
                <a:gd name="connsiteX4" fmla="*/ 4241 w 10059"/>
                <a:gd name="connsiteY4" fmla="*/ 1866 h 10015"/>
                <a:gd name="connsiteX5" fmla="*/ 3197 w 10059"/>
                <a:gd name="connsiteY5" fmla="*/ 1866 h 10015"/>
                <a:gd name="connsiteX6" fmla="*/ 3518 w 10059"/>
                <a:gd name="connsiteY6" fmla="*/ 2690 h 10015"/>
                <a:gd name="connsiteX7" fmla="*/ 4081 w 10059"/>
                <a:gd name="connsiteY7" fmla="*/ 3248 h 10015"/>
                <a:gd name="connsiteX8" fmla="*/ 3115 w 10059"/>
                <a:gd name="connsiteY8" fmla="*/ 2811 h 10015"/>
                <a:gd name="connsiteX9" fmla="*/ 1747 w 10059"/>
                <a:gd name="connsiteY9" fmla="*/ 2521 h 10015"/>
                <a:gd name="connsiteX10" fmla="*/ 1102 w 10059"/>
                <a:gd name="connsiteY10" fmla="*/ 218 h 10015"/>
                <a:gd name="connsiteX11" fmla="*/ 478 w 10059"/>
                <a:gd name="connsiteY11" fmla="*/ 97 h 10015"/>
                <a:gd name="connsiteX12" fmla="*/ 27 w 10059"/>
                <a:gd name="connsiteY12" fmla="*/ 1067 h 10015"/>
                <a:gd name="connsiteX13" fmla="*/ 62 w 10059"/>
                <a:gd name="connsiteY13" fmla="*/ 1658 h 10015"/>
                <a:gd name="connsiteX14" fmla="*/ 188 w 10059"/>
                <a:gd name="connsiteY14" fmla="*/ 3156 h 10015"/>
                <a:gd name="connsiteX15" fmla="*/ 512 w 10059"/>
                <a:gd name="connsiteY15" fmla="*/ 4242 h 10015"/>
                <a:gd name="connsiteX16" fmla="*/ 1585 w 10059"/>
                <a:gd name="connsiteY16" fmla="*/ 5819 h 10015"/>
                <a:gd name="connsiteX17" fmla="*/ 2612 w 10059"/>
                <a:gd name="connsiteY17" fmla="*/ 6547 h 10015"/>
                <a:gd name="connsiteX18" fmla="*/ 4443 w 10059"/>
                <a:gd name="connsiteY18" fmla="*/ 6354 h 10015"/>
                <a:gd name="connsiteX19" fmla="*/ 5449 w 10059"/>
                <a:gd name="connsiteY19" fmla="*/ 6863 h 10015"/>
                <a:gd name="connsiteX20" fmla="*/ 7563 w 10059"/>
                <a:gd name="connsiteY20" fmla="*/ 10015 h 10015"/>
                <a:gd name="connsiteX21" fmla="*/ 10059 w 10059"/>
                <a:gd name="connsiteY21" fmla="*/ 7832 h 10015"/>
                <a:gd name="connsiteX0" fmla="*/ 10059 w 10059"/>
                <a:gd name="connsiteY0" fmla="*/ 7693 h 9876"/>
                <a:gd name="connsiteX1" fmla="*/ 8530 w 10059"/>
                <a:gd name="connsiteY1" fmla="*/ 6069 h 9876"/>
                <a:gd name="connsiteX2" fmla="*/ 5934 w 10059"/>
                <a:gd name="connsiteY2" fmla="*/ 4007 h 9876"/>
                <a:gd name="connsiteX3" fmla="*/ 5390 w 10059"/>
                <a:gd name="connsiteY3" fmla="*/ 2770 h 9876"/>
                <a:gd name="connsiteX4" fmla="*/ 4241 w 10059"/>
                <a:gd name="connsiteY4" fmla="*/ 1727 h 9876"/>
                <a:gd name="connsiteX5" fmla="*/ 3197 w 10059"/>
                <a:gd name="connsiteY5" fmla="*/ 1727 h 9876"/>
                <a:gd name="connsiteX6" fmla="*/ 3518 w 10059"/>
                <a:gd name="connsiteY6" fmla="*/ 2551 h 9876"/>
                <a:gd name="connsiteX7" fmla="*/ 4081 w 10059"/>
                <a:gd name="connsiteY7" fmla="*/ 3109 h 9876"/>
                <a:gd name="connsiteX8" fmla="*/ 3115 w 10059"/>
                <a:gd name="connsiteY8" fmla="*/ 2672 h 9876"/>
                <a:gd name="connsiteX9" fmla="*/ 1747 w 10059"/>
                <a:gd name="connsiteY9" fmla="*/ 2382 h 9876"/>
                <a:gd name="connsiteX10" fmla="*/ 1102 w 10059"/>
                <a:gd name="connsiteY10" fmla="*/ 79 h 9876"/>
                <a:gd name="connsiteX11" fmla="*/ 545 w 10059"/>
                <a:gd name="connsiteY11" fmla="*/ 445 h 9876"/>
                <a:gd name="connsiteX12" fmla="*/ 27 w 10059"/>
                <a:gd name="connsiteY12" fmla="*/ 928 h 9876"/>
                <a:gd name="connsiteX13" fmla="*/ 62 w 10059"/>
                <a:gd name="connsiteY13" fmla="*/ 1519 h 9876"/>
                <a:gd name="connsiteX14" fmla="*/ 188 w 10059"/>
                <a:gd name="connsiteY14" fmla="*/ 3017 h 9876"/>
                <a:gd name="connsiteX15" fmla="*/ 512 w 10059"/>
                <a:gd name="connsiteY15" fmla="*/ 4103 h 9876"/>
                <a:gd name="connsiteX16" fmla="*/ 1585 w 10059"/>
                <a:gd name="connsiteY16" fmla="*/ 5680 h 9876"/>
                <a:gd name="connsiteX17" fmla="*/ 2612 w 10059"/>
                <a:gd name="connsiteY17" fmla="*/ 6408 h 9876"/>
                <a:gd name="connsiteX18" fmla="*/ 4443 w 10059"/>
                <a:gd name="connsiteY18" fmla="*/ 6215 h 9876"/>
                <a:gd name="connsiteX19" fmla="*/ 5449 w 10059"/>
                <a:gd name="connsiteY19" fmla="*/ 6724 h 9876"/>
                <a:gd name="connsiteX20" fmla="*/ 7563 w 10059"/>
                <a:gd name="connsiteY20" fmla="*/ 9876 h 9876"/>
                <a:gd name="connsiteX21" fmla="*/ 10059 w 10059"/>
                <a:gd name="connsiteY21" fmla="*/ 7693 h 9876"/>
                <a:gd name="connsiteX0" fmla="*/ 10000 w 10000"/>
                <a:gd name="connsiteY0" fmla="*/ 7481 h 9691"/>
                <a:gd name="connsiteX1" fmla="*/ 8480 w 10000"/>
                <a:gd name="connsiteY1" fmla="*/ 5836 h 9691"/>
                <a:gd name="connsiteX2" fmla="*/ 5899 w 10000"/>
                <a:gd name="connsiteY2" fmla="*/ 3748 h 9691"/>
                <a:gd name="connsiteX3" fmla="*/ 5358 w 10000"/>
                <a:gd name="connsiteY3" fmla="*/ 2496 h 9691"/>
                <a:gd name="connsiteX4" fmla="*/ 4216 w 10000"/>
                <a:gd name="connsiteY4" fmla="*/ 1440 h 9691"/>
                <a:gd name="connsiteX5" fmla="*/ 3178 w 10000"/>
                <a:gd name="connsiteY5" fmla="*/ 1440 h 9691"/>
                <a:gd name="connsiteX6" fmla="*/ 3497 w 10000"/>
                <a:gd name="connsiteY6" fmla="*/ 2274 h 9691"/>
                <a:gd name="connsiteX7" fmla="*/ 4057 w 10000"/>
                <a:gd name="connsiteY7" fmla="*/ 2839 h 9691"/>
                <a:gd name="connsiteX8" fmla="*/ 3097 w 10000"/>
                <a:gd name="connsiteY8" fmla="*/ 2397 h 9691"/>
                <a:gd name="connsiteX9" fmla="*/ 1737 w 10000"/>
                <a:gd name="connsiteY9" fmla="*/ 2103 h 9691"/>
                <a:gd name="connsiteX10" fmla="*/ 1163 w 10000"/>
                <a:gd name="connsiteY10" fmla="*/ 141 h 9691"/>
                <a:gd name="connsiteX11" fmla="*/ 542 w 10000"/>
                <a:gd name="connsiteY11" fmla="*/ 142 h 9691"/>
                <a:gd name="connsiteX12" fmla="*/ 27 w 10000"/>
                <a:gd name="connsiteY12" fmla="*/ 631 h 9691"/>
                <a:gd name="connsiteX13" fmla="*/ 62 w 10000"/>
                <a:gd name="connsiteY13" fmla="*/ 1229 h 9691"/>
                <a:gd name="connsiteX14" fmla="*/ 187 w 10000"/>
                <a:gd name="connsiteY14" fmla="*/ 2746 h 9691"/>
                <a:gd name="connsiteX15" fmla="*/ 509 w 10000"/>
                <a:gd name="connsiteY15" fmla="*/ 3846 h 9691"/>
                <a:gd name="connsiteX16" fmla="*/ 1576 w 10000"/>
                <a:gd name="connsiteY16" fmla="*/ 5442 h 9691"/>
                <a:gd name="connsiteX17" fmla="*/ 2597 w 10000"/>
                <a:gd name="connsiteY17" fmla="*/ 6179 h 9691"/>
                <a:gd name="connsiteX18" fmla="*/ 4417 w 10000"/>
                <a:gd name="connsiteY18" fmla="*/ 5984 h 9691"/>
                <a:gd name="connsiteX19" fmla="*/ 5417 w 10000"/>
                <a:gd name="connsiteY19" fmla="*/ 6499 h 9691"/>
                <a:gd name="connsiteX20" fmla="*/ 7519 w 10000"/>
                <a:gd name="connsiteY20" fmla="*/ 9691 h 9691"/>
                <a:gd name="connsiteX21" fmla="*/ 10000 w 10000"/>
                <a:gd name="connsiteY21" fmla="*/ 7481 h 9691"/>
                <a:gd name="connsiteX0" fmla="*/ 10000 w 10000"/>
                <a:gd name="connsiteY0" fmla="*/ 7720 h 10000"/>
                <a:gd name="connsiteX1" fmla="*/ 8480 w 10000"/>
                <a:gd name="connsiteY1" fmla="*/ 6022 h 10000"/>
                <a:gd name="connsiteX2" fmla="*/ 5899 w 10000"/>
                <a:gd name="connsiteY2" fmla="*/ 3868 h 10000"/>
                <a:gd name="connsiteX3" fmla="*/ 5358 w 10000"/>
                <a:gd name="connsiteY3" fmla="*/ 2576 h 10000"/>
                <a:gd name="connsiteX4" fmla="*/ 4216 w 10000"/>
                <a:gd name="connsiteY4" fmla="*/ 1486 h 10000"/>
                <a:gd name="connsiteX5" fmla="*/ 3178 w 10000"/>
                <a:gd name="connsiteY5" fmla="*/ 1486 h 10000"/>
                <a:gd name="connsiteX6" fmla="*/ 3497 w 10000"/>
                <a:gd name="connsiteY6" fmla="*/ 2347 h 10000"/>
                <a:gd name="connsiteX7" fmla="*/ 4057 w 10000"/>
                <a:gd name="connsiteY7" fmla="*/ 2930 h 10000"/>
                <a:gd name="connsiteX8" fmla="*/ 3097 w 10000"/>
                <a:gd name="connsiteY8" fmla="*/ 2473 h 10000"/>
                <a:gd name="connsiteX9" fmla="*/ 2005 w 10000"/>
                <a:gd name="connsiteY9" fmla="*/ 1958 h 10000"/>
                <a:gd name="connsiteX10" fmla="*/ 1163 w 10000"/>
                <a:gd name="connsiteY10" fmla="*/ 145 h 10000"/>
                <a:gd name="connsiteX11" fmla="*/ 542 w 10000"/>
                <a:gd name="connsiteY11" fmla="*/ 147 h 10000"/>
                <a:gd name="connsiteX12" fmla="*/ 27 w 10000"/>
                <a:gd name="connsiteY12" fmla="*/ 651 h 10000"/>
                <a:gd name="connsiteX13" fmla="*/ 62 w 10000"/>
                <a:gd name="connsiteY13" fmla="*/ 1268 h 10000"/>
                <a:gd name="connsiteX14" fmla="*/ 187 w 10000"/>
                <a:gd name="connsiteY14" fmla="*/ 2834 h 10000"/>
                <a:gd name="connsiteX15" fmla="*/ 509 w 10000"/>
                <a:gd name="connsiteY15" fmla="*/ 3969 h 10000"/>
                <a:gd name="connsiteX16" fmla="*/ 1576 w 10000"/>
                <a:gd name="connsiteY16" fmla="*/ 5616 h 10000"/>
                <a:gd name="connsiteX17" fmla="*/ 2597 w 10000"/>
                <a:gd name="connsiteY17" fmla="*/ 6376 h 10000"/>
                <a:gd name="connsiteX18" fmla="*/ 4417 w 10000"/>
                <a:gd name="connsiteY18" fmla="*/ 6175 h 10000"/>
                <a:gd name="connsiteX19" fmla="*/ 5417 w 10000"/>
                <a:gd name="connsiteY19" fmla="*/ 6706 h 10000"/>
                <a:gd name="connsiteX20" fmla="*/ 7519 w 10000"/>
                <a:gd name="connsiteY20" fmla="*/ 10000 h 10000"/>
                <a:gd name="connsiteX21" fmla="*/ 10000 w 10000"/>
                <a:gd name="connsiteY21" fmla="*/ 7720 h 10000"/>
                <a:gd name="connsiteX0" fmla="*/ 10000 w 10000"/>
                <a:gd name="connsiteY0" fmla="*/ 7720 h 10000"/>
                <a:gd name="connsiteX1" fmla="*/ 8480 w 10000"/>
                <a:gd name="connsiteY1" fmla="*/ 6022 h 10000"/>
                <a:gd name="connsiteX2" fmla="*/ 5899 w 10000"/>
                <a:gd name="connsiteY2" fmla="*/ 3868 h 10000"/>
                <a:gd name="connsiteX3" fmla="*/ 5358 w 10000"/>
                <a:gd name="connsiteY3" fmla="*/ 2576 h 10000"/>
                <a:gd name="connsiteX4" fmla="*/ 4216 w 10000"/>
                <a:gd name="connsiteY4" fmla="*/ 1486 h 10000"/>
                <a:gd name="connsiteX5" fmla="*/ 3178 w 10000"/>
                <a:gd name="connsiteY5" fmla="*/ 1486 h 10000"/>
                <a:gd name="connsiteX6" fmla="*/ 3497 w 10000"/>
                <a:gd name="connsiteY6" fmla="*/ 2347 h 10000"/>
                <a:gd name="connsiteX7" fmla="*/ 4057 w 10000"/>
                <a:gd name="connsiteY7" fmla="*/ 2930 h 10000"/>
                <a:gd name="connsiteX8" fmla="*/ 3097 w 10000"/>
                <a:gd name="connsiteY8" fmla="*/ 2473 h 10000"/>
                <a:gd name="connsiteX9" fmla="*/ 1971 w 10000"/>
                <a:gd name="connsiteY9" fmla="*/ 1618 h 10000"/>
                <a:gd name="connsiteX10" fmla="*/ 1163 w 10000"/>
                <a:gd name="connsiteY10" fmla="*/ 145 h 10000"/>
                <a:gd name="connsiteX11" fmla="*/ 542 w 10000"/>
                <a:gd name="connsiteY11" fmla="*/ 147 h 10000"/>
                <a:gd name="connsiteX12" fmla="*/ 27 w 10000"/>
                <a:gd name="connsiteY12" fmla="*/ 651 h 10000"/>
                <a:gd name="connsiteX13" fmla="*/ 62 w 10000"/>
                <a:gd name="connsiteY13" fmla="*/ 1268 h 10000"/>
                <a:gd name="connsiteX14" fmla="*/ 187 w 10000"/>
                <a:gd name="connsiteY14" fmla="*/ 2834 h 10000"/>
                <a:gd name="connsiteX15" fmla="*/ 509 w 10000"/>
                <a:gd name="connsiteY15" fmla="*/ 3969 h 10000"/>
                <a:gd name="connsiteX16" fmla="*/ 1576 w 10000"/>
                <a:gd name="connsiteY16" fmla="*/ 5616 h 10000"/>
                <a:gd name="connsiteX17" fmla="*/ 2597 w 10000"/>
                <a:gd name="connsiteY17" fmla="*/ 6376 h 10000"/>
                <a:gd name="connsiteX18" fmla="*/ 4417 w 10000"/>
                <a:gd name="connsiteY18" fmla="*/ 6175 h 10000"/>
                <a:gd name="connsiteX19" fmla="*/ 5417 w 10000"/>
                <a:gd name="connsiteY19" fmla="*/ 6706 h 10000"/>
                <a:gd name="connsiteX20" fmla="*/ 7519 w 10000"/>
                <a:gd name="connsiteY20" fmla="*/ 10000 h 10000"/>
                <a:gd name="connsiteX21" fmla="*/ 10000 w 10000"/>
                <a:gd name="connsiteY21" fmla="*/ 7720 h 10000"/>
                <a:gd name="connsiteX0" fmla="*/ 10000 w 10000"/>
                <a:gd name="connsiteY0" fmla="*/ 7690 h 9970"/>
                <a:gd name="connsiteX1" fmla="*/ 8480 w 10000"/>
                <a:gd name="connsiteY1" fmla="*/ 5992 h 9970"/>
                <a:gd name="connsiteX2" fmla="*/ 5899 w 10000"/>
                <a:gd name="connsiteY2" fmla="*/ 3838 h 9970"/>
                <a:gd name="connsiteX3" fmla="*/ 5358 w 10000"/>
                <a:gd name="connsiteY3" fmla="*/ 2546 h 9970"/>
                <a:gd name="connsiteX4" fmla="*/ 4216 w 10000"/>
                <a:gd name="connsiteY4" fmla="*/ 1456 h 9970"/>
                <a:gd name="connsiteX5" fmla="*/ 3178 w 10000"/>
                <a:gd name="connsiteY5" fmla="*/ 1456 h 9970"/>
                <a:gd name="connsiteX6" fmla="*/ 3497 w 10000"/>
                <a:gd name="connsiteY6" fmla="*/ 2317 h 9970"/>
                <a:gd name="connsiteX7" fmla="*/ 4057 w 10000"/>
                <a:gd name="connsiteY7" fmla="*/ 2900 h 9970"/>
                <a:gd name="connsiteX8" fmla="*/ 3097 w 10000"/>
                <a:gd name="connsiteY8" fmla="*/ 2443 h 9970"/>
                <a:gd name="connsiteX9" fmla="*/ 1971 w 10000"/>
                <a:gd name="connsiteY9" fmla="*/ 1588 h 9970"/>
                <a:gd name="connsiteX10" fmla="*/ 1464 w 10000"/>
                <a:gd name="connsiteY10" fmla="*/ 157 h 9970"/>
                <a:gd name="connsiteX11" fmla="*/ 542 w 10000"/>
                <a:gd name="connsiteY11" fmla="*/ 117 h 9970"/>
                <a:gd name="connsiteX12" fmla="*/ 27 w 10000"/>
                <a:gd name="connsiteY12" fmla="*/ 621 h 9970"/>
                <a:gd name="connsiteX13" fmla="*/ 62 w 10000"/>
                <a:gd name="connsiteY13" fmla="*/ 1238 h 9970"/>
                <a:gd name="connsiteX14" fmla="*/ 187 w 10000"/>
                <a:gd name="connsiteY14" fmla="*/ 2804 h 9970"/>
                <a:gd name="connsiteX15" fmla="*/ 509 w 10000"/>
                <a:gd name="connsiteY15" fmla="*/ 3939 h 9970"/>
                <a:gd name="connsiteX16" fmla="*/ 1576 w 10000"/>
                <a:gd name="connsiteY16" fmla="*/ 5586 h 9970"/>
                <a:gd name="connsiteX17" fmla="*/ 2597 w 10000"/>
                <a:gd name="connsiteY17" fmla="*/ 6346 h 9970"/>
                <a:gd name="connsiteX18" fmla="*/ 4417 w 10000"/>
                <a:gd name="connsiteY18" fmla="*/ 6145 h 9970"/>
                <a:gd name="connsiteX19" fmla="*/ 5417 w 10000"/>
                <a:gd name="connsiteY19" fmla="*/ 6676 h 9970"/>
                <a:gd name="connsiteX20" fmla="*/ 7519 w 10000"/>
                <a:gd name="connsiteY20" fmla="*/ 9970 h 9970"/>
                <a:gd name="connsiteX21" fmla="*/ 10000 w 10000"/>
                <a:gd name="connsiteY21" fmla="*/ 7690 h 9970"/>
                <a:gd name="connsiteX0" fmla="*/ 10000 w 10000"/>
                <a:gd name="connsiteY0" fmla="*/ 7713 h 10000"/>
                <a:gd name="connsiteX1" fmla="*/ 8480 w 10000"/>
                <a:gd name="connsiteY1" fmla="*/ 6010 h 10000"/>
                <a:gd name="connsiteX2" fmla="*/ 5899 w 10000"/>
                <a:gd name="connsiteY2" fmla="*/ 3850 h 10000"/>
                <a:gd name="connsiteX3" fmla="*/ 5358 w 10000"/>
                <a:gd name="connsiteY3" fmla="*/ 2554 h 10000"/>
                <a:gd name="connsiteX4" fmla="*/ 4216 w 10000"/>
                <a:gd name="connsiteY4" fmla="*/ 1460 h 10000"/>
                <a:gd name="connsiteX5" fmla="*/ 3178 w 10000"/>
                <a:gd name="connsiteY5" fmla="*/ 1460 h 10000"/>
                <a:gd name="connsiteX6" fmla="*/ 3497 w 10000"/>
                <a:gd name="connsiteY6" fmla="*/ 2324 h 10000"/>
                <a:gd name="connsiteX7" fmla="*/ 4057 w 10000"/>
                <a:gd name="connsiteY7" fmla="*/ 2909 h 10000"/>
                <a:gd name="connsiteX8" fmla="*/ 3097 w 10000"/>
                <a:gd name="connsiteY8" fmla="*/ 2450 h 10000"/>
                <a:gd name="connsiteX9" fmla="*/ 1971 w 10000"/>
                <a:gd name="connsiteY9" fmla="*/ 1593 h 10000"/>
                <a:gd name="connsiteX10" fmla="*/ 1464 w 10000"/>
                <a:gd name="connsiteY10" fmla="*/ 157 h 10000"/>
                <a:gd name="connsiteX11" fmla="*/ 542 w 10000"/>
                <a:gd name="connsiteY11" fmla="*/ 117 h 10000"/>
                <a:gd name="connsiteX12" fmla="*/ 27 w 10000"/>
                <a:gd name="connsiteY12" fmla="*/ 623 h 10000"/>
                <a:gd name="connsiteX13" fmla="*/ 62 w 10000"/>
                <a:gd name="connsiteY13" fmla="*/ 1242 h 10000"/>
                <a:gd name="connsiteX14" fmla="*/ 187 w 10000"/>
                <a:gd name="connsiteY14" fmla="*/ 2812 h 10000"/>
                <a:gd name="connsiteX15" fmla="*/ 509 w 10000"/>
                <a:gd name="connsiteY15" fmla="*/ 3951 h 10000"/>
                <a:gd name="connsiteX16" fmla="*/ 1676 w 10000"/>
                <a:gd name="connsiteY16" fmla="*/ 5305 h 10000"/>
                <a:gd name="connsiteX17" fmla="*/ 2597 w 10000"/>
                <a:gd name="connsiteY17" fmla="*/ 6365 h 10000"/>
                <a:gd name="connsiteX18" fmla="*/ 4417 w 10000"/>
                <a:gd name="connsiteY18" fmla="*/ 6163 h 10000"/>
                <a:gd name="connsiteX19" fmla="*/ 5417 w 10000"/>
                <a:gd name="connsiteY19" fmla="*/ 6696 h 10000"/>
                <a:gd name="connsiteX20" fmla="*/ 7519 w 10000"/>
                <a:gd name="connsiteY20" fmla="*/ 10000 h 10000"/>
                <a:gd name="connsiteX21" fmla="*/ 10000 w 10000"/>
                <a:gd name="connsiteY21" fmla="*/ 7713 h 10000"/>
                <a:gd name="connsiteX0" fmla="*/ 10000 w 10000"/>
                <a:gd name="connsiteY0" fmla="*/ 7713 h 10000"/>
                <a:gd name="connsiteX1" fmla="*/ 8480 w 10000"/>
                <a:gd name="connsiteY1" fmla="*/ 6010 h 10000"/>
                <a:gd name="connsiteX2" fmla="*/ 5899 w 10000"/>
                <a:gd name="connsiteY2" fmla="*/ 3850 h 10000"/>
                <a:gd name="connsiteX3" fmla="*/ 5358 w 10000"/>
                <a:gd name="connsiteY3" fmla="*/ 2554 h 10000"/>
                <a:gd name="connsiteX4" fmla="*/ 4216 w 10000"/>
                <a:gd name="connsiteY4" fmla="*/ 1460 h 10000"/>
                <a:gd name="connsiteX5" fmla="*/ 3178 w 10000"/>
                <a:gd name="connsiteY5" fmla="*/ 1460 h 10000"/>
                <a:gd name="connsiteX6" fmla="*/ 3497 w 10000"/>
                <a:gd name="connsiteY6" fmla="*/ 2324 h 10000"/>
                <a:gd name="connsiteX7" fmla="*/ 4057 w 10000"/>
                <a:gd name="connsiteY7" fmla="*/ 2909 h 10000"/>
                <a:gd name="connsiteX8" fmla="*/ 3097 w 10000"/>
                <a:gd name="connsiteY8" fmla="*/ 2450 h 10000"/>
                <a:gd name="connsiteX9" fmla="*/ 1971 w 10000"/>
                <a:gd name="connsiteY9" fmla="*/ 1593 h 10000"/>
                <a:gd name="connsiteX10" fmla="*/ 1464 w 10000"/>
                <a:gd name="connsiteY10" fmla="*/ 157 h 10000"/>
                <a:gd name="connsiteX11" fmla="*/ 542 w 10000"/>
                <a:gd name="connsiteY11" fmla="*/ 117 h 10000"/>
                <a:gd name="connsiteX12" fmla="*/ 27 w 10000"/>
                <a:gd name="connsiteY12" fmla="*/ 623 h 10000"/>
                <a:gd name="connsiteX13" fmla="*/ 62 w 10000"/>
                <a:gd name="connsiteY13" fmla="*/ 1242 h 10000"/>
                <a:gd name="connsiteX14" fmla="*/ 187 w 10000"/>
                <a:gd name="connsiteY14" fmla="*/ 2812 h 10000"/>
                <a:gd name="connsiteX15" fmla="*/ 609 w 10000"/>
                <a:gd name="connsiteY15" fmla="*/ 3908 h 10000"/>
                <a:gd name="connsiteX16" fmla="*/ 1676 w 10000"/>
                <a:gd name="connsiteY16" fmla="*/ 5305 h 10000"/>
                <a:gd name="connsiteX17" fmla="*/ 2597 w 10000"/>
                <a:gd name="connsiteY17" fmla="*/ 6365 h 10000"/>
                <a:gd name="connsiteX18" fmla="*/ 4417 w 10000"/>
                <a:gd name="connsiteY18" fmla="*/ 6163 h 10000"/>
                <a:gd name="connsiteX19" fmla="*/ 5417 w 10000"/>
                <a:gd name="connsiteY19" fmla="*/ 6696 h 10000"/>
                <a:gd name="connsiteX20" fmla="*/ 7519 w 10000"/>
                <a:gd name="connsiteY20" fmla="*/ 10000 h 10000"/>
                <a:gd name="connsiteX21" fmla="*/ 10000 w 10000"/>
                <a:gd name="connsiteY21" fmla="*/ 7713 h 10000"/>
                <a:gd name="connsiteX0" fmla="*/ 10000 w 10000"/>
                <a:gd name="connsiteY0" fmla="*/ 7713 h 10000"/>
                <a:gd name="connsiteX1" fmla="*/ 8480 w 10000"/>
                <a:gd name="connsiteY1" fmla="*/ 6010 h 10000"/>
                <a:gd name="connsiteX2" fmla="*/ 5899 w 10000"/>
                <a:gd name="connsiteY2" fmla="*/ 3850 h 10000"/>
                <a:gd name="connsiteX3" fmla="*/ 5358 w 10000"/>
                <a:gd name="connsiteY3" fmla="*/ 2554 h 10000"/>
                <a:gd name="connsiteX4" fmla="*/ 4216 w 10000"/>
                <a:gd name="connsiteY4" fmla="*/ 1460 h 10000"/>
                <a:gd name="connsiteX5" fmla="*/ 3178 w 10000"/>
                <a:gd name="connsiteY5" fmla="*/ 1460 h 10000"/>
                <a:gd name="connsiteX6" fmla="*/ 3497 w 10000"/>
                <a:gd name="connsiteY6" fmla="*/ 2324 h 10000"/>
                <a:gd name="connsiteX7" fmla="*/ 4057 w 10000"/>
                <a:gd name="connsiteY7" fmla="*/ 2909 h 10000"/>
                <a:gd name="connsiteX8" fmla="*/ 3097 w 10000"/>
                <a:gd name="connsiteY8" fmla="*/ 2450 h 10000"/>
                <a:gd name="connsiteX9" fmla="*/ 1971 w 10000"/>
                <a:gd name="connsiteY9" fmla="*/ 1593 h 10000"/>
                <a:gd name="connsiteX10" fmla="*/ 1464 w 10000"/>
                <a:gd name="connsiteY10" fmla="*/ 157 h 10000"/>
                <a:gd name="connsiteX11" fmla="*/ 542 w 10000"/>
                <a:gd name="connsiteY11" fmla="*/ 117 h 10000"/>
                <a:gd name="connsiteX12" fmla="*/ 27 w 10000"/>
                <a:gd name="connsiteY12" fmla="*/ 623 h 10000"/>
                <a:gd name="connsiteX13" fmla="*/ 62 w 10000"/>
                <a:gd name="connsiteY13" fmla="*/ 1242 h 10000"/>
                <a:gd name="connsiteX14" fmla="*/ 187 w 10000"/>
                <a:gd name="connsiteY14" fmla="*/ 2812 h 10000"/>
                <a:gd name="connsiteX15" fmla="*/ 609 w 10000"/>
                <a:gd name="connsiteY15" fmla="*/ 3908 h 10000"/>
                <a:gd name="connsiteX16" fmla="*/ 1676 w 10000"/>
                <a:gd name="connsiteY16" fmla="*/ 5305 h 10000"/>
                <a:gd name="connsiteX17" fmla="*/ 2898 w 10000"/>
                <a:gd name="connsiteY17" fmla="*/ 5939 h 10000"/>
                <a:gd name="connsiteX18" fmla="*/ 4417 w 10000"/>
                <a:gd name="connsiteY18" fmla="*/ 6163 h 10000"/>
                <a:gd name="connsiteX19" fmla="*/ 5417 w 10000"/>
                <a:gd name="connsiteY19" fmla="*/ 6696 h 10000"/>
                <a:gd name="connsiteX20" fmla="*/ 7519 w 10000"/>
                <a:gd name="connsiteY20" fmla="*/ 10000 h 10000"/>
                <a:gd name="connsiteX21" fmla="*/ 10000 w 10000"/>
                <a:gd name="connsiteY21" fmla="*/ 7713 h 10000"/>
                <a:gd name="connsiteX0" fmla="*/ 10000 w 10000"/>
                <a:gd name="connsiteY0" fmla="*/ 7713 h 10000"/>
                <a:gd name="connsiteX1" fmla="*/ 8480 w 10000"/>
                <a:gd name="connsiteY1" fmla="*/ 6010 h 10000"/>
                <a:gd name="connsiteX2" fmla="*/ 5899 w 10000"/>
                <a:gd name="connsiteY2" fmla="*/ 3850 h 10000"/>
                <a:gd name="connsiteX3" fmla="*/ 5358 w 10000"/>
                <a:gd name="connsiteY3" fmla="*/ 2554 h 10000"/>
                <a:gd name="connsiteX4" fmla="*/ 4216 w 10000"/>
                <a:gd name="connsiteY4" fmla="*/ 1460 h 10000"/>
                <a:gd name="connsiteX5" fmla="*/ 3178 w 10000"/>
                <a:gd name="connsiteY5" fmla="*/ 1460 h 10000"/>
                <a:gd name="connsiteX6" fmla="*/ 3497 w 10000"/>
                <a:gd name="connsiteY6" fmla="*/ 2324 h 10000"/>
                <a:gd name="connsiteX7" fmla="*/ 4057 w 10000"/>
                <a:gd name="connsiteY7" fmla="*/ 2909 h 10000"/>
                <a:gd name="connsiteX8" fmla="*/ 3097 w 10000"/>
                <a:gd name="connsiteY8" fmla="*/ 2450 h 10000"/>
                <a:gd name="connsiteX9" fmla="*/ 1971 w 10000"/>
                <a:gd name="connsiteY9" fmla="*/ 1593 h 10000"/>
                <a:gd name="connsiteX10" fmla="*/ 1464 w 10000"/>
                <a:gd name="connsiteY10" fmla="*/ 157 h 10000"/>
                <a:gd name="connsiteX11" fmla="*/ 542 w 10000"/>
                <a:gd name="connsiteY11" fmla="*/ 117 h 10000"/>
                <a:gd name="connsiteX12" fmla="*/ 27 w 10000"/>
                <a:gd name="connsiteY12" fmla="*/ 623 h 10000"/>
                <a:gd name="connsiteX13" fmla="*/ 62 w 10000"/>
                <a:gd name="connsiteY13" fmla="*/ 1242 h 10000"/>
                <a:gd name="connsiteX14" fmla="*/ 187 w 10000"/>
                <a:gd name="connsiteY14" fmla="*/ 2812 h 10000"/>
                <a:gd name="connsiteX15" fmla="*/ 609 w 10000"/>
                <a:gd name="connsiteY15" fmla="*/ 3908 h 10000"/>
                <a:gd name="connsiteX16" fmla="*/ 1676 w 10000"/>
                <a:gd name="connsiteY16" fmla="*/ 5305 h 10000"/>
                <a:gd name="connsiteX17" fmla="*/ 2965 w 10000"/>
                <a:gd name="connsiteY17" fmla="*/ 6152 h 10000"/>
                <a:gd name="connsiteX18" fmla="*/ 4417 w 10000"/>
                <a:gd name="connsiteY18" fmla="*/ 6163 h 10000"/>
                <a:gd name="connsiteX19" fmla="*/ 5417 w 10000"/>
                <a:gd name="connsiteY19" fmla="*/ 6696 h 10000"/>
                <a:gd name="connsiteX20" fmla="*/ 7519 w 10000"/>
                <a:gd name="connsiteY20" fmla="*/ 10000 h 10000"/>
                <a:gd name="connsiteX21" fmla="*/ 10000 w 10000"/>
                <a:gd name="connsiteY21" fmla="*/ 7713 h 10000"/>
                <a:gd name="connsiteX0" fmla="*/ 10000 w 10000"/>
                <a:gd name="connsiteY0" fmla="*/ 7713 h 10000"/>
                <a:gd name="connsiteX1" fmla="*/ 8480 w 10000"/>
                <a:gd name="connsiteY1" fmla="*/ 6010 h 10000"/>
                <a:gd name="connsiteX2" fmla="*/ 5899 w 10000"/>
                <a:gd name="connsiteY2" fmla="*/ 3850 h 10000"/>
                <a:gd name="connsiteX3" fmla="*/ 5358 w 10000"/>
                <a:gd name="connsiteY3" fmla="*/ 2554 h 10000"/>
                <a:gd name="connsiteX4" fmla="*/ 4216 w 10000"/>
                <a:gd name="connsiteY4" fmla="*/ 1460 h 10000"/>
                <a:gd name="connsiteX5" fmla="*/ 3178 w 10000"/>
                <a:gd name="connsiteY5" fmla="*/ 1460 h 10000"/>
                <a:gd name="connsiteX6" fmla="*/ 3497 w 10000"/>
                <a:gd name="connsiteY6" fmla="*/ 2324 h 10000"/>
                <a:gd name="connsiteX7" fmla="*/ 4057 w 10000"/>
                <a:gd name="connsiteY7" fmla="*/ 2909 h 10000"/>
                <a:gd name="connsiteX8" fmla="*/ 3097 w 10000"/>
                <a:gd name="connsiteY8" fmla="*/ 2450 h 10000"/>
                <a:gd name="connsiteX9" fmla="*/ 1971 w 10000"/>
                <a:gd name="connsiteY9" fmla="*/ 1593 h 10000"/>
                <a:gd name="connsiteX10" fmla="*/ 1464 w 10000"/>
                <a:gd name="connsiteY10" fmla="*/ 157 h 10000"/>
                <a:gd name="connsiteX11" fmla="*/ 542 w 10000"/>
                <a:gd name="connsiteY11" fmla="*/ 117 h 10000"/>
                <a:gd name="connsiteX12" fmla="*/ 27 w 10000"/>
                <a:gd name="connsiteY12" fmla="*/ 623 h 10000"/>
                <a:gd name="connsiteX13" fmla="*/ 62 w 10000"/>
                <a:gd name="connsiteY13" fmla="*/ 1242 h 10000"/>
                <a:gd name="connsiteX14" fmla="*/ 187 w 10000"/>
                <a:gd name="connsiteY14" fmla="*/ 2812 h 10000"/>
                <a:gd name="connsiteX15" fmla="*/ 609 w 10000"/>
                <a:gd name="connsiteY15" fmla="*/ 3908 h 10000"/>
                <a:gd name="connsiteX16" fmla="*/ 1375 w 10000"/>
                <a:gd name="connsiteY16" fmla="*/ 5050 h 10000"/>
                <a:gd name="connsiteX17" fmla="*/ 2965 w 10000"/>
                <a:gd name="connsiteY17" fmla="*/ 6152 h 10000"/>
                <a:gd name="connsiteX18" fmla="*/ 4417 w 10000"/>
                <a:gd name="connsiteY18" fmla="*/ 6163 h 10000"/>
                <a:gd name="connsiteX19" fmla="*/ 5417 w 10000"/>
                <a:gd name="connsiteY19" fmla="*/ 6696 h 10000"/>
                <a:gd name="connsiteX20" fmla="*/ 7519 w 10000"/>
                <a:gd name="connsiteY20" fmla="*/ 10000 h 10000"/>
                <a:gd name="connsiteX21" fmla="*/ 10000 w 10000"/>
                <a:gd name="connsiteY21" fmla="*/ 7713 h 10000"/>
                <a:gd name="connsiteX0" fmla="*/ 10000 w 10000"/>
                <a:gd name="connsiteY0" fmla="*/ 7713 h 10000"/>
                <a:gd name="connsiteX1" fmla="*/ 8480 w 10000"/>
                <a:gd name="connsiteY1" fmla="*/ 6010 h 10000"/>
                <a:gd name="connsiteX2" fmla="*/ 5899 w 10000"/>
                <a:gd name="connsiteY2" fmla="*/ 3850 h 10000"/>
                <a:gd name="connsiteX3" fmla="*/ 5358 w 10000"/>
                <a:gd name="connsiteY3" fmla="*/ 2554 h 10000"/>
                <a:gd name="connsiteX4" fmla="*/ 4216 w 10000"/>
                <a:gd name="connsiteY4" fmla="*/ 1460 h 10000"/>
                <a:gd name="connsiteX5" fmla="*/ 3178 w 10000"/>
                <a:gd name="connsiteY5" fmla="*/ 1460 h 10000"/>
                <a:gd name="connsiteX6" fmla="*/ 3497 w 10000"/>
                <a:gd name="connsiteY6" fmla="*/ 2324 h 10000"/>
                <a:gd name="connsiteX7" fmla="*/ 4057 w 10000"/>
                <a:gd name="connsiteY7" fmla="*/ 2909 h 10000"/>
                <a:gd name="connsiteX8" fmla="*/ 3097 w 10000"/>
                <a:gd name="connsiteY8" fmla="*/ 2450 h 10000"/>
                <a:gd name="connsiteX9" fmla="*/ 1971 w 10000"/>
                <a:gd name="connsiteY9" fmla="*/ 1593 h 10000"/>
                <a:gd name="connsiteX10" fmla="*/ 1464 w 10000"/>
                <a:gd name="connsiteY10" fmla="*/ 157 h 10000"/>
                <a:gd name="connsiteX11" fmla="*/ 542 w 10000"/>
                <a:gd name="connsiteY11" fmla="*/ 117 h 10000"/>
                <a:gd name="connsiteX12" fmla="*/ 27 w 10000"/>
                <a:gd name="connsiteY12" fmla="*/ 623 h 10000"/>
                <a:gd name="connsiteX13" fmla="*/ 62 w 10000"/>
                <a:gd name="connsiteY13" fmla="*/ 1242 h 10000"/>
                <a:gd name="connsiteX14" fmla="*/ 187 w 10000"/>
                <a:gd name="connsiteY14" fmla="*/ 2812 h 10000"/>
                <a:gd name="connsiteX15" fmla="*/ 609 w 10000"/>
                <a:gd name="connsiteY15" fmla="*/ 3908 h 10000"/>
                <a:gd name="connsiteX16" fmla="*/ 1375 w 10000"/>
                <a:gd name="connsiteY16" fmla="*/ 5050 h 10000"/>
                <a:gd name="connsiteX17" fmla="*/ 2798 w 10000"/>
                <a:gd name="connsiteY17" fmla="*/ 5897 h 10000"/>
                <a:gd name="connsiteX18" fmla="*/ 4417 w 10000"/>
                <a:gd name="connsiteY18" fmla="*/ 6163 h 10000"/>
                <a:gd name="connsiteX19" fmla="*/ 5417 w 10000"/>
                <a:gd name="connsiteY19" fmla="*/ 6696 h 10000"/>
                <a:gd name="connsiteX20" fmla="*/ 7519 w 10000"/>
                <a:gd name="connsiteY20" fmla="*/ 10000 h 10000"/>
                <a:gd name="connsiteX21" fmla="*/ 10000 w 10000"/>
                <a:gd name="connsiteY21" fmla="*/ 7713 h 10000"/>
                <a:gd name="connsiteX0" fmla="*/ 10009 w 10009"/>
                <a:gd name="connsiteY0" fmla="*/ 7713 h 10000"/>
                <a:gd name="connsiteX1" fmla="*/ 8489 w 10009"/>
                <a:gd name="connsiteY1" fmla="*/ 6010 h 10000"/>
                <a:gd name="connsiteX2" fmla="*/ 5908 w 10009"/>
                <a:gd name="connsiteY2" fmla="*/ 3850 h 10000"/>
                <a:gd name="connsiteX3" fmla="*/ 5367 w 10009"/>
                <a:gd name="connsiteY3" fmla="*/ 2554 h 10000"/>
                <a:gd name="connsiteX4" fmla="*/ 4225 w 10009"/>
                <a:gd name="connsiteY4" fmla="*/ 1460 h 10000"/>
                <a:gd name="connsiteX5" fmla="*/ 3187 w 10009"/>
                <a:gd name="connsiteY5" fmla="*/ 1460 h 10000"/>
                <a:gd name="connsiteX6" fmla="*/ 3506 w 10009"/>
                <a:gd name="connsiteY6" fmla="*/ 2324 h 10000"/>
                <a:gd name="connsiteX7" fmla="*/ 4066 w 10009"/>
                <a:gd name="connsiteY7" fmla="*/ 2909 h 10000"/>
                <a:gd name="connsiteX8" fmla="*/ 3106 w 10009"/>
                <a:gd name="connsiteY8" fmla="*/ 2450 h 10000"/>
                <a:gd name="connsiteX9" fmla="*/ 1980 w 10009"/>
                <a:gd name="connsiteY9" fmla="*/ 1593 h 10000"/>
                <a:gd name="connsiteX10" fmla="*/ 1473 w 10009"/>
                <a:gd name="connsiteY10" fmla="*/ 157 h 10000"/>
                <a:gd name="connsiteX11" fmla="*/ 551 w 10009"/>
                <a:gd name="connsiteY11" fmla="*/ 117 h 10000"/>
                <a:gd name="connsiteX12" fmla="*/ 36 w 10009"/>
                <a:gd name="connsiteY12" fmla="*/ 623 h 10000"/>
                <a:gd name="connsiteX13" fmla="*/ 38 w 10009"/>
                <a:gd name="connsiteY13" fmla="*/ 1370 h 10000"/>
                <a:gd name="connsiteX14" fmla="*/ 196 w 10009"/>
                <a:gd name="connsiteY14" fmla="*/ 2812 h 10000"/>
                <a:gd name="connsiteX15" fmla="*/ 618 w 10009"/>
                <a:gd name="connsiteY15" fmla="*/ 3908 h 10000"/>
                <a:gd name="connsiteX16" fmla="*/ 1384 w 10009"/>
                <a:gd name="connsiteY16" fmla="*/ 5050 h 10000"/>
                <a:gd name="connsiteX17" fmla="*/ 2807 w 10009"/>
                <a:gd name="connsiteY17" fmla="*/ 5897 h 10000"/>
                <a:gd name="connsiteX18" fmla="*/ 4426 w 10009"/>
                <a:gd name="connsiteY18" fmla="*/ 6163 h 10000"/>
                <a:gd name="connsiteX19" fmla="*/ 5426 w 10009"/>
                <a:gd name="connsiteY19" fmla="*/ 6696 h 10000"/>
                <a:gd name="connsiteX20" fmla="*/ 7528 w 10009"/>
                <a:gd name="connsiteY20" fmla="*/ 10000 h 10000"/>
                <a:gd name="connsiteX21" fmla="*/ 10009 w 10009"/>
                <a:gd name="connsiteY21" fmla="*/ 7713 h 10000"/>
                <a:gd name="connsiteX0" fmla="*/ 10006 w 10006"/>
                <a:gd name="connsiteY0" fmla="*/ 7713 h 10000"/>
                <a:gd name="connsiteX1" fmla="*/ 8486 w 10006"/>
                <a:gd name="connsiteY1" fmla="*/ 6010 h 10000"/>
                <a:gd name="connsiteX2" fmla="*/ 5905 w 10006"/>
                <a:gd name="connsiteY2" fmla="*/ 3850 h 10000"/>
                <a:gd name="connsiteX3" fmla="*/ 5364 w 10006"/>
                <a:gd name="connsiteY3" fmla="*/ 2554 h 10000"/>
                <a:gd name="connsiteX4" fmla="*/ 4222 w 10006"/>
                <a:gd name="connsiteY4" fmla="*/ 1460 h 10000"/>
                <a:gd name="connsiteX5" fmla="*/ 3184 w 10006"/>
                <a:gd name="connsiteY5" fmla="*/ 1460 h 10000"/>
                <a:gd name="connsiteX6" fmla="*/ 3503 w 10006"/>
                <a:gd name="connsiteY6" fmla="*/ 2324 h 10000"/>
                <a:gd name="connsiteX7" fmla="*/ 4063 w 10006"/>
                <a:gd name="connsiteY7" fmla="*/ 2909 h 10000"/>
                <a:gd name="connsiteX8" fmla="*/ 3103 w 10006"/>
                <a:gd name="connsiteY8" fmla="*/ 2450 h 10000"/>
                <a:gd name="connsiteX9" fmla="*/ 1977 w 10006"/>
                <a:gd name="connsiteY9" fmla="*/ 1593 h 10000"/>
                <a:gd name="connsiteX10" fmla="*/ 1470 w 10006"/>
                <a:gd name="connsiteY10" fmla="*/ 157 h 10000"/>
                <a:gd name="connsiteX11" fmla="*/ 548 w 10006"/>
                <a:gd name="connsiteY11" fmla="*/ 117 h 10000"/>
                <a:gd name="connsiteX12" fmla="*/ 33 w 10006"/>
                <a:gd name="connsiteY12" fmla="*/ 623 h 10000"/>
                <a:gd name="connsiteX13" fmla="*/ 35 w 10006"/>
                <a:gd name="connsiteY13" fmla="*/ 1370 h 10000"/>
                <a:gd name="connsiteX14" fmla="*/ 93 w 10006"/>
                <a:gd name="connsiteY14" fmla="*/ 2684 h 10000"/>
                <a:gd name="connsiteX15" fmla="*/ 615 w 10006"/>
                <a:gd name="connsiteY15" fmla="*/ 3908 h 10000"/>
                <a:gd name="connsiteX16" fmla="*/ 1381 w 10006"/>
                <a:gd name="connsiteY16" fmla="*/ 5050 h 10000"/>
                <a:gd name="connsiteX17" fmla="*/ 2804 w 10006"/>
                <a:gd name="connsiteY17" fmla="*/ 5897 h 10000"/>
                <a:gd name="connsiteX18" fmla="*/ 4423 w 10006"/>
                <a:gd name="connsiteY18" fmla="*/ 6163 h 10000"/>
                <a:gd name="connsiteX19" fmla="*/ 5423 w 10006"/>
                <a:gd name="connsiteY19" fmla="*/ 6696 h 10000"/>
                <a:gd name="connsiteX20" fmla="*/ 7525 w 10006"/>
                <a:gd name="connsiteY20" fmla="*/ 10000 h 10000"/>
                <a:gd name="connsiteX21" fmla="*/ 10006 w 10006"/>
                <a:gd name="connsiteY21" fmla="*/ 7713 h 10000"/>
                <a:gd name="connsiteX0" fmla="*/ 10006 w 10006"/>
                <a:gd name="connsiteY0" fmla="*/ 7773 h 10060"/>
                <a:gd name="connsiteX1" fmla="*/ 8486 w 10006"/>
                <a:gd name="connsiteY1" fmla="*/ 6070 h 10060"/>
                <a:gd name="connsiteX2" fmla="*/ 5905 w 10006"/>
                <a:gd name="connsiteY2" fmla="*/ 3910 h 10060"/>
                <a:gd name="connsiteX3" fmla="*/ 5364 w 10006"/>
                <a:gd name="connsiteY3" fmla="*/ 2614 h 10060"/>
                <a:gd name="connsiteX4" fmla="*/ 4222 w 10006"/>
                <a:gd name="connsiteY4" fmla="*/ 1520 h 10060"/>
                <a:gd name="connsiteX5" fmla="*/ 3184 w 10006"/>
                <a:gd name="connsiteY5" fmla="*/ 1520 h 10060"/>
                <a:gd name="connsiteX6" fmla="*/ 3503 w 10006"/>
                <a:gd name="connsiteY6" fmla="*/ 2384 h 10060"/>
                <a:gd name="connsiteX7" fmla="*/ 4063 w 10006"/>
                <a:gd name="connsiteY7" fmla="*/ 2969 h 10060"/>
                <a:gd name="connsiteX8" fmla="*/ 3103 w 10006"/>
                <a:gd name="connsiteY8" fmla="*/ 2510 h 10060"/>
                <a:gd name="connsiteX9" fmla="*/ 1977 w 10006"/>
                <a:gd name="connsiteY9" fmla="*/ 1653 h 10060"/>
                <a:gd name="connsiteX10" fmla="*/ 1637 w 10006"/>
                <a:gd name="connsiteY10" fmla="*/ 132 h 10060"/>
                <a:gd name="connsiteX11" fmla="*/ 548 w 10006"/>
                <a:gd name="connsiteY11" fmla="*/ 177 h 10060"/>
                <a:gd name="connsiteX12" fmla="*/ 33 w 10006"/>
                <a:gd name="connsiteY12" fmla="*/ 683 h 10060"/>
                <a:gd name="connsiteX13" fmla="*/ 35 w 10006"/>
                <a:gd name="connsiteY13" fmla="*/ 1430 h 10060"/>
                <a:gd name="connsiteX14" fmla="*/ 93 w 10006"/>
                <a:gd name="connsiteY14" fmla="*/ 2744 h 10060"/>
                <a:gd name="connsiteX15" fmla="*/ 615 w 10006"/>
                <a:gd name="connsiteY15" fmla="*/ 3968 h 10060"/>
                <a:gd name="connsiteX16" fmla="*/ 1381 w 10006"/>
                <a:gd name="connsiteY16" fmla="*/ 5110 h 10060"/>
                <a:gd name="connsiteX17" fmla="*/ 2804 w 10006"/>
                <a:gd name="connsiteY17" fmla="*/ 5957 h 10060"/>
                <a:gd name="connsiteX18" fmla="*/ 4423 w 10006"/>
                <a:gd name="connsiteY18" fmla="*/ 6223 h 10060"/>
                <a:gd name="connsiteX19" fmla="*/ 5423 w 10006"/>
                <a:gd name="connsiteY19" fmla="*/ 6756 h 10060"/>
                <a:gd name="connsiteX20" fmla="*/ 7525 w 10006"/>
                <a:gd name="connsiteY20" fmla="*/ 10060 h 10060"/>
                <a:gd name="connsiteX21" fmla="*/ 10006 w 10006"/>
                <a:gd name="connsiteY21" fmla="*/ 7773 h 10060"/>
                <a:gd name="connsiteX0" fmla="*/ 10006 w 10006"/>
                <a:gd name="connsiteY0" fmla="*/ 7802 h 10089"/>
                <a:gd name="connsiteX1" fmla="*/ 8486 w 10006"/>
                <a:gd name="connsiteY1" fmla="*/ 6099 h 10089"/>
                <a:gd name="connsiteX2" fmla="*/ 5905 w 10006"/>
                <a:gd name="connsiteY2" fmla="*/ 3939 h 10089"/>
                <a:gd name="connsiteX3" fmla="*/ 5364 w 10006"/>
                <a:gd name="connsiteY3" fmla="*/ 2643 h 10089"/>
                <a:gd name="connsiteX4" fmla="*/ 4222 w 10006"/>
                <a:gd name="connsiteY4" fmla="*/ 1549 h 10089"/>
                <a:gd name="connsiteX5" fmla="*/ 3184 w 10006"/>
                <a:gd name="connsiteY5" fmla="*/ 1549 h 10089"/>
                <a:gd name="connsiteX6" fmla="*/ 3503 w 10006"/>
                <a:gd name="connsiteY6" fmla="*/ 2413 h 10089"/>
                <a:gd name="connsiteX7" fmla="*/ 4063 w 10006"/>
                <a:gd name="connsiteY7" fmla="*/ 2998 h 10089"/>
                <a:gd name="connsiteX8" fmla="*/ 3103 w 10006"/>
                <a:gd name="connsiteY8" fmla="*/ 2539 h 10089"/>
                <a:gd name="connsiteX9" fmla="*/ 1977 w 10006"/>
                <a:gd name="connsiteY9" fmla="*/ 1682 h 10089"/>
                <a:gd name="connsiteX10" fmla="*/ 1637 w 10006"/>
                <a:gd name="connsiteY10" fmla="*/ 161 h 10089"/>
                <a:gd name="connsiteX11" fmla="*/ 849 w 10006"/>
                <a:gd name="connsiteY11" fmla="*/ 121 h 10089"/>
                <a:gd name="connsiteX12" fmla="*/ 33 w 10006"/>
                <a:gd name="connsiteY12" fmla="*/ 712 h 10089"/>
                <a:gd name="connsiteX13" fmla="*/ 35 w 10006"/>
                <a:gd name="connsiteY13" fmla="*/ 1459 h 10089"/>
                <a:gd name="connsiteX14" fmla="*/ 93 w 10006"/>
                <a:gd name="connsiteY14" fmla="*/ 2773 h 10089"/>
                <a:gd name="connsiteX15" fmla="*/ 615 w 10006"/>
                <a:gd name="connsiteY15" fmla="*/ 3997 h 10089"/>
                <a:gd name="connsiteX16" fmla="*/ 1381 w 10006"/>
                <a:gd name="connsiteY16" fmla="*/ 5139 h 10089"/>
                <a:gd name="connsiteX17" fmla="*/ 2804 w 10006"/>
                <a:gd name="connsiteY17" fmla="*/ 5986 h 10089"/>
                <a:gd name="connsiteX18" fmla="*/ 4423 w 10006"/>
                <a:gd name="connsiteY18" fmla="*/ 6252 h 10089"/>
                <a:gd name="connsiteX19" fmla="*/ 5423 w 10006"/>
                <a:gd name="connsiteY19" fmla="*/ 6785 h 10089"/>
                <a:gd name="connsiteX20" fmla="*/ 7525 w 10006"/>
                <a:gd name="connsiteY20" fmla="*/ 10089 h 10089"/>
                <a:gd name="connsiteX21" fmla="*/ 10006 w 10006"/>
                <a:gd name="connsiteY21" fmla="*/ 7802 h 10089"/>
                <a:gd name="connsiteX0" fmla="*/ 10006 w 10006"/>
                <a:gd name="connsiteY0" fmla="*/ 7802 h 10089"/>
                <a:gd name="connsiteX1" fmla="*/ 8486 w 10006"/>
                <a:gd name="connsiteY1" fmla="*/ 6099 h 10089"/>
                <a:gd name="connsiteX2" fmla="*/ 5905 w 10006"/>
                <a:gd name="connsiteY2" fmla="*/ 3939 h 10089"/>
                <a:gd name="connsiteX3" fmla="*/ 5364 w 10006"/>
                <a:gd name="connsiteY3" fmla="*/ 2643 h 10089"/>
                <a:gd name="connsiteX4" fmla="*/ 4222 w 10006"/>
                <a:gd name="connsiteY4" fmla="*/ 1549 h 10089"/>
                <a:gd name="connsiteX5" fmla="*/ 3184 w 10006"/>
                <a:gd name="connsiteY5" fmla="*/ 1549 h 10089"/>
                <a:gd name="connsiteX6" fmla="*/ 3503 w 10006"/>
                <a:gd name="connsiteY6" fmla="*/ 2413 h 10089"/>
                <a:gd name="connsiteX7" fmla="*/ 4063 w 10006"/>
                <a:gd name="connsiteY7" fmla="*/ 2998 h 10089"/>
                <a:gd name="connsiteX8" fmla="*/ 3103 w 10006"/>
                <a:gd name="connsiteY8" fmla="*/ 2539 h 10089"/>
                <a:gd name="connsiteX9" fmla="*/ 1977 w 10006"/>
                <a:gd name="connsiteY9" fmla="*/ 1682 h 10089"/>
                <a:gd name="connsiteX10" fmla="*/ 2142 w 10006"/>
                <a:gd name="connsiteY10" fmla="*/ 1478 h 10089"/>
                <a:gd name="connsiteX11" fmla="*/ 1637 w 10006"/>
                <a:gd name="connsiteY11" fmla="*/ 161 h 10089"/>
                <a:gd name="connsiteX12" fmla="*/ 849 w 10006"/>
                <a:gd name="connsiteY12" fmla="*/ 121 h 10089"/>
                <a:gd name="connsiteX13" fmla="*/ 33 w 10006"/>
                <a:gd name="connsiteY13" fmla="*/ 712 h 10089"/>
                <a:gd name="connsiteX14" fmla="*/ 35 w 10006"/>
                <a:gd name="connsiteY14" fmla="*/ 1459 h 10089"/>
                <a:gd name="connsiteX15" fmla="*/ 93 w 10006"/>
                <a:gd name="connsiteY15" fmla="*/ 2773 h 10089"/>
                <a:gd name="connsiteX16" fmla="*/ 615 w 10006"/>
                <a:gd name="connsiteY16" fmla="*/ 3997 h 10089"/>
                <a:gd name="connsiteX17" fmla="*/ 1381 w 10006"/>
                <a:gd name="connsiteY17" fmla="*/ 5139 h 10089"/>
                <a:gd name="connsiteX18" fmla="*/ 2804 w 10006"/>
                <a:gd name="connsiteY18" fmla="*/ 5986 h 10089"/>
                <a:gd name="connsiteX19" fmla="*/ 4423 w 10006"/>
                <a:gd name="connsiteY19" fmla="*/ 6252 h 10089"/>
                <a:gd name="connsiteX20" fmla="*/ 5423 w 10006"/>
                <a:gd name="connsiteY20" fmla="*/ 6785 h 10089"/>
                <a:gd name="connsiteX21" fmla="*/ 7525 w 10006"/>
                <a:gd name="connsiteY21" fmla="*/ 10089 h 10089"/>
                <a:gd name="connsiteX22" fmla="*/ 10006 w 10006"/>
                <a:gd name="connsiteY22" fmla="*/ 7802 h 10089"/>
                <a:gd name="connsiteX0" fmla="*/ 10006 w 10006"/>
                <a:gd name="connsiteY0" fmla="*/ 7802 h 10089"/>
                <a:gd name="connsiteX1" fmla="*/ 8486 w 10006"/>
                <a:gd name="connsiteY1" fmla="*/ 6099 h 10089"/>
                <a:gd name="connsiteX2" fmla="*/ 5905 w 10006"/>
                <a:gd name="connsiteY2" fmla="*/ 3939 h 10089"/>
                <a:gd name="connsiteX3" fmla="*/ 5364 w 10006"/>
                <a:gd name="connsiteY3" fmla="*/ 2643 h 10089"/>
                <a:gd name="connsiteX4" fmla="*/ 4222 w 10006"/>
                <a:gd name="connsiteY4" fmla="*/ 1549 h 10089"/>
                <a:gd name="connsiteX5" fmla="*/ 3184 w 10006"/>
                <a:gd name="connsiteY5" fmla="*/ 1549 h 10089"/>
                <a:gd name="connsiteX6" fmla="*/ 3503 w 10006"/>
                <a:gd name="connsiteY6" fmla="*/ 2413 h 10089"/>
                <a:gd name="connsiteX7" fmla="*/ 4063 w 10006"/>
                <a:gd name="connsiteY7" fmla="*/ 2998 h 10089"/>
                <a:gd name="connsiteX8" fmla="*/ 3103 w 10006"/>
                <a:gd name="connsiteY8" fmla="*/ 2539 h 10089"/>
                <a:gd name="connsiteX9" fmla="*/ 2345 w 10006"/>
                <a:gd name="connsiteY9" fmla="*/ 1895 h 10089"/>
                <a:gd name="connsiteX10" fmla="*/ 2142 w 10006"/>
                <a:gd name="connsiteY10" fmla="*/ 1478 h 10089"/>
                <a:gd name="connsiteX11" fmla="*/ 1637 w 10006"/>
                <a:gd name="connsiteY11" fmla="*/ 161 h 10089"/>
                <a:gd name="connsiteX12" fmla="*/ 849 w 10006"/>
                <a:gd name="connsiteY12" fmla="*/ 121 h 10089"/>
                <a:gd name="connsiteX13" fmla="*/ 33 w 10006"/>
                <a:gd name="connsiteY13" fmla="*/ 712 h 10089"/>
                <a:gd name="connsiteX14" fmla="*/ 35 w 10006"/>
                <a:gd name="connsiteY14" fmla="*/ 1459 h 10089"/>
                <a:gd name="connsiteX15" fmla="*/ 93 w 10006"/>
                <a:gd name="connsiteY15" fmla="*/ 2773 h 10089"/>
                <a:gd name="connsiteX16" fmla="*/ 615 w 10006"/>
                <a:gd name="connsiteY16" fmla="*/ 3997 h 10089"/>
                <a:gd name="connsiteX17" fmla="*/ 1381 w 10006"/>
                <a:gd name="connsiteY17" fmla="*/ 5139 h 10089"/>
                <a:gd name="connsiteX18" fmla="*/ 2804 w 10006"/>
                <a:gd name="connsiteY18" fmla="*/ 5986 h 10089"/>
                <a:gd name="connsiteX19" fmla="*/ 4423 w 10006"/>
                <a:gd name="connsiteY19" fmla="*/ 6252 h 10089"/>
                <a:gd name="connsiteX20" fmla="*/ 5423 w 10006"/>
                <a:gd name="connsiteY20" fmla="*/ 6785 h 10089"/>
                <a:gd name="connsiteX21" fmla="*/ 7525 w 10006"/>
                <a:gd name="connsiteY21" fmla="*/ 10089 h 10089"/>
                <a:gd name="connsiteX22" fmla="*/ 10006 w 10006"/>
                <a:gd name="connsiteY22" fmla="*/ 7802 h 10089"/>
                <a:gd name="connsiteX0" fmla="*/ 10006 w 10006"/>
                <a:gd name="connsiteY0" fmla="*/ 7802 h 10089"/>
                <a:gd name="connsiteX1" fmla="*/ 8486 w 10006"/>
                <a:gd name="connsiteY1" fmla="*/ 6099 h 10089"/>
                <a:gd name="connsiteX2" fmla="*/ 5905 w 10006"/>
                <a:gd name="connsiteY2" fmla="*/ 3939 h 10089"/>
                <a:gd name="connsiteX3" fmla="*/ 5364 w 10006"/>
                <a:gd name="connsiteY3" fmla="*/ 2643 h 10089"/>
                <a:gd name="connsiteX4" fmla="*/ 4222 w 10006"/>
                <a:gd name="connsiteY4" fmla="*/ 1549 h 10089"/>
                <a:gd name="connsiteX5" fmla="*/ 3184 w 10006"/>
                <a:gd name="connsiteY5" fmla="*/ 1549 h 10089"/>
                <a:gd name="connsiteX6" fmla="*/ 3503 w 10006"/>
                <a:gd name="connsiteY6" fmla="*/ 2413 h 10089"/>
                <a:gd name="connsiteX7" fmla="*/ 4063 w 10006"/>
                <a:gd name="connsiteY7" fmla="*/ 2998 h 10089"/>
                <a:gd name="connsiteX8" fmla="*/ 3103 w 10006"/>
                <a:gd name="connsiteY8" fmla="*/ 2539 h 10089"/>
                <a:gd name="connsiteX9" fmla="*/ 2512 w 10006"/>
                <a:gd name="connsiteY9" fmla="*/ 2023 h 10089"/>
                <a:gd name="connsiteX10" fmla="*/ 2142 w 10006"/>
                <a:gd name="connsiteY10" fmla="*/ 1478 h 10089"/>
                <a:gd name="connsiteX11" fmla="*/ 1637 w 10006"/>
                <a:gd name="connsiteY11" fmla="*/ 161 h 10089"/>
                <a:gd name="connsiteX12" fmla="*/ 849 w 10006"/>
                <a:gd name="connsiteY12" fmla="*/ 121 h 10089"/>
                <a:gd name="connsiteX13" fmla="*/ 33 w 10006"/>
                <a:gd name="connsiteY13" fmla="*/ 712 h 10089"/>
                <a:gd name="connsiteX14" fmla="*/ 35 w 10006"/>
                <a:gd name="connsiteY14" fmla="*/ 1459 h 10089"/>
                <a:gd name="connsiteX15" fmla="*/ 93 w 10006"/>
                <a:gd name="connsiteY15" fmla="*/ 2773 h 10089"/>
                <a:gd name="connsiteX16" fmla="*/ 615 w 10006"/>
                <a:gd name="connsiteY16" fmla="*/ 3997 h 10089"/>
                <a:gd name="connsiteX17" fmla="*/ 1381 w 10006"/>
                <a:gd name="connsiteY17" fmla="*/ 5139 h 10089"/>
                <a:gd name="connsiteX18" fmla="*/ 2804 w 10006"/>
                <a:gd name="connsiteY18" fmla="*/ 5986 h 10089"/>
                <a:gd name="connsiteX19" fmla="*/ 4423 w 10006"/>
                <a:gd name="connsiteY19" fmla="*/ 6252 h 10089"/>
                <a:gd name="connsiteX20" fmla="*/ 5423 w 10006"/>
                <a:gd name="connsiteY20" fmla="*/ 6785 h 10089"/>
                <a:gd name="connsiteX21" fmla="*/ 7525 w 10006"/>
                <a:gd name="connsiteY21" fmla="*/ 10089 h 10089"/>
                <a:gd name="connsiteX22" fmla="*/ 10006 w 10006"/>
                <a:gd name="connsiteY22" fmla="*/ 7802 h 10089"/>
                <a:gd name="connsiteX0" fmla="*/ 10006 w 10006"/>
                <a:gd name="connsiteY0" fmla="*/ 7717 h 10004"/>
                <a:gd name="connsiteX1" fmla="*/ 8486 w 10006"/>
                <a:gd name="connsiteY1" fmla="*/ 6014 h 10004"/>
                <a:gd name="connsiteX2" fmla="*/ 5905 w 10006"/>
                <a:gd name="connsiteY2" fmla="*/ 3854 h 10004"/>
                <a:gd name="connsiteX3" fmla="*/ 5364 w 10006"/>
                <a:gd name="connsiteY3" fmla="*/ 2558 h 10004"/>
                <a:gd name="connsiteX4" fmla="*/ 4222 w 10006"/>
                <a:gd name="connsiteY4" fmla="*/ 1464 h 10004"/>
                <a:gd name="connsiteX5" fmla="*/ 3184 w 10006"/>
                <a:gd name="connsiteY5" fmla="*/ 1464 h 10004"/>
                <a:gd name="connsiteX6" fmla="*/ 3503 w 10006"/>
                <a:gd name="connsiteY6" fmla="*/ 2328 h 10004"/>
                <a:gd name="connsiteX7" fmla="*/ 4063 w 10006"/>
                <a:gd name="connsiteY7" fmla="*/ 2913 h 10004"/>
                <a:gd name="connsiteX8" fmla="*/ 3103 w 10006"/>
                <a:gd name="connsiteY8" fmla="*/ 2454 h 10004"/>
                <a:gd name="connsiteX9" fmla="*/ 2512 w 10006"/>
                <a:gd name="connsiteY9" fmla="*/ 1938 h 10004"/>
                <a:gd name="connsiteX10" fmla="*/ 2142 w 10006"/>
                <a:gd name="connsiteY10" fmla="*/ 1393 h 10004"/>
                <a:gd name="connsiteX11" fmla="*/ 1637 w 10006"/>
                <a:gd name="connsiteY11" fmla="*/ 76 h 10004"/>
                <a:gd name="connsiteX12" fmla="*/ 983 w 10006"/>
                <a:gd name="connsiteY12" fmla="*/ 462 h 10004"/>
                <a:gd name="connsiteX13" fmla="*/ 33 w 10006"/>
                <a:gd name="connsiteY13" fmla="*/ 627 h 10004"/>
                <a:gd name="connsiteX14" fmla="*/ 35 w 10006"/>
                <a:gd name="connsiteY14" fmla="*/ 1374 h 10004"/>
                <a:gd name="connsiteX15" fmla="*/ 93 w 10006"/>
                <a:gd name="connsiteY15" fmla="*/ 2688 h 10004"/>
                <a:gd name="connsiteX16" fmla="*/ 615 w 10006"/>
                <a:gd name="connsiteY16" fmla="*/ 3912 h 10004"/>
                <a:gd name="connsiteX17" fmla="*/ 1381 w 10006"/>
                <a:gd name="connsiteY17" fmla="*/ 5054 h 10004"/>
                <a:gd name="connsiteX18" fmla="*/ 2804 w 10006"/>
                <a:gd name="connsiteY18" fmla="*/ 5901 h 10004"/>
                <a:gd name="connsiteX19" fmla="*/ 4423 w 10006"/>
                <a:gd name="connsiteY19" fmla="*/ 6167 h 10004"/>
                <a:gd name="connsiteX20" fmla="*/ 5423 w 10006"/>
                <a:gd name="connsiteY20" fmla="*/ 6700 h 10004"/>
                <a:gd name="connsiteX21" fmla="*/ 7525 w 10006"/>
                <a:gd name="connsiteY21" fmla="*/ 10004 h 10004"/>
                <a:gd name="connsiteX22" fmla="*/ 10006 w 10006"/>
                <a:gd name="connsiteY22" fmla="*/ 7717 h 10004"/>
                <a:gd name="connsiteX0" fmla="*/ 10006 w 10006"/>
                <a:gd name="connsiteY0" fmla="*/ 7699 h 9986"/>
                <a:gd name="connsiteX1" fmla="*/ 8486 w 10006"/>
                <a:gd name="connsiteY1" fmla="*/ 5996 h 9986"/>
                <a:gd name="connsiteX2" fmla="*/ 5905 w 10006"/>
                <a:gd name="connsiteY2" fmla="*/ 3836 h 9986"/>
                <a:gd name="connsiteX3" fmla="*/ 5364 w 10006"/>
                <a:gd name="connsiteY3" fmla="*/ 2540 h 9986"/>
                <a:gd name="connsiteX4" fmla="*/ 4222 w 10006"/>
                <a:gd name="connsiteY4" fmla="*/ 1446 h 9986"/>
                <a:gd name="connsiteX5" fmla="*/ 3184 w 10006"/>
                <a:gd name="connsiteY5" fmla="*/ 1446 h 9986"/>
                <a:gd name="connsiteX6" fmla="*/ 3503 w 10006"/>
                <a:gd name="connsiteY6" fmla="*/ 2310 h 9986"/>
                <a:gd name="connsiteX7" fmla="*/ 4063 w 10006"/>
                <a:gd name="connsiteY7" fmla="*/ 2895 h 9986"/>
                <a:gd name="connsiteX8" fmla="*/ 3103 w 10006"/>
                <a:gd name="connsiteY8" fmla="*/ 2436 h 9986"/>
                <a:gd name="connsiteX9" fmla="*/ 2512 w 10006"/>
                <a:gd name="connsiteY9" fmla="*/ 1920 h 9986"/>
                <a:gd name="connsiteX10" fmla="*/ 2142 w 10006"/>
                <a:gd name="connsiteY10" fmla="*/ 1375 h 9986"/>
                <a:gd name="connsiteX11" fmla="*/ 1637 w 10006"/>
                <a:gd name="connsiteY11" fmla="*/ 58 h 9986"/>
                <a:gd name="connsiteX12" fmla="*/ 983 w 10006"/>
                <a:gd name="connsiteY12" fmla="*/ 444 h 9986"/>
                <a:gd name="connsiteX13" fmla="*/ 33 w 10006"/>
                <a:gd name="connsiteY13" fmla="*/ 609 h 9986"/>
                <a:gd name="connsiteX14" fmla="*/ 35 w 10006"/>
                <a:gd name="connsiteY14" fmla="*/ 1356 h 9986"/>
                <a:gd name="connsiteX15" fmla="*/ 93 w 10006"/>
                <a:gd name="connsiteY15" fmla="*/ 2670 h 9986"/>
                <a:gd name="connsiteX16" fmla="*/ 615 w 10006"/>
                <a:gd name="connsiteY16" fmla="*/ 3894 h 9986"/>
                <a:gd name="connsiteX17" fmla="*/ 1381 w 10006"/>
                <a:gd name="connsiteY17" fmla="*/ 5036 h 9986"/>
                <a:gd name="connsiteX18" fmla="*/ 2804 w 10006"/>
                <a:gd name="connsiteY18" fmla="*/ 5883 h 9986"/>
                <a:gd name="connsiteX19" fmla="*/ 4423 w 10006"/>
                <a:gd name="connsiteY19" fmla="*/ 6149 h 9986"/>
                <a:gd name="connsiteX20" fmla="*/ 5423 w 10006"/>
                <a:gd name="connsiteY20" fmla="*/ 6682 h 9986"/>
                <a:gd name="connsiteX21" fmla="*/ 7525 w 10006"/>
                <a:gd name="connsiteY21" fmla="*/ 9986 h 9986"/>
                <a:gd name="connsiteX22" fmla="*/ 10006 w 10006"/>
                <a:gd name="connsiteY22" fmla="*/ 7699 h 9986"/>
                <a:gd name="connsiteX0" fmla="*/ 10000 w 10000"/>
                <a:gd name="connsiteY0" fmla="*/ 7712 h 10002"/>
                <a:gd name="connsiteX1" fmla="*/ 8481 w 10000"/>
                <a:gd name="connsiteY1" fmla="*/ 6006 h 10002"/>
                <a:gd name="connsiteX2" fmla="*/ 5901 w 10000"/>
                <a:gd name="connsiteY2" fmla="*/ 3843 h 10002"/>
                <a:gd name="connsiteX3" fmla="*/ 5361 w 10000"/>
                <a:gd name="connsiteY3" fmla="*/ 2546 h 10002"/>
                <a:gd name="connsiteX4" fmla="*/ 4219 w 10000"/>
                <a:gd name="connsiteY4" fmla="*/ 1450 h 10002"/>
                <a:gd name="connsiteX5" fmla="*/ 3182 w 10000"/>
                <a:gd name="connsiteY5" fmla="*/ 1450 h 10002"/>
                <a:gd name="connsiteX6" fmla="*/ 3501 w 10000"/>
                <a:gd name="connsiteY6" fmla="*/ 2315 h 10002"/>
                <a:gd name="connsiteX7" fmla="*/ 4061 w 10000"/>
                <a:gd name="connsiteY7" fmla="*/ 2901 h 10002"/>
                <a:gd name="connsiteX8" fmla="*/ 3101 w 10000"/>
                <a:gd name="connsiteY8" fmla="*/ 2441 h 10002"/>
                <a:gd name="connsiteX9" fmla="*/ 2510 w 10000"/>
                <a:gd name="connsiteY9" fmla="*/ 1925 h 10002"/>
                <a:gd name="connsiteX10" fmla="*/ 2141 w 10000"/>
                <a:gd name="connsiteY10" fmla="*/ 1379 h 10002"/>
                <a:gd name="connsiteX11" fmla="*/ 1636 w 10000"/>
                <a:gd name="connsiteY11" fmla="*/ 60 h 10002"/>
                <a:gd name="connsiteX12" fmla="*/ 982 w 10000"/>
                <a:gd name="connsiteY12" fmla="*/ 447 h 10002"/>
                <a:gd name="connsiteX13" fmla="*/ 33 w 10000"/>
                <a:gd name="connsiteY13" fmla="*/ 612 h 10002"/>
                <a:gd name="connsiteX14" fmla="*/ 35 w 10000"/>
                <a:gd name="connsiteY14" fmla="*/ 1360 h 10002"/>
                <a:gd name="connsiteX15" fmla="*/ 93 w 10000"/>
                <a:gd name="connsiteY15" fmla="*/ 2676 h 10002"/>
                <a:gd name="connsiteX16" fmla="*/ 615 w 10000"/>
                <a:gd name="connsiteY16" fmla="*/ 3901 h 10002"/>
                <a:gd name="connsiteX17" fmla="*/ 1380 w 10000"/>
                <a:gd name="connsiteY17" fmla="*/ 5045 h 10002"/>
                <a:gd name="connsiteX18" fmla="*/ 2802 w 10000"/>
                <a:gd name="connsiteY18" fmla="*/ 5893 h 10002"/>
                <a:gd name="connsiteX19" fmla="*/ 4420 w 10000"/>
                <a:gd name="connsiteY19" fmla="*/ 6160 h 10002"/>
                <a:gd name="connsiteX20" fmla="*/ 5420 w 10000"/>
                <a:gd name="connsiteY20" fmla="*/ 6693 h 10002"/>
                <a:gd name="connsiteX21" fmla="*/ 7520 w 10000"/>
                <a:gd name="connsiteY21" fmla="*/ 10002 h 10002"/>
                <a:gd name="connsiteX22" fmla="*/ 10000 w 10000"/>
                <a:gd name="connsiteY22" fmla="*/ 7712 h 10002"/>
                <a:gd name="connsiteX0" fmla="*/ 10087 w 10087"/>
                <a:gd name="connsiteY0" fmla="*/ 7675 h 9965"/>
                <a:gd name="connsiteX1" fmla="*/ 8568 w 10087"/>
                <a:gd name="connsiteY1" fmla="*/ 5969 h 9965"/>
                <a:gd name="connsiteX2" fmla="*/ 5988 w 10087"/>
                <a:gd name="connsiteY2" fmla="*/ 3806 h 9965"/>
                <a:gd name="connsiteX3" fmla="*/ 5448 w 10087"/>
                <a:gd name="connsiteY3" fmla="*/ 2509 h 9965"/>
                <a:gd name="connsiteX4" fmla="*/ 4306 w 10087"/>
                <a:gd name="connsiteY4" fmla="*/ 1413 h 9965"/>
                <a:gd name="connsiteX5" fmla="*/ 3269 w 10087"/>
                <a:gd name="connsiteY5" fmla="*/ 1413 h 9965"/>
                <a:gd name="connsiteX6" fmla="*/ 3588 w 10087"/>
                <a:gd name="connsiteY6" fmla="*/ 2278 h 9965"/>
                <a:gd name="connsiteX7" fmla="*/ 4148 w 10087"/>
                <a:gd name="connsiteY7" fmla="*/ 2864 h 9965"/>
                <a:gd name="connsiteX8" fmla="*/ 3188 w 10087"/>
                <a:gd name="connsiteY8" fmla="*/ 2404 h 9965"/>
                <a:gd name="connsiteX9" fmla="*/ 2597 w 10087"/>
                <a:gd name="connsiteY9" fmla="*/ 1888 h 9965"/>
                <a:gd name="connsiteX10" fmla="*/ 2228 w 10087"/>
                <a:gd name="connsiteY10" fmla="*/ 1342 h 9965"/>
                <a:gd name="connsiteX11" fmla="*/ 1723 w 10087"/>
                <a:gd name="connsiteY11" fmla="*/ 23 h 9965"/>
                <a:gd name="connsiteX12" fmla="*/ 120 w 10087"/>
                <a:gd name="connsiteY12" fmla="*/ 575 h 9965"/>
                <a:gd name="connsiteX13" fmla="*/ 122 w 10087"/>
                <a:gd name="connsiteY13" fmla="*/ 1323 h 9965"/>
                <a:gd name="connsiteX14" fmla="*/ 180 w 10087"/>
                <a:gd name="connsiteY14" fmla="*/ 2639 h 9965"/>
                <a:gd name="connsiteX15" fmla="*/ 702 w 10087"/>
                <a:gd name="connsiteY15" fmla="*/ 3864 h 9965"/>
                <a:gd name="connsiteX16" fmla="*/ 1467 w 10087"/>
                <a:gd name="connsiteY16" fmla="*/ 5008 h 9965"/>
                <a:gd name="connsiteX17" fmla="*/ 2889 w 10087"/>
                <a:gd name="connsiteY17" fmla="*/ 5856 h 9965"/>
                <a:gd name="connsiteX18" fmla="*/ 4507 w 10087"/>
                <a:gd name="connsiteY18" fmla="*/ 6123 h 9965"/>
                <a:gd name="connsiteX19" fmla="*/ 5507 w 10087"/>
                <a:gd name="connsiteY19" fmla="*/ 6656 h 9965"/>
                <a:gd name="connsiteX20" fmla="*/ 7607 w 10087"/>
                <a:gd name="connsiteY20" fmla="*/ 9965 h 9965"/>
                <a:gd name="connsiteX21" fmla="*/ 10087 w 10087"/>
                <a:gd name="connsiteY21" fmla="*/ 7675 h 9965"/>
                <a:gd name="connsiteX0" fmla="*/ 9903 w 9903"/>
                <a:gd name="connsiteY0" fmla="*/ 7710 h 10008"/>
                <a:gd name="connsiteX1" fmla="*/ 8397 w 9903"/>
                <a:gd name="connsiteY1" fmla="*/ 5998 h 10008"/>
                <a:gd name="connsiteX2" fmla="*/ 5839 w 9903"/>
                <a:gd name="connsiteY2" fmla="*/ 3827 h 10008"/>
                <a:gd name="connsiteX3" fmla="*/ 5304 w 9903"/>
                <a:gd name="connsiteY3" fmla="*/ 2526 h 10008"/>
                <a:gd name="connsiteX4" fmla="*/ 4172 w 9903"/>
                <a:gd name="connsiteY4" fmla="*/ 1426 h 10008"/>
                <a:gd name="connsiteX5" fmla="*/ 3144 w 9903"/>
                <a:gd name="connsiteY5" fmla="*/ 1426 h 10008"/>
                <a:gd name="connsiteX6" fmla="*/ 3460 w 9903"/>
                <a:gd name="connsiteY6" fmla="*/ 2294 h 10008"/>
                <a:gd name="connsiteX7" fmla="*/ 4015 w 9903"/>
                <a:gd name="connsiteY7" fmla="*/ 2882 h 10008"/>
                <a:gd name="connsiteX8" fmla="*/ 3064 w 9903"/>
                <a:gd name="connsiteY8" fmla="*/ 2420 h 10008"/>
                <a:gd name="connsiteX9" fmla="*/ 2478 w 9903"/>
                <a:gd name="connsiteY9" fmla="*/ 1903 h 10008"/>
                <a:gd name="connsiteX10" fmla="*/ 2112 w 9903"/>
                <a:gd name="connsiteY10" fmla="*/ 1355 h 10008"/>
                <a:gd name="connsiteX11" fmla="*/ 1611 w 9903"/>
                <a:gd name="connsiteY11" fmla="*/ 31 h 10008"/>
                <a:gd name="connsiteX12" fmla="*/ 354 w 9903"/>
                <a:gd name="connsiteY12" fmla="*/ 414 h 10008"/>
                <a:gd name="connsiteX13" fmla="*/ 24 w 9903"/>
                <a:gd name="connsiteY13" fmla="*/ 1336 h 10008"/>
                <a:gd name="connsiteX14" fmla="*/ 81 w 9903"/>
                <a:gd name="connsiteY14" fmla="*/ 2656 h 10008"/>
                <a:gd name="connsiteX15" fmla="*/ 599 w 9903"/>
                <a:gd name="connsiteY15" fmla="*/ 3886 h 10008"/>
                <a:gd name="connsiteX16" fmla="*/ 1357 w 9903"/>
                <a:gd name="connsiteY16" fmla="*/ 5034 h 10008"/>
                <a:gd name="connsiteX17" fmla="*/ 2767 w 9903"/>
                <a:gd name="connsiteY17" fmla="*/ 5885 h 10008"/>
                <a:gd name="connsiteX18" fmla="*/ 4371 w 9903"/>
                <a:gd name="connsiteY18" fmla="*/ 6153 h 10008"/>
                <a:gd name="connsiteX19" fmla="*/ 5363 w 9903"/>
                <a:gd name="connsiteY19" fmla="*/ 6687 h 10008"/>
                <a:gd name="connsiteX20" fmla="*/ 7444 w 9903"/>
                <a:gd name="connsiteY20" fmla="*/ 10008 h 10008"/>
                <a:gd name="connsiteX21" fmla="*/ 9903 w 9903"/>
                <a:gd name="connsiteY21" fmla="*/ 7710 h 10008"/>
                <a:gd name="connsiteX0" fmla="*/ 9999 w 9999"/>
                <a:gd name="connsiteY0" fmla="*/ 7590 h 9886"/>
                <a:gd name="connsiteX1" fmla="*/ 8478 w 9999"/>
                <a:gd name="connsiteY1" fmla="*/ 5879 h 9886"/>
                <a:gd name="connsiteX2" fmla="*/ 5895 w 9999"/>
                <a:gd name="connsiteY2" fmla="*/ 3710 h 9886"/>
                <a:gd name="connsiteX3" fmla="*/ 5355 w 9999"/>
                <a:gd name="connsiteY3" fmla="*/ 2410 h 9886"/>
                <a:gd name="connsiteX4" fmla="*/ 4212 w 9999"/>
                <a:gd name="connsiteY4" fmla="*/ 1311 h 9886"/>
                <a:gd name="connsiteX5" fmla="*/ 3174 w 9999"/>
                <a:gd name="connsiteY5" fmla="*/ 1311 h 9886"/>
                <a:gd name="connsiteX6" fmla="*/ 3493 w 9999"/>
                <a:gd name="connsiteY6" fmla="*/ 2178 h 9886"/>
                <a:gd name="connsiteX7" fmla="*/ 4053 w 9999"/>
                <a:gd name="connsiteY7" fmla="*/ 2766 h 9886"/>
                <a:gd name="connsiteX8" fmla="*/ 3093 w 9999"/>
                <a:gd name="connsiteY8" fmla="*/ 2304 h 9886"/>
                <a:gd name="connsiteX9" fmla="*/ 2501 w 9999"/>
                <a:gd name="connsiteY9" fmla="*/ 1787 h 9886"/>
                <a:gd name="connsiteX10" fmla="*/ 2132 w 9999"/>
                <a:gd name="connsiteY10" fmla="*/ 1240 h 9886"/>
                <a:gd name="connsiteX11" fmla="*/ 1525 w 9999"/>
                <a:gd name="connsiteY11" fmla="*/ 45 h 9886"/>
                <a:gd name="connsiteX12" fmla="*/ 356 w 9999"/>
                <a:gd name="connsiteY12" fmla="*/ 300 h 9886"/>
                <a:gd name="connsiteX13" fmla="*/ 23 w 9999"/>
                <a:gd name="connsiteY13" fmla="*/ 1221 h 9886"/>
                <a:gd name="connsiteX14" fmla="*/ 81 w 9999"/>
                <a:gd name="connsiteY14" fmla="*/ 2540 h 9886"/>
                <a:gd name="connsiteX15" fmla="*/ 604 w 9999"/>
                <a:gd name="connsiteY15" fmla="*/ 3769 h 9886"/>
                <a:gd name="connsiteX16" fmla="*/ 1369 w 9999"/>
                <a:gd name="connsiteY16" fmla="*/ 4916 h 9886"/>
                <a:gd name="connsiteX17" fmla="*/ 2793 w 9999"/>
                <a:gd name="connsiteY17" fmla="*/ 5766 h 9886"/>
                <a:gd name="connsiteX18" fmla="*/ 4413 w 9999"/>
                <a:gd name="connsiteY18" fmla="*/ 6034 h 9886"/>
                <a:gd name="connsiteX19" fmla="*/ 5415 w 9999"/>
                <a:gd name="connsiteY19" fmla="*/ 6568 h 9886"/>
                <a:gd name="connsiteX20" fmla="*/ 7516 w 9999"/>
                <a:gd name="connsiteY20" fmla="*/ 9886 h 9886"/>
                <a:gd name="connsiteX21" fmla="*/ 9999 w 9999"/>
                <a:gd name="connsiteY21" fmla="*/ 7590 h 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99" h="9886">
                  <a:moveTo>
                    <a:pt x="9999" y="7590"/>
                  </a:moveTo>
                  <a:cubicBezTo>
                    <a:pt x="9999" y="7615"/>
                    <a:pt x="8797" y="6161"/>
                    <a:pt x="8478" y="5879"/>
                  </a:cubicBezTo>
                  <a:cubicBezTo>
                    <a:pt x="8236" y="5700"/>
                    <a:pt x="6777" y="4680"/>
                    <a:pt x="5895" y="3710"/>
                  </a:cubicBezTo>
                  <a:cubicBezTo>
                    <a:pt x="5554" y="3327"/>
                    <a:pt x="5554" y="2562"/>
                    <a:pt x="5355" y="2410"/>
                  </a:cubicBezTo>
                  <a:cubicBezTo>
                    <a:pt x="4694" y="1899"/>
                    <a:pt x="4554" y="1516"/>
                    <a:pt x="4212" y="1311"/>
                  </a:cubicBezTo>
                  <a:cubicBezTo>
                    <a:pt x="3893" y="1107"/>
                    <a:pt x="3093" y="877"/>
                    <a:pt x="3174" y="1311"/>
                  </a:cubicBezTo>
                  <a:cubicBezTo>
                    <a:pt x="3231" y="1720"/>
                    <a:pt x="3174" y="1899"/>
                    <a:pt x="3493" y="2178"/>
                  </a:cubicBezTo>
                  <a:cubicBezTo>
                    <a:pt x="3793" y="2435"/>
                    <a:pt x="4212" y="2689"/>
                    <a:pt x="4053" y="2766"/>
                  </a:cubicBezTo>
                  <a:cubicBezTo>
                    <a:pt x="3733" y="2613"/>
                    <a:pt x="3352" y="2469"/>
                    <a:pt x="3093" y="2304"/>
                  </a:cubicBezTo>
                  <a:cubicBezTo>
                    <a:pt x="2835" y="2142"/>
                    <a:pt x="2661" y="1964"/>
                    <a:pt x="2501" y="1787"/>
                  </a:cubicBezTo>
                  <a:cubicBezTo>
                    <a:pt x="2342" y="1609"/>
                    <a:pt x="2188" y="1494"/>
                    <a:pt x="2132" y="1240"/>
                  </a:cubicBezTo>
                  <a:cubicBezTo>
                    <a:pt x="2074" y="986"/>
                    <a:pt x="1708" y="265"/>
                    <a:pt x="1525" y="45"/>
                  </a:cubicBezTo>
                  <a:cubicBezTo>
                    <a:pt x="1173" y="-83"/>
                    <a:pt x="624" y="82"/>
                    <a:pt x="356" y="300"/>
                  </a:cubicBezTo>
                  <a:cubicBezTo>
                    <a:pt x="89" y="517"/>
                    <a:pt x="70" y="847"/>
                    <a:pt x="23" y="1221"/>
                  </a:cubicBezTo>
                  <a:cubicBezTo>
                    <a:pt x="-22" y="1595"/>
                    <a:pt x="0" y="1875"/>
                    <a:pt x="81" y="2540"/>
                  </a:cubicBezTo>
                  <a:cubicBezTo>
                    <a:pt x="181" y="3228"/>
                    <a:pt x="389" y="3373"/>
                    <a:pt x="604" y="3769"/>
                  </a:cubicBezTo>
                  <a:cubicBezTo>
                    <a:pt x="819" y="4165"/>
                    <a:pt x="1030" y="4481"/>
                    <a:pt x="1369" y="4916"/>
                  </a:cubicBezTo>
                  <a:cubicBezTo>
                    <a:pt x="1710" y="5325"/>
                    <a:pt x="2286" y="5579"/>
                    <a:pt x="2793" y="5766"/>
                  </a:cubicBezTo>
                  <a:cubicBezTo>
                    <a:pt x="3301" y="5953"/>
                    <a:pt x="3978" y="5899"/>
                    <a:pt x="4413" y="6034"/>
                  </a:cubicBezTo>
                  <a:cubicBezTo>
                    <a:pt x="4849" y="6167"/>
                    <a:pt x="4914" y="5854"/>
                    <a:pt x="5415" y="6568"/>
                  </a:cubicBezTo>
                  <a:cubicBezTo>
                    <a:pt x="5895" y="7282"/>
                    <a:pt x="7516" y="9886"/>
                    <a:pt x="7516" y="9886"/>
                  </a:cubicBezTo>
                  <a:lnTo>
                    <a:pt x="9999" y="7590"/>
                  </a:lnTo>
                  <a:close/>
                </a:path>
              </a:pathLst>
            </a:custGeom>
            <a:solidFill>
              <a:srgbClr val="D2A578"/>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9" name="Freeform 211">
              <a:extLst>
                <a:ext uri="{FF2B5EF4-FFF2-40B4-BE49-F238E27FC236}">
                  <a16:creationId xmlns:a16="http://schemas.microsoft.com/office/drawing/2014/main" id="{E634ED81-05D0-BFA6-51FF-82DA58CAD5BF}"/>
                </a:ext>
              </a:extLst>
            </p:cNvPr>
            <p:cNvSpPr>
              <a:spLocks/>
            </p:cNvSpPr>
            <p:nvPr/>
          </p:nvSpPr>
          <p:spPr bwMode="gray">
            <a:xfrm>
              <a:off x="3033712" y="3395662"/>
              <a:ext cx="77788" cy="60325"/>
            </a:xfrm>
            <a:custGeom>
              <a:avLst/>
              <a:gdLst>
                <a:gd name="T0" fmla="*/ 13 w 57"/>
                <a:gd name="T1" fmla="*/ 2 h 44"/>
                <a:gd name="T2" fmla="*/ 44 w 57"/>
                <a:gd name="T3" fmla="*/ 19 h 44"/>
                <a:gd name="T4" fmla="*/ 57 w 57"/>
                <a:gd name="T5" fmla="*/ 39 h 44"/>
                <a:gd name="T6" fmla="*/ 48 w 57"/>
                <a:gd name="T7" fmla="*/ 43 h 44"/>
                <a:gd name="T8" fmla="*/ 22 w 57"/>
                <a:gd name="T9" fmla="*/ 26 h 44"/>
                <a:gd name="T10" fmla="*/ 13 w 57"/>
                <a:gd name="T11" fmla="*/ 2 h 44"/>
              </a:gdLst>
              <a:ahLst/>
              <a:cxnLst>
                <a:cxn ang="0">
                  <a:pos x="T0" y="T1"/>
                </a:cxn>
                <a:cxn ang="0">
                  <a:pos x="T2" y="T3"/>
                </a:cxn>
                <a:cxn ang="0">
                  <a:pos x="T4" y="T5"/>
                </a:cxn>
                <a:cxn ang="0">
                  <a:pos x="T6" y="T7"/>
                </a:cxn>
                <a:cxn ang="0">
                  <a:pos x="T8" y="T9"/>
                </a:cxn>
                <a:cxn ang="0">
                  <a:pos x="T10" y="T11"/>
                </a:cxn>
              </a:cxnLst>
              <a:rect l="0" t="0" r="r" b="b"/>
              <a:pathLst>
                <a:path w="57" h="44">
                  <a:moveTo>
                    <a:pt x="13" y="2"/>
                  </a:moveTo>
                  <a:cubicBezTo>
                    <a:pt x="25" y="4"/>
                    <a:pt x="38" y="13"/>
                    <a:pt x="44" y="19"/>
                  </a:cubicBezTo>
                  <a:cubicBezTo>
                    <a:pt x="50" y="25"/>
                    <a:pt x="57" y="39"/>
                    <a:pt x="57" y="39"/>
                  </a:cubicBezTo>
                  <a:cubicBezTo>
                    <a:pt x="57" y="39"/>
                    <a:pt x="49" y="44"/>
                    <a:pt x="48" y="43"/>
                  </a:cubicBezTo>
                  <a:cubicBezTo>
                    <a:pt x="47" y="42"/>
                    <a:pt x="22" y="26"/>
                    <a:pt x="22" y="26"/>
                  </a:cubicBezTo>
                  <a:cubicBezTo>
                    <a:pt x="22" y="26"/>
                    <a:pt x="0" y="0"/>
                    <a:pt x="13" y="2"/>
                  </a:cubicBez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0" name="Freeform 212">
              <a:extLst>
                <a:ext uri="{FF2B5EF4-FFF2-40B4-BE49-F238E27FC236}">
                  <a16:creationId xmlns:a16="http://schemas.microsoft.com/office/drawing/2014/main" id="{BD670C6F-A87C-59A8-5CBE-3840F42AA34E}"/>
                </a:ext>
              </a:extLst>
            </p:cNvPr>
            <p:cNvSpPr>
              <a:spLocks/>
            </p:cNvSpPr>
            <p:nvPr/>
          </p:nvSpPr>
          <p:spPr bwMode="gray">
            <a:xfrm>
              <a:off x="2871787" y="3449637"/>
              <a:ext cx="82550" cy="68262"/>
            </a:xfrm>
            <a:custGeom>
              <a:avLst/>
              <a:gdLst>
                <a:gd name="T0" fmla="*/ 0 w 60"/>
                <a:gd name="T1" fmla="*/ 50 h 50"/>
                <a:gd name="T2" fmla="*/ 24 w 60"/>
                <a:gd name="T3" fmla="*/ 20 h 50"/>
                <a:gd name="T4" fmla="*/ 59 w 60"/>
                <a:gd name="T5" fmla="*/ 0 h 50"/>
                <a:gd name="T6" fmla="*/ 35 w 60"/>
                <a:gd name="T7" fmla="*/ 7 h 50"/>
                <a:gd name="T8" fmla="*/ 6 w 60"/>
                <a:gd name="T9" fmla="*/ 28 h 50"/>
                <a:gd name="T10" fmla="*/ 0 w 60"/>
                <a:gd name="T11" fmla="*/ 50 h 50"/>
              </a:gdLst>
              <a:ahLst/>
              <a:cxnLst>
                <a:cxn ang="0">
                  <a:pos x="T0" y="T1"/>
                </a:cxn>
                <a:cxn ang="0">
                  <a:pos x="T2" y="T3"/>
                </a:cxn>
                <a:cxn ang="0">
                  <a:pos x="T4" y="T5"/>
                </a:cxn>
                <a:cxn ang="0">
                  <a:pos x="T6" y="T7"/>
                </a:cxn>
                <a:cxn ang="0">
                  <a:pos x="T8" y="T9"/>
                </a:cxn>
                <a:cxn ang="0">
                  <a:pos x="T10" y="T11"/>
                </a:cxn>
              </a:cxnLst>
              <a:rect l="0" t="0" r="r" b="b"/>
              <a:pathLst>
                <a:path w="60" h="50">
                  <a:moveTo>
                    <a:pt x="0" y="50"/>
                  </a:moveTo>
                  <a:cubicBezTo>
                    <a:pt x="4" y="44"/>
                    <a:pt x="15" y="25"/>
                    <a:pt x="24" y="20"/>
                  </a:cubicBezTo>
                  <a:cubicBezTo>
                    <a:pt x="34" y="14"/>
                    <a:pt x="57" y="1"/>
                    <a:pt x="59" y="0"/>
                  </a:cubicBezTo>
                  <a:cubicBezTo>
                    <a:pt x="60" y="0"/>
                    <a:pt x="35" y="7"/>
                    <a:pt x="35" y="7"/>
                  </a:cubicBezTo>
                  <a:cubicBezTo>
                    <a:pt x="6" y="28"/>
                    <a:pt x="6" y="28"/>
                    <a:pt x="6" y="28"/>
                  </a:cubicBezTo>
                  <a:lnTo>
                    <a:pt x="0" y="50"/>
                  </a:ln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1" name="Freeform 213">
              <a:extLst>
                <a:ext uri="{FF2B5EF4-FFF2-40B4-BE49-F238E27FC236}">
                  <a16:creationId xmlns:a16="http://schemas.microsoft.com/office/drawing/2014/main" id="{3A33BC00-F32D-F636-4726-B778D5FEC58E}"/>
                </a:ext>
              </a:extLst>
            </p:cNvPr>
            <p:cNvSpPr>
              <a:spLocks/>
            </p:cNvSpPr>
            <p:nvPr/>
          </p:nvSpPr>
          <p:spPr bwMode="gray">
            <a:xfrm>
              <a:off x="2946400" y="3459162"/>
              <a:ext cx="193675" cy="92075"/>
            </a:xfrm>
            <a:custGeom>
              <a:avLst/>
              <a:gdLst>
                <a:gd name="T0" fmla="*/ 3 w 140"/>
                <a:gd name="T1" fmla="*/ 67 h 67"/>
                <a:gd name="T2" fmla="*/ 43 w 140"/>
                <a:gd name="T3" fmla="*/ 34 h 67"/>
                <a:gd name="T4" fmla="*/ 84 w 140"/>
                <a:gd name="T5" fmla="*/ 34 h 67"/>
                <a:gd name="T6" fmla="*/ 117 w 140"/>
                <a:gd name="T7" fmla="*/ 26 h 67"/>
                <a:gd name="T8" fmla="*/ 67 w 140"/>
                <a:gd name="T9" fmla="*/ 0 h 67"/>
                <a:gd name="T10" fmla="*/ 22 w 140"/>
                <a:gd name="T11" fmla="*/ 18 h 67"/>
                <a:gd name="T12" fmla="*/ 0 w 140"/>
                <a:gd name="T13" fmla="*/ 61 h 67"/>
                <a:gd name="T14" fmla="*/ 3 w 140"/>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67">
                  <a:moveTo>
                    <a:pt x="3" y="67"/>
                  </a:moveTo>
                  <a:cubicBezTo>
                    <a:pt x="10" y="61"/>
                    <a:pt x="32" y="36"/>
                    <a:pt x="43" y="34"/>
                  </a:cubicBezTo>
                  <a:cubicBezTo>
                    <a:pt x="54" y="32"/>
                    <a:pt x="55" y="28"/>
                    <a:pt x="84" y="34"/>
                  </a:cubicBezTo>
                  <a:cubicBezTo>
                    <a:pt x="112" y="40"/>
                    <a:pt x="140" y="34"/>
                    <a:pt x="117" y="26"/>
                  </a:cubicBezTo>
                  <a:cubicBezTo>
                    <a:pt x="93" y="18"/>
                    <a:pt x="85" y="0"/>
                    <a:pt x="67" y="0"/>
                  </a:cubicBezTo>
                  <a:cubicBezTo>
                    <a:pt x="49" y="1"/>
                    <a:pt x="37" y="2"/>
                    <a:pt x="22" y="18"/>
                  </a:cubicBezTo>
                  <a:cubicBezTo>
                    <a:pt x="8" y="34"/>
                    <a:pt x="0" y="56"/>
                    <a:pt x="0" y="61"/>
                  </a:cubicBezTo>
                  <a:cubicBezTo>
                    <a:pt x="0" y="65"/>
                    <a:pt x="3" y="67"/>
                    <a:pt x="3" y="67"/>
                  </a:cubicBez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2" name="Freeform 215">
              <a:extLst>
                <a:ext uri="{FF2B5EF4-FFF2-40B4-BE49-F238E27FC236}">
                  <a16:creationId xmlns:a16="http://schemas.microsoft.com/office/drawing/2014/main" id="{E6BB64B1-EC56-7926-90DB-43545C4C8F3B}"/>
                </a:ext>
              </a:extLst>
            </p:cNvPr>
            <p:cNvSpPr>
              <a:spLocks/>
            </p:cNvSpPr>
            <p:nvPr/>
          </p:nvSpPr>
          <p:spPr bwMode="gray">
            <a:xfrm rot="2588184">
              <a:off x="2860304" y="3354445"/>
              <a:ext cx="64241" cy="27423"/>
            </a:xfrm>
            <a:custGeom>
              <a:avLst/>
              <a:gdLst>
                <a:gd name="T0" fmla="*/ 30 w 30"/>
                <a:gd name="T1" fmla="*/ 85 h 85"/>
                <a:gd name="T2" fmla="*/ 26 w 30"/>
                <a:gd name="T3" fmla="*/ 29 h 85"/>
                <a:gd name="T4" fmla="*/ 11 w 30"/>
                <a:gd name="T5" fmla="*/ 7 h 85"/>
                <a:gd name="T6" fmla="*/ 28 w 30"/>
                <a:gd name="T7" fmla="*/ 23 h 85"/>
                <a:gd name="T8" fmla="*/ 30 w 30"/>
                <a:gd name="T9" fmla="*/ 85 h 85"/>
                <a:gd name="connsiteX0" fmla="*/ 6715 w 7122"/>
                <a:gd name="connsiteY0" fmla="*/ 2048 h 2842"/>
                <a:gd name="connsiteX1" fmla="*/ 6049 w 7122"/>
                <a:gd name="connsiteY1" fmla="*/ 2754 h 2842"/>
                <a:gd name="connsiteX2" fmla="*/ 1049 w 7122"/>
                <a:gd name="connsiteY2" fmla="*/ 166 h 2842"/>
                <a:gd name="connsiteX3" fmla="*/ 6715 w 7122"/>
                <a:gd name="connsiteY3" fmla="*/ 2048 h 2842"/>
              </a:gdLst>
              <a:ahLst/>
              <a:cxnLst>
                <a:cxn ang="0">
                  <a:pos x="connsiteX0" y="connsiteY0"/>
                </a:cxn>
                <a:cxn ang="0">
                  <a:pos x="connsiteX1" y="connsiteY1"/>
                </a:cxn>
                <a:cxn ang="0">
                  <a:pos x="connsiteX2" y="connsiteY2"/>
                </a:cxn>
                <a:cxn ang="0">
                  <a:pos x="connsiteX3" y="connsiteY3"/>
                </a:cxn>
              </a:cxnLst>
              <a:rect l="l" t="t" r="r" b="b"/>
              <a:pathLst>
                <a:path w="7122" h="2842">
                  <a:moveTo>
                    <a:pt x="6715" y="2048"/>
                  </a:moveTo>
                  <a:cubicBezTo>
                    <a:pt x="7548" y="2479"/>
                    <a:pt x="6993" y="3068"/>
                    <a:pt x="6049" y="2754"/>
                  </a:cubicBezTo>
                  <a:cubicBezTo>
                    <a:pt x="4382" y="1813"/>
                    <a:pt x="-2618" y="-658"/>
                    <a:pt x="1049" y="166"/>
                  </a:cubicBezTo>
                  <a:cubicBezTo>
                    <a:pt x="5049" y="871"/>
                    <a:pt x="5715" y="1342"/>
                    <a:pt x="6715" y="2048"/>
                  </a:cubicBez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3" name="Freeform 216">
              <a:extLst>
                <a:ext uri="{FF2B5EF4-FFF2-40B4-BE49-F238E27FC236}">
                  <a16:creationId xmlns:a16="http://schemas.microsoft.com/office/drawing/2014/main" id="{A0D78218-FF2F-CA30-613F-7DA5982988E9}"/>
                </a:ext>
              </a:extLst>
            </p:cNvPr>
            <p:cNvSpPr>
              <a:spLocks/>
            </p:cNvSpPr>
            <p:nvPr/>
          </p:nvSpPr>
          <p:spPr bwMode="gray">
            <a:xfrm>
              <a:off x="2903847" y="3332817"/>
              <a:ext cx="50800" cy="106362"/>
            </a:xfrm>
            <a:custGeom>
              <a:avLst/>
              <a:gdLst>
                <a:gd name="T0" fmla="*/ 37 w 37"/>
                <a:gd name="T1" fmla="*/ 78 h 78"/>
                <a:gd name="T2" fmla="*/ 20 w 37"/>
                <a:gd name="T3" fmla="*/ 25 h 78"/>
                <a:gd name="T4" fmla="*/ 7 w 37"/>
                <a:gd name="T5" fmla="*/ 5 h 78"/>
                <a:gd name="T6" fmla="*/ 19 w 37"/>
                <a:gd name="T7" fmla="*/ 19 h 78"/>
                <a:gd name="T8" fmla="*/ 37 w 37"/>
                <a:gd name="T9" fmla="*/ 78 h 78"/>
              </a:gdLst>
              <a:ahLst/>
              <a:cxnLst>
                <a:cxn ang="0">
                  <a:pos x="T0" y="T1"/>
                </a:cxn>
                <a:cxn ang="0">
                  <a:pos x="T2" y="T3"/>
                </a:cxn>
                <a:cxn ang="0">
                  <a:pos x="T4" y="T5"/>
                </a:cxn>
                <a:cxn ang="0">
                  <a:pos x="T6" y="T7"/>
                </a:cxn>
                <a:cxn ang="0">
                  <a:pos x="T8" y="T9"/>
                </a:cxn>
              </a:cxnLst>
              <a:rect l="0" t="0" r="r" b="b"/>
              <a:pathLst>
                <a:path w="37" h="78">
                  <a:moveTo>
                    <a:pt x="37" y="78"/>
                  </a:moveTo>
                  <a:cubicBezTo>
                    <a:pt x="26" y="40"/>
                    <a:pt x="24" y="32"/>
                    <a:pt x="20" y="25"/>
                  </a:cubicBezTo>
                  <a:cubicBezTo>
                    <a:pt x="15" y="17"/>
                    <a:pt x="0" y="0"/>
                    <a:pt x="7" y="5"/>
                  </a:cubicBezTo>
                  <a:cubicBezTo>
                    <a:pt x="14" y="9"/>
                    <a:pt x="16" y="13"/>
                    <a:pt x="19" y="19"/>
                  </a:cubicBezTo>
                  <a:cubicBezTo>
                    <a:pt x="22" y="25"/>
                    <a:pt x="37" y="78"/>
                    <a:pt x="37" y="78"/>
                  </a:cubicBez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4" name="Freeform 217">
              <a:extLst>
                <a:ext uri="{FF2B5EF4-FFF2-40B4-BE49-F238E27FC236}">
                  <a16:creationId xmlns:a16="http://schemas.microsoft.com/office/drawing/2014/main" id="{35894C0F-DAE8-CCB2-C516-5490549F3593}"/>
                </a:ext>
              </a:extLst>
            </p:cNvPr>
            <p:cNvSpPr>
              <a:spLocks/>
            </p:cNvSpPr>
            <p:nvPr/>
          </p:nvSpPr>
          <p:spPr bwMode="gray">
            <a:xfrm>
              <a:off x="3054350" y="3594099"/>
              <a:ext cx="101600" cy="28575"/>
            </a:xfrm>
            <a:custGeom>
              <a:avLst/>
              <a:gdLst>
                <a:gd name="T0" fmla="*/ 0 w 74"/>
                <a:gd name="T1" fmla="*/ 0 h 21"/>
                <a:gd name="T2" fmla="*/ 20 w 74"/>
                <a:gd name="T3" fmla="*/ 13 h 21"/>
                <a:gd name="T4" fmla="*/ 33 w 74"/>
                <a:gd name="T5" fmla="*/ 21 h 21"/>
                <a:gd name="T6" fmla="*/ 74 w 74"/>
                <a:gd name="T7" fmla="*/ 21 h 21"/>
                <a:gd name="T8" fmla="*/ 50 w 74"/>
                <a:gd name="T9" fmla="*/ 13 h 21"/>
                <a:gd name="T10" fmla="*/ 0 w 74"/>
                <a:gd name="T11" fmla="*/ 0 h 21"/>
              </a:gdLst>
              <a:ahLst/>
              <a:cxnLst>
                <a:cxn ang="0">
                  <a:pos x="T0" y="T1"/>
                </a:cxn>
                <a:cxn ang="0">
                  <a:pos x="T2" y="T3"/>
                </a:cxn>
                <a:cxn ang="0">
                  <a:pos x="T4" y="T5"/>
                </a:cxn>
                <a:cxn ang="0">
                  <a:pos x="T6" y="T7"/>
                </a:cxn>
                <a:cxn ang="0">
                  <a:pos x="T8" y="T9"/>
                </a:cxn>
                <a:cxn ang="0">
                  <a:pos x="T10" y="T11"/>
                </a:cxn>
              </a:cxnLst>
              <a:rect l="0" t="0" r="r" b="b"/>
              <a:pathLst>
                <a:path w="74" h="21">
                  <a:moveTo>
                    <a:pt x="0" y="0"/>
                  </a:moveTo>
                  <a:cubicBezTo>
                    <a:pt x="20" y="13"/>
                    <a:pt x="20" y="13"/>
                    <a:pt x="20" y="13"/>
                  </a:cubicBezTo>
                  <a:cubicBezTo>
                    <a:pt x="33" y="21"/>
                    <a:pt x="33" y="21"/>
                    <a:pt x="33" y="21"/>
                  </a:cubicBezTo>
                  <a:cubicBezTo>
                    <a:pt x="74" y="21"/>
                    <a:pt x="74" y="21"/>
                    <a:pt x="74" y="21"/>
                  </a:cubicBezTo>
                  <a:cubicBezTo>
                    <a:pt x="74" y="21"/>
                    <a:pt x="74" y="8"/>
                    <a:pt x="50" y="13"/>
                  </a:cubicBezTo>
                  <a:cubicBezTo>
                    <a:pt x="27" y="17"/>
                    <a:pt x="0" y="0"/>
                    <a:pt x="0" y="0"/>
                  </a:cubicBezTo>
                  <a:close/>
                </a:path>
              </a:pathLst>
            </a:custGeom>
            <a:solidFill>
              <a:srgbClr val="C78E5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5" name="Freeform 218">
              <a:extLst>
                <a:ext uri="{FF2B5EF4-FFF2-40B4-BE49-F238E27FC236}">
                  <a16:creationId xmlns:a16="http://schemas.microsoft.com/office/drawing/2014/main" id="{77090738-9D9A-B576-4D59-9DF3298AE985}"/>
                </a:ext>
              </a:extLst>
            </p:cNvPr>
            <p:cNvSpPr>
              <a:spLocks/>
            </p:cNvSpPr>
            <p:nvPr/>
          </p:nvSpPr>
          <p:spPr bwMode="gray">
            <a:xfrm>
              <a:off x="3425825" y="4284663"/>
              <a:ext cx="223838" cy="150812"/>
            </a:xfrm>
            <a:custGeom>
              <a:avLst/>
              <a:gdLst>
                <a:gd name="T0" fmla="*/ 49 w 162"/>
                <a:gd name="T1" fmla="*/ 0 h 110"/>
                <a:gd name="T2" fmla="*/ 18 w 162"/>
                <a:gd name="T3" fmla="*/ 80 h 110"/>
                <a:gd name="T4" fmla="*/ 63 w 162"/>
                <a:gd name="T5" fmla="*/ 108 h 110"/>
                <a:gd name="T6" fmla="*/ 147 w 162"/>
                <a:gd name="T7" fmla="*/ 91 h 110"/>
                <a:gd name="T8" fmla="*/ 158 w 162"/>
                <a:gd name="T9" fmla="*/ 76 h 110"/>
                <a:gd name="T10" fmla="*/ 133 w 162"/>
                <a:gd name="T11" fmla="*/ 46 h 110"/>
                <a:gd name="T12" fmla="*/ 49 w 162"/>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162" h="110">
                  <a:moveTo>
                    <a:pt x="49" y="0"/>
                  </a:moveTo>
                  <a:cubicBezTo>
                    <a:pt x="49" y="0"/>
                    <a:pt x="36" y="80"/>
                    <a:pt x="18" y="80"/>
                  </a:cubicBezTo>
                  <a:cubicBezTo>
                    <a:pt x="0" y="80"/>
                    <a:pt x="20" y="110"/>
                    <a:pt x="63" y="108"/>
                  </a:cubicBezTo>
                  <a:cubicBezTo>
                    <a:pt x="106" y="105"/>
                    <a:pt x="134" y="99"/>
                    <a:pt x="147" y="91"/>
                  </a:cubicBezTo>
                  <a:cubicBezTo>
                    <a:pt x="160" y="83"/>
                    <a:pt x="162" y="81"/>
                    <a:pt x="158" y="76"/>
                  </a:cubicBezTo>
                  <a:cubicBezTo>
                    <a:pt x="154" y="71"/>
                    <a:pt x="140" y="46"/>
                    <a:pt x="133" y="46"/>
                  </a:cubicBezTo>
                  <a:cubicBezTo>
                    <a:pt x="125" y="46"/>
                    <a:pt x="49" y="0"/>
                    <a:pt x="49" y="0"/>
                  </a:cubicBezTo>
                  <a:close/>
                </a:path>
              </a:pathLst>
            </a:custGeom>
            <a:solidFill>
              <a:srgbClr val="3498DB">
                <a:lumMod val="50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6" name="Freeform 219">
              <a:extLst>
                <a:ext uri="{FF2B5EF4-FFF2-40B4-BE49-F238E27FC236}">
                  <a16:creationId xmlns:a16="http://schemas.microsoft.com/office/drawing/2014/main" id="{25A316EB-57E8-E730-E7F1-2EF58F6636A6}"/>
                </a:ext>
              </a:extLst>
            </p:cNvPr>
            <p:cNvSpPr>
              <a:spLocks/>
            </p:cNvSpPr>
            <p:nvPr/>
          </p:nvSpPr>
          <p:spPr bwMode="gray">
            <a:xfrm>
              <a:off x="3506787" y="4340224"/>
              <a:ext cx="34925" cy="41275"/>
            </a:xfrm>
            <a:custGeom>
              <a:avLst/>
              <a:gdLst>
                <a:gd name="T0" fmla="*/ 1 w 26"/>
                <a:gd name="T1" fmla="*/ 26 h 29"/>
                <a:gd name="T2" fmla="*/ 1 w 26"/>
                <a:gd name="T3" fmla="*/ 3 h 29"/>
                <a:gd name="T4" fmla="*/ 9 w 26"/>
                <a:gd name="T5" fmla="*/ 3 h 29"/>
                <a:gd name="T6" fmla="*/ 17 w 26"/>
                <a:gd name="T7" fmla="*/ 21 h 29"/>
                <a:gd name="T8" fmla="*/ 1 w 26"/>
                <a:gd name="T9" fmla="*/ 26 h 29"/>
              </a:gdLst>
              <a:ahLst/>
              <a:cxnLst>
                <a:cxn ang="0">
                  <a:pos x="T0" y="T1"/>
                </a:cxn>
                <a:cxn ang="0">
                  <a:pos x="T2" y="T3"/>
                </a:cxn>
                <a:cxn ang="0">
                  <a:pos x="T4" y="T5"/>
                </a:cxn>
                <a:cxn ang="0">
                  <a:pos x="T6" y="T7"/>
                </a:cxn>
                <a:cxn ang="0">
                  <a:pos x="T8" y="T9"/>
                </a:cxn>
              </a:cxnLst>
              <a:rect l="0" t="0" r="r" b="b"/>
              <a:pathLst>
                <a:path w="26" h="29">
                  <a:moveTo>
                    <a:pt x="1" y="26"/>
                  </a:moveTo>
                  <a:cubicBezTo>
                    <a:pt x="5" y="19"/>
                    <a:pt x="0" y="6"/>
                    <a:pt x="1" y="3"/>
                  </a:cubicBezTo>
                  <a:cubicBezTo>
                    <a:pt x="3" y="0"/>
                    <a:pt x="5" y="0"/>
                    <a:pt x="9" y="3"/>
                  </a:cubicBezTo>
                  <a:cubicBezTo>
                    <a:pt x="13" y="6"/>
                    <a:pt x="26" y="13"/>
                    <a:pt x="17" y="21"/>
                  </a:cubicBezTo>
                  <a:cubicBezTo>
                    <a:pt x="8" y="29"/>
                    <a:pt x="1" y="26"/>
                    <a:pt x="1" y="26"/>
                  </a:cubicBezTo>
                  <a:close/>
                </a:path>
              </a:pathLst>
            </a:custGeom>
            <a:solidFill>
              <a:srgbClr val="103D5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7" name="Freeform 220">
              <a:extLst>
                <a:ext uri="{FF2B5EF4-FFF2-40B4-BE49-F238E27FC236}">
                  <a16:creationId xmlns:a16="http://schemas.microsoft.com/office/drawing/2014/main" id="{4DDEA309-CBDB-D57B-ED2B-78E1B62822F9}"/>
                </a:ext>
              </a:extLst>
            </p:cNvPr>
            <p:cNvSpPr>
              <a:spLocks/>
            </p:cNvSpPr>
            <p:nvPr/>
          </p:nvSpPr>
          <p:spPr bwMode="gray">
            <a:xfrm>
              <a:off x="3054350" y="4206874"/>
              <a:ext cx="125413" cy="44450"/>
            </a:xfrm>
            <a:custGeom>
              <a:avLst/>
              <a:gdLst>
                <a:gd name="T0" fmla="*/ 4 w 91"/>
                <a:gd name="T1" fmla="*/ 31 h 32"/>
                <a:gd name="T2" fmla="*/ 62 w 91"/>
                <a:gd name="T3" fmla="*/ 31 h 32"/>
                <a:gd name="T4" fmla="*/ 80 w 91"/>
                <a:gd name="T5" fmla="*/ 17 h 32"/>
                <a:gd name="T6" fmla="*/ 44 w 91"/>
                <a:gd name="T7" fmla="*/ 10 h 32"/>
                <a:gd name="T8" fmla="*/ 0 w 91"/>
                <a:gd name="T9" fmla="*/ 32 h 32"/>
                <a:gd name="T10" fmla="*/ 4 w 91"/>
                <a:gd name="T11" fmla="*/ 31 h 32"/>
              </a:gdLst>
              <a:ahLst/>
              <a:cxnLst>
                <a:cxn ang="0">
                  <a:pos x="T0" y="T1"/>
                </a:cxn>
                <a:cxn ang="0">
                  <a:pos x="T2" y="T3"/>
                </a:cxn>
                <a:cxn ang="0">
                  <a:pos x="T4" y="T5"/>
                </a:cxn>
                <a:cxn ang="0">
                  <a:pos x="T6" y="T7"/>
                </a:cxn>
                <a:cxn ang="0">
                  <a:pos x="T8" y="T9"/>
                </a:cxn>
                <a:cxn ang="0">
                  <a:pos x="T10" y="T11"/>
                </a:cxn>
              </a:cxnLst>
              <a:rect l="0" t="0" r="r" b="b"/>
              <a:pathLst>
                <a:path w="91" h="32">
                  <a:moveTo>
                    <a:pt x="4" y="31"/>
                  </a:moveTo>
                  <a:cubicBezTo>
                    <a:pt x="14" y="31"/>
                    <a:pt x="49" y="30"/>
                    <a:pt x="62" y="31"/>
                  </a:cubicBezTo>
                  <a:cubicBezTo>
                    <a:pt x="75" y="32"/>
                    <a:pt x="91" y="21"/>
                    <a:pt x="80" y="17"/>
                  </a:cubicBezTo>
                  <a:cubicBezTo>
                    <a:pt x="69" y="13"/>
                    <a:pt x="64" y="0"/>
                    <a:pt x="44" y="10"/>
                  </a:cubicBezTo>
                  <a:cubicBezTo>
                    <a:pt x="24" y="20"/>
                    <a:pt x="0" y="32"/>
                    <a:pt x="0" y="32"/>
                  </a:cubicBezTo>
                  <a:lnTo>
                    <a:pt x="4" y="31"/>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8" name="Freeform 221">
              <a:extLst>
                <a:ext uri="{FF2B5EF4-FFF2-40B4-BE49-F238E27FC236}">
                  <a16:creationId xmlns:a16="http://schemas.microsoft.com/office/drawing/2014/main" id="{8261CB12-DC53-C065-4E48-EDE122E1AE72}"/>
                </a:ext>
              </a:extLst>
            </p:cNvPr>
            <p:cNvSpPr>
              <a:spLocks/>
            </p:cNvSpPr>
            <p:nvPr/>
          </p:nvSpPr>
          <p:spPr bwMode="gray">
            <a:xfrm>
              <a:off x="3070226" y="4037012"/>
              <a:ext cx="63500" cy="31750"/>
            </a:xfrm>
            <a:custGeom>
              <a:avLst/>
              <a:gdLst>
                <a:gd name="T0" fmla="*/ 0 w 46"/>
                <a:gd name="T1" fmla="*/ 12 h 23"/>
                <a:gd name="T2" fmla="*/ 21 w 46"/>
                <a:gd name="T3" fmla="*/ 4 h 23"/>
                <a:gd name="T4" fmla="*/ 46 w 46"/>
                <a:gd name="T5" fmla="*/ 8 h 23"/>
                <a:gd name="T6" fmla="*/ 21 w 46"/>
                <a:gd name="T7" fmla="*/ 22 h 23"/>
                <a:gd name="T8" fmla="*/ 0 w 46"/>
                <a:gd name="T9" fmla="*/ 12 h 23"/>
              </a:gdLst>
              <a:ahLst/>
              <a:cxnLst>
                <a:cxn ang="0">
                  <a:pos x="T0" y="T1"/>
                </a:cxn>
                <a:cxn ang="0">
                  <a:pos x="T2" y="T3"/>
                </a:cxn>
                <a:cxn ang="0">
                  <a:pos x="T4" y="T5"/>
                </a:cxn>
                <a:cxn ang="0">
                  <a:pos x="T6" y="T7"/>
                </a:cxn>
                <a:cxn ang="0">
                  <a:pos x="T8" y="T9"/>
                </a:cxn>
              </a:cxnLst>
              <a:rect l="0" t="0" r="r" b="b"/>
              <a:pathLst>
                <a:path w="46" h="23">
                  <a:moveTo>
                    <a:pt x="0" y="12"/>
                  </a:moveTo>
                  <a:cubicBezTo>
                    <a:pt x="0" y="12"/>
                    <a:pt x="7" y="4"/>
                    <a:pt x="21" y="4"/>
                  </a:cubicBezTo>
                  <a:cubicBezTo>
                    <a:pt x="34" y="4"/>
                    <a:pt x="45" y="0"/>
                    <a:pt x="46" y="8"/>
                  </a:cubicBezTo>
                  <a:cubicBezTo>
                    <a:pt x="46" y="16"/>
                    <a:pt x="27" y="23"/>
                    <a:pt x="21" y="22"/>
                  </a:cubicBezTo>
                  <a:cubicBezTo>
                    <a:pt x="15" y="22"/>
                    <a:pt x="0" y="12"/>
                    <a:pt x="0" y="1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9" name="Freeform 222">
              <a:extLst>
                <a:ext uri="{FF2B5EF4-FFF2-40B4-BE49-F238E27FC236}">
                  <a16:creationId xmlns:a16="http://schemas.microsoft.com/office/drawing/2014/main" id="{BB8C7B76-CE20-727C-AAB0-0F51D9713D75}"/>
                </a:ext>
              </a:extLst>
            </p:cNvPr>
            <p:cNvSpPr>
              <a:spLocks/>
            </p:cNvSpPr>
            <p:nvPr/>
          </p:nvSpPr>
          <p:spPr bwMode="gray">
            <a:xfrm>
              <a:off x="3171825" y="4098924"/>
              <a:ext cx="66675" cy="34925"/>
            </a:xfrm>
            <a:custGeom>
              <a:avLst/>
              <a:gdLst>
                <a:gd name="T0" fmla="*/ 0 w 49"/>
                <a:gd name="T1" fmla="*/ 20 h 26"/>
                <a:gd name="T2" fmla="*/ 34 w 49"/>
                <a:gd name="T3" fmla="*/ 23 h 26"/>
                <a:gd name="T4" fmla="*/ 28 w 49"/>
                <a:gd name="T5" fmla="*/ 10 h 26"/>
                <a:gd name="T6" fmla="*/ 0 w 49"/>
                <a:gd name="T7" fmla="*/ 17 h 26"/>
                <a:gd name="T8" fmla="*/ 0 w 49"/>
                <a:gd name="T9" fmla="*/ 20 h 26"/>
              </a:gdLst>
              <a:ahLst/>
              <a:cxnLst>
                <a:cxn ang="0">
                  <a:pos x="T0" y="T1"/>
                </a:cxn>
                <a:cxn ang="0">
                  <a:pos x="T2" y="T3"/>
                </a:cxn>
                <a:cxn ang="0">
                  <a:pos x="T4" y="T5"/>
                </a:cxn>
                <a:cxn ang="0">
                  <a:pos x="T6" y="T7"/>
                </a:cxn>
                <a:cxn ang="0">
                  <a:pos x="T8" y="T9"/>
                </a:cxn>
              </a:cxnLst>
              <a:rect l="0" t="0" r="r" b="b"/>
              <a:pathLst>
                <a:path w="49" h="26">
                  <a:moveTo>
                    <a:pt x="0" y="20"/>
                  </a:moveTo>
                  <a:cubicBezTo>
                    <a:pt x="21" y="17"/>
                    <a:pt x="28" y="20"/>
                    <a:pt x="34" y="23"/>
                  </a:cubicBezTo>
                  <a:cubicBezTo>
                    <a:pt x="40" y="26"/>
                    <a:pt x="49" y="20"/>
                    <a:pt x="28" y="10"/>
                  </a:cubicBezTo>
                  <a:cubicBezTo>
                    <a:pt x="7" y="0"/>
                    <a:pt x="0" y="17"/>
                    <a:pt x="0" y="17"/>
                  </a:cubicBezTo>
                  <a:lnTo>
                    <a:pt x="0" y="20"/>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0" name="Freeform 223">
              <a:extLst>
                <a:ext uri="{FF2B5EF4-FFF2-40B4-BE49-F238E27FC236}">
                  <a16:creationId xmlns:a16="http://schemas.microsoft.com/office/drawing/2014/main" id="{EC61A84B-111F-75B1-ADEF-6BD24B59E14C}"/>
                </a:ext>
              </a:extLst>
            </p:cNvPr>
            <p:cNvSpPr>
              <a:spLocks/>
            </p:cNvSpPr>
            <p:nvPr/>
          </p:nvSpPr>
          <p:spPr bwMode="gray">
            <a:xfrm>
              <a:off x="3194050" y="4216399"/>
              <a:ext cx="90488" cy="47625"/>
            </a:xfrm>
            <a:custGeom>
              <a:avLst/>
              <a:gdLst>
                <a:gd name="T0" fmla="*/ 18 w 66"/>
                <a:gd name="T1" fmla="*/ 12 h 34"/>
                <a:gd name="T2" fmla="*/ 50 w 66"/>
                <a:gd name="T3" fmla="*/ 20 h 34"/>
                <a:gd name="T4" fmla="*/ 18 w 66"/>
                <a:gd name="T5" fmla="*/ 3 h 34"/>
                <a:gd name="T6" fmla="*/ 5 w 66"/>
                <a:gd name="T7" fmla="*/ 12 h 34"/>
                <a:gd name="T8" fmla="*/ 18 w 66"/>
                <a:gd name="T9" fmla="*/ 12 h 34"/>
              </a:gdLst>
              <a:ahLst/>
              <a:cxnLst>
                <a:cxn ang="0">
                  <a:pos x="T0" y="T1"/>
                </a:cxn>
                <a:cxn ang="0">
                  <a:pos x="T2" y="T3"/>
                </a:cxn>
                <a:cxn ang="0">
                  <a:pos x="T4" y="T5"/>
                </a:cxn>
                <a:cxn ang="0">
                  <a:pos x="T6" y="T7"/>
                </a:cxn>
                <a:cxn ang="0">
                  <a:pos x="T8" y="T9"/>
                </a:cxn>
              </a:cxnLst>
              <a:rect l="0" t="0" r="r" b="b"/>
              <a:pathLst>
                <a:path w="66" h="34">
                  <a:moveTo>
                    <a:pt x="18" y="12"/>
                  </a:moveTo>
                  <a:cubicBezTo>
                    <a:pt x="41" y="18"/>
                    <a:pt x="66" y="34"/>
                    <a:pt x="50" y="20"/>
                  </a:cubicBezTo>
                  <a:cubicBezTo>
                    <a:pt x="34" y="6"/>
                    <a:pt x="24" y="0"/>
                    <a:pt x="18" y="3"/>
                  </a:cubicBezTo>
                  <a:cubicBezTo>
                    <a:pt x="12" y="6"/>
                    <a:pt x="0" y="11"/>
                    <a:pt x="5" y="12"/>
                  </a:cubicBezTo>
                  <a:cubicBezTo>
                    <a:pt x="9" y="13"/>
                    <a:pt x="18" y="12"/>
                    <a:pt x="18" y="1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1" name="Freeform 224">
              <a:extLst>
                <a:ext uri="{FF2B5EF4-FFF2-40B4-BE49-F238E27FC236}">
                  <a16:creationId xmlns:a16="http://schemas.microsoft.com/office/drawing/2014/main" id="{06365FA9-2FD6-31C7-A2AD-3AFCBE682D79}"/>
                </a:ext>
              </a:extLst>
            </p:cNvPr>
            <p:cNvSpPr>
              <a:spLocks/>
            </p:cNvSpPr>
            <p:nvPr/>
          </p:nvSpPr>
          <p:spPr bwMode="gray">
            <a:xfrm>
              <a:off x="2892425" y="4244974"/>
              <a:ext cx="152399" cy="39687"/>
            </a:xfrm>
            <a:custGeom>
              <a:avLst/>
              <a:gdLst>
                <a:gd name="T0" fmla="*/ 51 w 110"/>
                <a:gd name="T1" fmla="*/ 23 h 28"/>
                <a:gd name="T2" fmla="*/ 83 w 110"/>
                <a:gd name="T3" fmla="*/ 11 h 28"/>
                <a:gd name="T4" fmla="*/ 100 w 110"/>
                <a:gd name="T5" fmla="*/ 5 h 28"/>
                <a:gd name="T6" fmla="*/ 62 w 110"/>
                <a:gd name="T7" fmla="*/ 4 h 28"/>
                <a:gd name="T8" fmla="*/ 42 w 110"/>
                <a:gd name="T9" fmla="*/ 12 h 28"/>
                <a:gd name="T10" fmla="*/ 15 w 110"/>
                <a:gd name="T11" fmla="*/ 23 h 28"/>
                <a:gd name="T12" fmla="*/ 51 w 110"/>
                <a:gd name="T13" fmla="*/ 23 h 28"/>
              </a:gdLst>
              <a:ahLst/>
              <a:cxnLst>
                <a:cxn ang="0">
                  <a:pos x="T0" y="T1"/>
                </a:cxn>
                <a:cxn ang="0">
                  <a:pos x="T2" y="T3"/>
                </a:cxn>
                <a:cxn ang="0">
                  <a:pos x="T4" y="T5"/>
                </a:cxn>
                <a:cxn ang="0">
                  <a:pos x="T6" y="T7"/>
                </a:cxn>
                <a:cxn ang="0">
                  <a:pos x="T8" y="T9"/>
                </a:cxn>
                <a:cxn ang="0">
                  <a:pos x="T10" y="T11"/>
                </a:cxn>
                <a:cxn ang="0">
                  <a:pos x="T12" y="T13"/>
                </a:cxn>
              </a:cxnLst>
              <a:rect l="0" t="0" r="r" b="b"/>
              <a:pathLst>
                <a:path w="110" h="28">
                  <a:moveTo>
                    <a:pt x="51" y="23"/>
                  </a:moveTo>
                  <a:cubicBezTo>
                    <a:pt x="51" y="23"/>
                    <a:pt x="68" y="9"/>
                    <a:pt x="83" y="11"/>
                  </a:cubicBezTo>
                  <a:cubicBezTo>
                    <a:pt x="99" y="13"/>
                    <a:pt x="110" y="8"/>
                    <a:pt x="100" y="5"/>
                  </a:cubicBezTo>
                  <a:cubicBezTo>
                    <a:pt x="90" y="2"/>
                    <a:pt x="72" y="0"/>
                    <a:pt x="62" y="4"/>
                  </a:cubicBezTo>
                  <a:cubicBezTo>
                    <a:pt x="52" y="7"/>
                    <a:pt x="55" y="11"/>
                    <a:pt x="42" y="12"/>
                  </a:cubicBezTo>
                  <a:cubicBezTo>
                    <a:pt x="29" y="13"/>
                    <a:pt x="0" y="18"/>
                    <a:pt x="15" y="23"/>
                  </a:cubicBezTo>
                  <a:cubicBezTo>
                    <a:pt x="30" y="28"/>
                    <a:pt x="51" y="23"/>
                    <a:pt x="51" y="23"/>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2" name="Freeform 225">
              <a:extLst>
                <a:ext uri="{FF2B5EF4-FFF2-40B4-BE49-F238E27FC236}">
                  <a16:creationId xmlns:a16="http://schemas.microsoft.com/office/drawing/2014/main" id="{31C5E0F9-03EB-A9BE-8940-B36BEBF85542}"/>
                </a:ext>
              </a:extLst>
            </p:cNvPr>
            <p:cNvSpPr>
              <a:spLocks/>
            </p:cNvSpPr>
            <p:nvPr/>
          </p:nvSpPr>
          <p:spPr bwMode="gray">
            <a:xfrm>
              <a:off x="2963862" y="4124324"/>
              <a:ext cx="176213" cy="87312"/>
            </a:xfrm>
            <a:custGeom>
              <a:avLst/>
              <a:gdLst>
                <a:gd name="T0" fmla="*/ 119 w 128"/>
                <a:gd name="T1" fmla="*/ 8 h 63"/>
                <a:gd name="T2" fmla="*/ 70 w 128"/>
                <a:gd name="T3" fmla="*/ 1 h 63"/>
                <a:gd name="T4" fmla="*/ 0 w 128"/>
                <a:gd name="T5" fmla="*/ 11 h 63"/>
                <a:gd name="T6" fmla="*/ 66 w 128"/>
                <a:gd name="T7" fmla="*/ 16 h 63"/>
                <a:gd name="T8" fmla="*/ 97 w 128"/>
                <a:gd name="T9" fmla="*/ 23 h 63"/>
                <a:gd name="T10" fmla="*/ 91 w 128"/>
                <a:gd name="T11" fmla="*/ 32 h 63"/>
                <a:gd name="T12" fmla="*/ 63 w 128"/>
                <a:gd name="T13" fmla="*/ 43 h 63"/>
                <a:gd name="T14" fmla="*/ 27 w 128"/>
                <a:gd name="T15" fmla="*/ 49 h 63"/>
                <a:gd name="T16" fmla="*/ 33 w 128"/>
                <a:gd name="T17" fmla="*/ 59 h 63"/>
                <a:gd name="T18" fmla="*/ 80 w 128"/>
                <a:gd name="T19" fmla="*/ 50 h 63"/>
                <a:gd name="T20" fmla="*/ 115 w 128"/>
                <a:gd name="T21" fmla="*/ 19 h 63"/>
                <a:gd name="T22" fmla="*/ 119 w 12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63">
                  <a:moveTo>
                    <a:pt x="119" y="8"/>
                  </a:moveTo>
                  <a:cubicBezTo>
                    <a:pt x="100" y="2"/>
                    <a:pt x="93" y="0"/>
                    <a:pt x="70" y="1"/>
                  </a:cubicBezTo>
                  <a:cubicBezTo>
                    <a:pt x="47" y="2"/>
                    <a:pt x="0" y="11"/>
                    <a:pt x="0" y="11"/>
                  </a:cubicBezTo>
                  <a:cubicBezTo>
                    <a:pt x="0" y="11"/>
                    <a:pt x="54" y="14"/>
                    <a:pt x="66" y="16"/>
                  </a:cubicBezTo>
                  <a:cubicBezTo>
                    <a:pt x="75" y="18"/>
                    <a:pt x="92" y="22"/>
                    <a:pt x="97" y="23"/>
                  </a:cubicBezTo>
                  <a:cubicBezTo>
                    <a:pt x="97" y="25"/>
                    <a:pt x="95" y="28"/>
                    <a:pt x="91" y="32"/>
                  </a:cubicBezTo>
                  <a:cubicBezTo>
                    <a:pt x="84" y="37"/>
                    <a:pt x="76" y="43"/>
                    <a:pt x="63" y="43"/>
                  </a:cubicBezTo>
                  <a:cubicBezTo>
                    <a:pt x="50" y="43"/>
                    <a:pt x="35" y="46"/>
                    <a:pt x="27" y="49"/>
                  </a:cubicBezTo>
                  <a:cubicBezTo>
                    <a:pt x="19" y="52"/>
                    <a:pt x="28" y="63"/>
                    <a:pt x="33" y="59"/>
                  </a:cubicBezTo>
                  <a:cubicBezTo>
                    <a:pt x="38" y="54"/>
                    <a:pt x="71" y="50"/>
                    <a:pt x="80" y="50"/>
                  </a:cubicBezTo>
                  <a:cubicBezTo>
                    <a:pt x="87" y="51"/>
                    <a:pt x="108" y="30"/>
                    <a:pt x="115" y="19"/>
                  </a:cubicBezTo>
                  <a:cubicBezTo>
                    <a:pt x="123" y="15"/>
                    <a:pt x="128" y="12"/>
                    <a:pt x="119" y="8"/>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3" name="Freeform 226">
              <a:extLst>
                <a:ext uri="{FF2B5EF4-FFF2-40B4-BE49-F238E27FC236}">
                  <a16:creationId xmlns:a16="http://schemas.microsoft.com/office/drawing/2014/main" id="{3E9F0601-24BF-81C7-5E96-65B8E1293B94}"/>
                </a:ext>
              </a:extLst>
            </p:cNvPr>
            <p:cNvSpPr>
              <a:spLocks/>
            </p:cNvSpPr>
            <p:nvPr/>
          </p:nvSpPr>
          <p:spPr bwMode="gray">
            <a:xfrm>
              <a:off x="2849562" y="3971924"/>
              <a:ext cx="227013" cy="20637"/>
            </a:xfrm>
            <a:custGeom>
              <a:avLst/>
              <a:gdLst>
                <a:gd name="T0" fmla="*/ 70 w 165"/>
                <a:gd name="T1" fmla="*/ 2 h 15"/>
                <a:gd name="T2" fmla="*/ 157 w 165"/>
                <a:gd name="T3" fmla="*/ 0 h 15"/>
                <a:gd name="T4" fmla="*/ 155 w 165"/>
                <a:gd name="T5" fmla="*/ 2 h 15"/>
                <a:gd name="T6" fmla="*/ 105 w 165"/>
                <a:gd name="T7" fmla="*/ 8 h 15"/>
                <a:gd name="T8" fmla="*/ 70 w 165"/>
                <a:gd name="T9" fmla="*/ 8 h 15"/>
                <a:gd name="T10" fmla="*/ 24 w 165"/>
                <a:gd name="T11" fmla="*/ 9 h 15"/>
                <a:gd name="T12" fmla="*/ 2 w 165"/>
                <a:gd name="T13" fmla="*/ 13 h 15"/>
                <a:gd name="T14" fmla="*/ 12 w 165"/>
                <a:gd name="T15" fmla="*/ 7 h 15"/>
                <a:gd name="T16" fmla="*/ 70 w 16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5">
                  <a:moveTo>
                    <a:pt x="70" y="2"/>
                  </a:moveTo>
                  <a:cubicBezTo>
                    <a:pt x="157" y="0"/>
                    <a:pt x="157" y="0"/>
                    <a:pt x="157" y="0"/>
                  </a:cubicBezTo>
                  <a:cubicBezTo>
                    <a:pt x="157" y="0"/>
                    <a:pt x="165" y="0"/>
                    <a:pt x="155" y="2"/>
                  </a:cubicBezTo>
                  <a:cubicBezTo>
                    <a:pt x="144" y="4"/>
                    <a:pt x="118" y="5"/>
                    <a:pt x="105" y="8"/>
                  </a:cubicBezTo>
                  <a:cubicBezTo>
                    <a:pt x="91" y="10"/>
                    <a:pt x="71" y="8"/>
                    <a:pt x="70" y="8"/>
                  </a:cubicBezTo>
                  <a:cubicBezTo>
                    <a:pt x="68" y="7"/>
                    <a:pt x="32" y="6"/>
                    <a:pt x="24" y="9"/>
                  </a:cubicBezTo>
                  <a:cubicBezTo>
                    <a:pt x="16" y="12"/>
                    <a:pt x="0" y="15"/>
                    <a:pt x="2" y="13"/>
                  </a:cubicBezTo>
                  <a:cubicBezTo>
                    <a:pt x="3" y="10"/>
                    <a:pt x="6" y="8"/>
                    <a:pt x="12" y="7"/>
                  </a:cubicBezTo>
                  <a:cubicBezTo>
                    <a:pt x="19" y="6"/>
                    <a:pt x="70" y="2"/>
                    <a:pt x="70" y="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4" name="Line 238">
              <a:extLst>
                <a:ext uri="{FF2B5EF4-FFF2-40B4-BE49-F238E27FC236}">
                  <a16:creationId xmlns:a16="http://schemas.microsoft.com/office/drawing/2014/main" id="{1B45B5BE-AE95-79B5-22A1-92E681E7910E}"/>
                </a:ext>
              </a:extLst>
            </p:cNvPr>
            <p:cNvSpPr>
              <a:spLocks noChangeShapeType="1"/>
            </p:cNvSpPr>
            <p:nvPr/>
          </p:nvSpPr>
          <p:spPr bwMode="gray">
            <a:xfrm>
              <a:off x="3552825" y="4630737"/>
              <a:ext cx="0" cy="0"/>
            </a:xfrm>
            <a:prstGeom prst="line">
              <a:avLst/>
            </a:prstGeom>
            <a:noFill/>
            <a:ln w="47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5" name="Line 239">
              <a:extLst>
                <a:ext uri="{FF2B5EF4-FFF2-40B4-BE49-F238E27FC236}">
                  <a16:creationId xmlns:a16="http://schemas.microsoft.com/office/drawing/2014/main" id="{D8158098-1E51-F857-1D53-8F5BDCBD909E}"/>
                </a:ext>
              </a:extLst>
            </p:cNvPr>
            <p:cNvSpPr>
              <a:spLocks noChangeShapeType="1"/>
            </p:cNvSpPr>
            <p:nvPr/>
          </p:nvSpPr>
          <p:spPr bwMode="gray">
            <a:xfrm>
              <a:off x="3276600" y="4400549"/>
              <a:ext cx="0" cy="0"/>
            </a:xfrm>
            <a:prstGeom prst="line">
              <a:avLst/>
            </a:prstGeom>
            <a:noFill/>
            <a:ln w="47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6" name="Freeform 258">
              <a:extLst>
                <a:ext uri="{FF2B5EF4-FFF2-40B4-BE49-F238E27FC236}">
                  <a16:creationId xmlns:a16="http://schemas.microsoft.com/office/drawing/2014/main" id="{D757345F-80C4-773E-8B47-1E5FE6B8B6C7}"/>
                </a:ext>
              </a:extLst>
            </p:cNvPr>
            <p:cNvSpPr>
              <a:spLocks/>
            </p:cNvSpPr>
            <p:nvPr/>
          </p:nvSpPr>
          <p:spPr bwMode="gray">
            <a:xfrm>
              <a:off x="3040062" y="5129212"/>
              <a:ext cx="415925" cy="528637"/>
            </a:xfrm>
            <a:custGeom>
              <a:avLst/>
              <a:gdLst>
                <a:gd name="T0" fmla="*/ 0 w 301"/>
                <a:gd name="T1" fmla="*/ 35 h 383"/>
                <a:gd name="T2" fmla="*/ 79 w 301"/>
                <a:gd name="T3" fmla="*/ 155 h 383"/>
                <a:gd name="T4" fmla="*/ 204 w 301"/>
                <a:gd name="T5" fmla="*/ 333 h 383"/>
                <a:gd name="T6" fmla="*/ 252 w 301"/>
                <a:gd name="T7" fmla="*/ 383 h 383"/>
                <a:gd name="T8" fmla="*/ 301 w 301"/>
                <a:gd name="T9" fmla="*/ 0 h 383"/>
                <a:gd name="T10" fmla="*/ 0 w 301"/>
                <a:gd name="T11" fmla="*/ 33 h 383"/>
                <a:gd name="T12" fmla="*/ 0 w 301"/>
                <a:gd name="T13" fmla="*/ 35 h 383"/>
              </a:gdLst>
              <a:ahLst/>
              <a:cxnLst>
                <a:cxn ang="0">
                  <a:pos x="T0" y="T1"/>
                </a:cxn>
                <a:cxn ang="0">
                  <a:pos x="T2" y="T3"/>
                </a:cxn>
                <a:cxn ang="0">
                  <a:pos x="T4" y="T5"/>
                </a:cxn>
                <a:cxn ang="0">
                  <a:pos x="T6" y="T7"/>
                </a:cxn>
                <a:cxn ang="0">
                  <a:pos x="T8" y="T9"/>
                </a:cxn>
                <a:cxn ang="0">
                  <a:pos x="T10" y="T11"/>
                </a:cxn>
                <a:cxn ang="0">
                  <a:pos x="T12" y="T13"/>
                </a:cxn>
              </a:cxnLst>
              <a:rect l="0" t="0" r="r" b="b"/>
              <a:pathLst>
                <a:path w="301" h="383">
                  <a:moveTo>
                    <a:pt x="0" y="35"/>
                  </a:moveTo>
                  <a:cubicBezTo>
                    <a:pt x="0" y="35"/>
                    <a:pt x="48" y="124"/>
                    <a:pt x="79" y="155"/>
                  </a:cubicBezTo>
                  <a:cubicBezTo>
                    <a:pt x="109" y="187"/>
                    <a:pt x="190" y="309"/>
                    <a:pt x="204" y="333"/>
                  </a:cubicBezTo>
                  <a:cubicBezTo>
                    <a:pt x="219" y="358"/>
                    <a:pt x="252" y="383"/>
                    <a:pt x="252" y="383"/>
                  </a:cubicBezTo>
                  <a:cubicBezTo>
                    <a:pt x="301" y="0"/>
                    <a:pt x="301" y="0"/>
                    <a:pt x="301" y="0"/>
                  </a:cubicBezTo>
                  <a:cubicBezTo>
                    <a:pt x="0" y="33"/>
                    <a:pt x="0" y="33"/>
                    <a:pt x="0" y="33"/>
                  </a:cubicBez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nvGrpSpPr>
            <p:cNvPr id="247" name="Gruppieren 261">
              <a:extLst>
                <a:ext uri="{FF2B5EF4-FFF2-40B4-BE49-F238E27FC236}">
                  <a16:creationId xmlns:a16="http://schemas.microsoft.com/office/drawing/2014/main" id="{0CB150C9-AD22-74A7-3346-58671CB02CD8}"/>
                </a:ext>
              </a:extLst>
            </p:cNvPr>
            <p:cNvGrpSpPr/>
            <p:nvPr/>
          </p:nvGrpSpPr>
          <p:grpSpPr bwMode="gray">
            <a:xfrm>
              <a:off x="1905001" y="3878263"/>
              <a:ext cx="1531938" cy="977900"/>
              <a:chOff x="1905001" y="3878263"/>
              <a:chExt cx="1531938" cy="977900"/>
            </a:xfrm>
            <a:effectLst>
              <a:reflection blurRad="6350" stA="52000" endA="300" endPos="35000" dir="5400000" sy="-100000" algn="bl" rotWithShape="0"/>
            </a:effectLst>
          </p:grpSpPr>
          <p:sp>
            <p:nvSpPr>
              <p:cNvPr id="248" name="Freeform 240">
                <a:extLst>
                  <a:ext uri="{FF2B5EF4-FFF2-40B4-BE49-F238E27FC236}">
                    <a16:creationId xmlns:a16="http://schemas.microsoft.com/office/drawing/2014/main" id="{05C80266-6EB6-80E7-F024-49EBE3E36C90}"/>
                  </a:ext>
                </a:extLst>
              </p:cNvPr>
              <p:cNvSpPr>
                <a:spLocks/>
              </p:cNvSpPr>
              <p:nvPr/>
            </p:nvSpPr>
            <p:spPr bwMode="gray">
              <a:xfrm>
                <a:off x="1905001" y="3878263"/>
                <a:ext cx="1531938" cy="977900"/>
              </a:xfrm>
              <a:custGeom>
                <a:avLst/>
                <a:gdLst>
                  <a:gd name="T0" fmla="*/ 487 w 1111"/>
                  <a:gd name="T1" fmla="*/ 551 h 709"/>
                  <a:gd name="T2" fmla="*/ 0 w 1111"/>
                  <a:gd name="T3" fmla="*/ 0 h 709"/>
                  <a:gd name="T4" fmla="*/ 206 w 1111"/>
                  <a:gd name="T5" fmla="*/ 35 h 709"/>
                  <a:gd name="T6" fmla="*/ 655 w 1111"/>
                  <a:gd name="T7" fmla="*/ 524 h 709"/>
                  <a:gd name="T8" fmla="*/ 797 w 1111"/>
                  <a:gd name="T9" fmla="*/ 504 h 709"/>
                  <a:gd name="T10" fmla="*/ 1111 w 1111"/>
                  <a:gd name="T11" fmla="*/ 592 h 709"/>
                  <a:gd name="T12" fmla="*/ 657 w 1111"/>
                  <a:gd name="T13" fmla="*/ 709 h 709"/>
                  <a:gd name="T14" fmla="*/ 444 w 1111"/>
                  <a:gd name="T15" fmla="*/ 623 h 709"/>
                  <a:gd name="T16" fmla="*/ 442 w 1111"/>
                  <a:gd name="T17" fmla="*/ 571 h 709"/>
                  <a:gd name="T18" fmla="*/ 487 w 1111"/>
                  <a:gd name="T19" fmla="*/ 55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709">
                    <a:moveTo>
                      <a:pt x="487" y="551"/>
                    </a:moveTo>
                    <a:cubicBezTo>
                      <a:pt x="484" y="542"/>
                      <a:pt x="0" y="0"/>
                      <a:pt x="0" y="0"/>
                    </a:cubicBezTo>
                    <a:cubicBezTo>
                      <a:pt x="206" y="35"/>
                      <a:pt x="206" y="35"/>
                      <a:pt x="206" y="35"/>
                    </a:cubicBezTo>
                    <a:cubicBezTo>
                      <a:pt x="655" y="524"/>
                      <a:pt x="655" y="524"/>
                      <a:pt x="655" y="524"/>
                    </a:cubicBezTo>
                    <a:cubicBezTo>
                      <a:pt x="797" y="504"/>
                      <a:pt x="797" y="504"/>
                      <a:pt x="797" y="504"/>
                    </a:cubicBezTo>
                    <a:cubicBezTo>
                      <a:pt x="1111" y="592"/>
                      <a:pt x="1111" y="592"/>
                      <a:pt x="1111" y="592"/>
                    </a:cubicBezTo>
                    <a:cubicBezTo>
                      <a:pt x="657" y="709"/>
                      <a:pt x="657" y="709"/>
                      <a:pt x="657" y="709"/>
                    </a:cubicBezTo>
                    <a:cubicBezTo>
                      <a:pt x="444" y="623"/>
                      <a:pt x="444" y="623"/>
                      <a:pt x="444" y="623"/>
                    </a:cubicBezTo>
                    <a:cubicBezTo>
                      <a:pt x="444" y="623"/>
                      <a:pt x="416" y="579"/>
                      <a:pt x="442" y="571"/>
                    </a:cubicBezTo>
                    <a:cubicBezTo>
                      <a:pt x="467" y="563"/>
                      <a:pt x="487" y="551"/>
                      <a:pt x="487" y="551"/>
                    </a:cubicBezTo>
                    <a:close/>
                  </a:path>
                </a:pathLst>
              </a:custGeom>
              <a:solidFill>
                <a:srgbClr val="C0C0C0"/>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nvGrpSpPr>
              <p:cNvPr id="249" name="Gruppieren 263">
                <a:extLst>
                  <a:ext uri="{FF2B5EF4-FFF2-40B4-BE49-F238E27FC236}">
                    <a16:creationId xmlns:a16="http://schemas.microsoft.com/office/drawing/2014/main" id="{6659B2AC-D59B-D3E2-FEDB-11F8988F6F6E}"/>
                  </a:ext>
                </a:extLst>
              </p:cNvPr>
              <p:cNvGrpSpPr/>
              <p:nvPr/>
            </p:nvGrpSpPr>
            <p:grpSpPr bwMode="gray">
              <a:xfrm>
                <a:off x="1968501" y="3903663"/>
                <a:ext cx="1416050" cy="933450"/>
                <a:chOff x="1968501" y="3903663"/>
                <a:chExt cx="1416050" cy="933450"/>
              </a:xfrm>
            </p:grpSpPr>
            <p:sp>
              <p:nvSpPr>
                <p:cNvPr id="250" name="Freeform 241">
                  <a:extLst>
                    <a:ext uri="{FF2B5EF4-FFF2-40B4-BE49-F238E27FC236}">
                      <a16:creationId xmlns:a16="http://schemas.microsoft.com/office/drawing/2014/main" id="{AF936A73-27F9-8633-CC80-C180A1260D9C}"/>
                    </a:ext>
                  </a:extLst>
                </p:cNvPr>
                <p:cNvSpPr>
                  <a:spLocks/>
                </p:cNvSpPr>
                <p:nvPr/>
              </p:nvSpPr>
              <p:spPr bwMode="gray">
                <a:xfrm>
                  <a:off x="2235201" y="4035425"/>
                  <a:ext cx="511175" cy="542925"/>
                </a:xfrm>
                <a:custGeom>
                  <a:avLst/>
                  <a:gdLst>
                    <a:gd name="T0" fmla="*/ 0 w 371"/>
                    <a:gd name="T1" fmla="*/ 0 h 393"/>
                    <a:gd name="T2" fmla="*/ 371 w 371"/>
                    <a:gd name="T3" fmla="*/ 393 h 393"/>
                    <a:gd name="T4" fmla="*/ 317 w 371"/>
                    <a:gd name="T5" fmla="*/ 325 h 393"/>
                    <a:gd name="T6" fmla="*/ 218 w 371"/>
                    <a:gd name="T7" fmla="*/ 223 h 393"/>
                    <a:gd name="T8" fmla="*/ 0 w 371"/>
                    <a:gd name="T9" fmla="*/ 0 h 393"/>
                  </a:gdLst>
                  <a:ahLst/>
                  <a:cxnLst>
                    <a:cxn ang="0">
                      <a:pos x="T0" y="T1"/>
                    </a:cxn>
                    <a:cxn ang="0">
                      <a:pos x="T2" y="T3"/>
                    </a:cxn>
                    <a:cxn ang="0">
                      <a:pos x="T4" y="T5"/>
                    </a:cxn>
                    <a:cxn ang="0">
                      <a:pos x="T6" y="T7"/>
                    </a:cxn>
                    <a:cxn ang="0">
                      <a:pos x="T8" y="T9"/>
                    </a:cxn>
                  </a:cxnLst>
                  <a:rect l="0" t="0" r="r" b="b"/>
                  <a:pathLst>
                    <a:path w="371" h="393">
                      <a:moveTo>
                        <a:pt x="0" y="0"/>
                      </a:moveTo>
                      <a:cubicBezTo>
                        <a:pt x="371" y="393"/>
                        <a:pt x="371" y="393"/>
                        <a:pt x="371" y="393"/>
                      </a:cubicBezTo>
                      <a:cubicBezTo>
                        <a:pt x="371" y="393"/>
                        <a:pt x="319" y="327"/>
                        <a:pt x="317" y="325"/>
                      </a:cubicBezTo>
                      <a:cubicBezTo>
                        <a:pt x="314" y="322"/>
                        <a:pt x="221" y="226"/>
                        <a:pt x="218" y="223"/>
                      </a:cubicBezTo>
                      <a:cubicBezTo>
                        <a:pt x="215" y="221"/>
                        <a:pt x="0" y="0"/>
                        <a:pt x="0" y="0"/>
                      </a:cubicBezTo>
                      <a:close/>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1" name="Freeform 242">
                  <a:extLst>
                    <a:ext uri="{FF2B5EF4-FFF2-40B4-BE49-F238E27FC236}">
                      <a16:creationId xmlns:a16="http://schemas.microsoft.com/office/drawing/2014/main" id="{3702A07D-0829-8E98-DBF9-712699B02BCF}"/>
                    </a:ext>
                  </a:extLst>
                </p:cNvPr>
                <p:cNvSpPr>
                  <a:spLocks/>
                </p:cNvSpPr>
                <p:nvPr/>
              </p:nvSpPr>
              <p:spPr bwMode="gray">
                <a:xfrm>
                  <a:off x="2517776" y="4686300"/>
                  <a:ext cx="31750" cy="39687"/>
                </a:xfrm>
                <a:custGeom>
                  <a:avLst/>
                  <a:gdLst>
                    <a:gd name="T0" fmla="*/ 19 w 23"/>
                    <a:gd name="T1" fmla="*/ 29 h 29"/>
                    <a:gd name="T2" fmla="*/ 7 w 23"/>
                    <a:gd name="T3" fmla="*/ 3 h 29"/>
                    <a:gd name="T4" fmla="*/ 19 w 23"/>
                    <a:gd name="T5" fmla="*/ 8 h 29"/>
                    <a:gd name="T6" fmla="*/ 20 w 23"/>
                    <a:gd name="T7" fmla="*/ 25 h 29"/>
                    <a:gd name="T8" fmla="*/ 19 w 23"/>
                    <a:gd name="T9" fmla="*/ 29 h 29"/>
                  </a:gdLst>
                  <a:ahLst/>
                  <a:cxnLst>
                    <a:cxn ang="0">
                      <a:pos x="T0" y="T1"/>
                    </a:cxn>
                    <a:cxn ang="0">
                      <a:pos x="T2" y="T3"/>
                    </a:cxn>
                    <a:cxn ang="0">
                      <a:pos x="T4" y="T5"/>
                    </a:cxn>
                    <a:cxn ang="0">
                      <a:pos x="T6" y="T7"/>
                    </a:cxn>
                    <a:cxn ang="0">
                      <a:pos x="T8" y="T9"/>
                    </a:cxn>
                  </a:cxnLst>
                  <a:rect l="0" t="0" r="r" b="b"/>
                  <a:pathLst>
                    <a:path w="23" h="29">
                      <a:moveTo>
                        <a:pt x="19" y="29"/>
                      </a:moveTo>
                      <a:cubicBezTo>
                        <a:pt x="12" y="22"/>
                        <a:pt x="0" y="6"/>
                        <a:pt x="7" y="3"/>
                      </a:cubicBezTo>
                      <a:cubicBezTo>
                        <a:pt x="14" y="1"/>
                        <a:pt x="23" y="0"/>
                        <a:pt x="19" y="8"/>
                      </a:cubicBezTo>
                      <a:cubicBezTo>
                        <a:pt x="16" y="16"/>
                        <a:pt x="20" y="25"/>
                        <a:pt x="20" y="25"/>
                      </a:cubicBezTo>
                      <a:lnTo>
                        <a:pt x="19" y="29"/>
                      </a:lnTo>
                      <a:close/>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2" name="Freeform 243">
                  <a:extLst>
                    <a:ext uri="{FF2B5EF4-FFF2-40B4-BE49-F238E27FC236}">
                      <a16:creationId xmlns:a16="http://schemas.microsoft.com/office/drawing/2014/main" id="{3F7C2AF1-634B-2246-5251-46FF698F6791}"/>
                    </a:ext>
                  </a:extLst>
                </p:cNvPr>
                <p:cNvSpPr>
                  <a:spLocks/>
                </p:cNvSpPr>
                <p:nvPr/>
              </p:nvSpPr>
              <p:spPr bwMode="gray">
                <a:xfrm>
                  <a:off x="2617788" y="4735513"/>
                  <a:ext cx="22225" cy="22225"/>
                </a:xfrm>
                <a:custGeom>
                  <a:avLst/>
                  <a:gdLst>
                    <a:gd name="T0" fmla="*/ 16 w 16"/>
                    <a:gd name="T1" fmla="*/ 16 h 16"/>
                    <a:gd name="T2" fmla="*/ 7 w 16"/>
                    <a:gd name="T3" fmla="*/ 0 h 16"/>
                    <a:gd name="T4" fmla="*/ 16 w 16"/>
                    <a:gd name="T5" fmla="*/ 3 h 16"/>
                    <a:gd name="T6" fmla="*/ 16 w 16"/>
                    <a:gd name="T7" fmla="*/ 8 h 16"/>
                    <a:gd name="T8" fmla="*/ 16 w 16"/>
                    <a:gd name="T9" fmla="*/ 16 h 16"/>
                  </a:gdLst>
                  <a:ahLst/>
                  <a:cxnLst>
                    <a:cxn ang="0">
                      <a:pos x="T0" y="T1"/>
                    </a:cxn>
                    <a:cxn ang="0">
                      <a:pos x="T2" y="T3"/>
                    </a:cxn>
                    <a:cxn ang="0">
                      <a:pos x="T4" y="T5"/>
                    </a:cxn>
                    <a:cxn ang="0">
                      <a:pos x="T6" y="T7"/>
                    </a:cxn>
                    <a:cxn ang="0">
                      <a:pos x="T8" y="T9"/>
                    </a:cxn>
                  </a:cxnLst>
                  <a:rect l="0" t="0" r="r" b="b"/>
                  <a:pathLst>
                    <a:path w="16" h="16">
                      <a:moveTo>
                        <a:pt x="16" y="16"/>
                      </a:moveTo>
                      <a:cubicBezTo>
                        <a:pt x="11" y="13"/>
                        <a:pt x="0" y="0"/>
                        <a:pt x="7" y="0"/>
                      </a:cubicBezTo>
                      <a:cubicBezTo>
                        <a:pt x="14" y="0"/>
                        <a:pt x="16" y="3"/>
                        <a:pt x="16" y="3"/>
                      </a:cubicBezTo>
                      <a:cubicBezTo>
                        <a:pt x="16" y="8"/>
                        <a:pt x="16" y="8"/>
                        <a:pt x="16" y="8"/>
                      </a:cubicBezTo>
                      <a:lnTo>
                        <a:pt x="16" y="16"/>
                      </a:lnTo>
                      <a:close/>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3" name="Freeform 244">
                  <a:extLst>
                    <a:ext uri="{FF2B5EF4-FFF2-40B4-BE49-F238E27FC236}">
                      <a16:creationId xmlns:a16="http://schemas.microsoft.com/office/drawing/2014/main" id="{BAEAA2C4-3867-159C-EAFD-3DFF6FE6A170}"/>
                    </a:ext>
                  </a:extLst>
                </p:cNvPr>
                <p:cNvSpPr>
                  <a:spLocks/>
                </p:cNvSpPr>
                <p:nvPr/>
              </p:nvSpPr>
              <p:spPr bwMode="gray">
                <a:xfrm>
                  <a:off x="2525713" y="4725988"/>
                  <a:ext cx="282575" cy="111125"/>
                </a:xfrm>
                <a:custGeom>
                  <a:avLst/>
                  <a:gdLst>
                    <a:gd name="T0" fmla="*/ 0 w 178"/>
                    <a:gd name="T1" fmla="*/ 0 h 70"/>
                    <a:gd name="T2" fmla="*/ 110 w 178"/>
                    <a:gd name="T3" fmla="*/ 44 h 70"/>
                    <a:gd name="T4" fmla="*/ 178 w 178"/>
                    <a:gd name="T5" fmla="*/ 70 h 70"/>
                    <a:gd name="T6" fmla="*/ 77 w 178"/>
                    <a:gd name="T7" fmla="*/ 35 h 70"/>
                    <a:gd name="T8" fmla="*/ 0 w 178"/>
                    <a:gd name="T9" fmla="*/ 0 h 70"/>
                  </a:gdLst>
                  <a:ahLst/>
                  <a:cxnLst>
                    <a:cxn ang="0">
                      <a:pos x="T0" y="T1"/>
                    </a:cxn>
                    <a:cxn ang="0">
                      <a:pos x="T2" y="T3"/>
                    </a:cxn>
                    <a:cxn ang="0">
                      <a:pos x="T4" y="T5"/>
                    </a:cxn>
                    <a:cxn ang="0">
                      <a:pos x="T6" y="T7"/>
                    </a:cxn>
                    <a:cxn ang="0">
                      <a:pos x="T8" y="T9"/>
                    </a:cxn>
                  </a:cxnLst>
                  <a:rect l="0" t="0" r="r" b="b"/>
                  <a:pathLst>
                    <a:path w="178" h="70">
                      <a:moveTo>
                        <a:pt x="0" y="0"/>
                      </a:moveTo>
                      <a:lnTo>
                        <a:pt x="110" y="44"/>
                      </a:lnTo>
                      <a:lnTo>
                        <a:pt x="178" y="70"/>
                      </a:lnTo>
                      <a:lnTo>
                        <a:pt x="77" y="35"/>
                      </a:lnTo>
                      <a:lnTo>
                        <a:pt x="0" y="0"/>
                      </a:lnTo>
                      <a:close/>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4" name="Freeform 245">
                  <a:extLst>
                    <a:ext uri="{FF2B5EF4-FFF2-40B4-BE49-F238E27FC236}">
                      <a16:creationId xmlns:a16="http://schemas.microsoft.com/office/drawing/2014/main" id="{D895E492-625F-A69D-65A2-22DB014C3058}"/>
                    </a:ext>
                  </a:extLst>
                </p:cNvPr>
                <p:cNvSpPr>
                  <a:spLocks/>
                </p:cNvSpPr>
                <p:nvPr/>
              </p:nvSpPr>
              <p:spPr bwMode="gray">
                <a:xfrm>
                  <a:off x="2849563" y="4689475"/>
                  <a:ext cx="534988" cy="138112"/>
                </a:xfrm>
                <a:custGeom>
                  <a:avLst/>
                  <a:gdLst>
                    <a:gd name="T0" fmla="*/ 0 w 388"/>
                    <a:gd name="T1" fmla="*/ 100 h 100"/>
                    <a:gd name="T2" fmla="*/ 344 w 388"/>
                    <a:gd name="T3" fmla="*/ 4 h 100"/>
                    <a:gd name="T4" fmla="*/ 388 w 388"/>
                    <a:gd name="T5" fmla="*/ 0 h 100"/>
                    <a:gd name="T6" fmla="*/ 341 w 388"/>
                    <a:gd name="T7" fmla="*/ 13 h 100"/>
                    <a:gd name="T8" fmla="*/ 0 w 388"/>
                    <a:gd name="T9" fmla="*/ 100 h 100"/>
                  </a:gdLst>
                  <a:ahLst/>
                  <a:cxnLst>
                    <a:cxn ang="0">
                      <a:pos x="T0" y="T1"/>
                    </a:cxn>
                    <a:cxn ang="0">
                      <a:pos x="T2" y="T3"/>
                    </a:cxn>
                    <a:cxn ang="0">
                      <a:pos x="T4" y="T5"/>
                    </a:cxn>
                    <a:cxn ang="0">
                      <a:pos x="T6" y="T7"/>
                    </a:cxn>
                    <a:cxn ang="0">
                      <a:pos x="T8" y="T9"/>
                    </a:cxn>
                  </a:cxnLst>
                  <a:rect l="0" t="0" r="r" b="b"/>
                  <a:pathLst>
                    <a:path w="388" h="100">
                      <a:moveTo>
                        <a:pt x="0" y="100"/>
                      </a:moveTo>
                      <a:cubicBezTo>
                        <a:pt x="5" y="100"/>
                        <a:pt x="344" y="4"/>
                        <a:pt x="344" y="4"/>
                      </a:cubicBezTo>
                      <a:cubicBezTo>
                        <a:pt x="388" y="0"/>
                        <a:pt x="388" y="0"/>
                        <a:pt x="388" y="0"/>
                      </a:cubicBezTo>
                      <a:cubicBezTo>
                        <a:pt x="341" y="13"/>
                        <a:pt x="341" y="13"/>
                        <a:pt x="341" y="13"/>
                      </a:cubicBezTo>
                      <a:lnTo>
                        <a:pt x="0" y="100"/>
                      </a:lnTo>
                      <a:close/>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5" name="Freeform 246">
                  <a:extLst>
                    <a:ext uri="{FF2B5EF4-FFF2-40B4-BE49-F238E27FC236}">
                      <a16:creationId xmlns:a16="http://schemas.microsoft.com/office/drawing/2014/main" id="{0106995A-A943-1D4D-A6C9-8F62E6DDC797}"/>
                    </a:ext>
                  </a:extLst>
                </p:cNvPr>
                <p:cNvSpPr>
                  <a:spLocks/>
                </p:cNvSpPr>
                <p:nvPr/>
              </p:nvSpPr>
              <p:spPr bwMode="gray">
                <a:xfrm>
                  <a:off x="3092451" y="4646613"/>
                  <a:ext cx="166688" cy="46037"/>
                </a:xfrm>
                <a:custGeom>
                  <a:avLst/>
                  <a:gdLst>
                    <a:gd name="T0" fmla="*/ 0 w 121"/>
                    <a:gd name="T1" fmla="*/ 31 h 33"/>
                    <a:gd name="T2" fmla="*/ 76 w 121"/>
                    <a:gd name="T3" fmla="*/ 26 h 33"/>
                    <a:gd name="T4" fmla="*/ 102 w 121"/>
                    <a:gd name="T5" fmla="*/ 6 h 33"/>
                    <a:gd name="T6" fmla="*/ 27 w 121"/>
                    <a:gd name="T7" fmla="*/ 18 h 33"/>
                    <a:gd name="T8" fmla="*/ 0 w 121"/>
                    <a:gd name="T9" fmla="*/ 31 h 33"/>
                  </a:gdLst>
                  <a:ahLst/>
                  <a:cxnLst>
                    <a:cxn ang="0">
                      <a:pos x="T0" y="T1"/>
                    </a:cxn>
                    <a:cxn ang="0">
                      <a:pos x="T2" y="T3"/>
                    </a:cxn>
                    <a:cxn ang="0">
                      <a:pos x="T4" y="T5"/>
                    </a:cxn>
                    <a:cxn ang="0">
                      <a:pos x="T6" y="T7"/>
                    </a:cxn>
                    <a:cxn ang="0">
                      <a:pos x="T8" y="T9"/>
                    </a:cxn>
                  </a:cxnLst>
                  <a:rect l="0" t="0" r="r" b="b"/>
                  <a:pathLst>
                    <a:path w="121" h="33">
                      <a:moveTo>
                        <a:pt x="0" y="31"/>
                      </a:moveTo>
                      <a:cubicBezTo>
                        <a:pt x="16" y="31"/>
                        <a:pt x="60" y="33"/>
                        <a:pt x="76" y="26"/>
                      </a:cubicBezTo>
                      <a:cubicBezTo>
                        <a:pt x="92" y="19"/>
                        <a:pt x="121" y="11"/>
                        <a:pt x="102" y="6"/>
                      </a:cubicBezTo>
                      <a:cubicBezTo>
                        <a:pt x="82" y="0"/>
                        <a:pt x="47" y="20"/>
                        <a:pt x="27" y="18"/>
                      </a:cubicBezTo>
                      <a:cubicBezTo>
                        <a:pt x="6" y="17"/>
                        <a:pt x="0" y="31"/>
                        <a:pt x="0" y="31"/>
                      </a:cubicBezTo>
                      <a:close/>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6" name="Freeform 247">
                  <a:extLst>
                    <a:ext uri="{FF2B5EF4-FFF2-40B4-BE49-F238E27FC236}">
                      <a16:creationId xmlns:a16="http://schemas.microsoft.com/office/drawing/2014/main" id="{F2D886E3-DE8D-B820-F85B-40DB9A8C2824}"/>
                    </a:ext>
                  </a:extLst>
                </p:cNvPr>
                <p:cNvSpPr>
                  <a:spLocks noEditPoints="1"/>
                </p:cNvSpPr>
                <p:nvPr/>
              </p:nvSpPr>
              <p:spPr bwMode="gray">
                <a:xfrm>
                  <a:off x="2792413" y="4548188"/>
                  <a:ext cx="392113" cy="284162"/>
                </a:xfrm>
                <a:custGeom>
                  <a:avLst/>
                  <a:gdLst>
                    <a:gd name="T0" fmla="*/ 256 w 284"/>
                    <a:gd name="T1" fmla="*/ 0 h 207"/>
                    <a:gd name="T2" fmla="*/ 77 w 284"/>
                    <a:gd name="T3" fmla="*/ 0 h 207"/>
                    <a:gd name="T4" fmla="*/ 50 w 284"/>
                    <a:gd name="T5" fmla="*/ 26 h 207"/>
                    <a:gd name="T6" fmla="*/ 27 w 284"/>
                    <a:gd name="T7" fmla="*/ 16 h 207"/>
                    <a:gd name="T8" fmla="*/ 6 w 284"/>
                    <a:gd name="T9" fmla="*/ 25 h 207"/>
                    <a:gd name="T10" fmla="*/ 11 w 284"/>
                    <a:gd name="T11" fmla="*/ 53 h 207"/>
                    <a:gd name="T12" fmla="*/ 49 w 284"/>
                    <a:gd name="T13" fmla="*/ 124 h 207"/>
                    <a:gd name="T14" fmla="*/ 49 w 284"/>
                    <a:gd name="T15" fmla="*/ 167 h 207"/>
                    <a:gd name="T16" fmla="*/ 77 w 284"/>
                    <a:gd name="T17" fmla="*/ 207 h 207"/>
                    <a:gd name="T18" fmla="*/ 256 w 284"/>
                    <a:gd name="T19" fmla="*/ 207 h 207"/>
                    <a:gd name="T20" fmla="*/ 284 w 284"/>
                    <a:gd name="T21" fmla="*/ 167 h 207"/>
                    <a:gd name="T22" fmla="*/ 284 w 284"/>
                    <a:gd name="T23" fmla="*/ 40 h 207"/>
                    <a:gd name="T24" fmla="*/ 256 w 284"/>
                    <a:gd name="T25" fmla="*/ 0 h 207"/>
                    <a:gd name="T26" fmla="*/ 21 w 284"/>
                    <a:gd name="T27" fmla="*/ 46 h 207"/>
                    <a:gd name="T28" fmla="*/ 50 w 284"/>
                    <a:gd name="T29" fmla="*/ 30 h 207"/>
                    <a:gd name="T30" fmla="*/ 49 w 284"/>
                    <a:gd name="T31" fmla="*/ 40 h 207"/>
                    <a:gd name="T32" fmla="*/ 49 w 284"/>
                    <a:gd name="T33" fmla="*/ 113 h 207"/>
                    <a:gd name="T34" fmla="*/ 21 w 284"/>
                    <a:gd name="T35"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4" h="207">
                      <a:moveTo>
                        <a:pt x="256" y="0"/>
                      </a:moveTo>
                      <a:cubicBezTo>
                        <a:pt x="77" y="0"/>
                        <a:pt x="77" y="0"/>
                        <a:pt x="77" y="0"/>
                      </a:cubicBezTo>
                      <a:cubicBezTo>
                        <a:pt x="64" y="0"/>
                        <a:pt x="54" y="11"/>
                        <a:pt x="50" y="26"/>
                      </a:cubicBezTo>
                      <a:cubicBezTo>
                        <a:pt x="41" y="21"/>
                        <a:pt x="31" y="16"/>
                        <a:pt x="27" y="16"/>
                      </a:cubicBezTo>
                      <a:cubicBezTo>
                        <a:pt x="21" y="15"/>
                        <a:pt x="12" y="19"/>
                        <a:pt x="6" y="25"/>
                      </a:cubicBezTo>
                      <a:cubicBezTo>
                        <a:pt x="0" y="31"/>
                        <a:pt x="4" y="33"/>
                        <a:pt x="11" y="53"/>
                      </a:cubicBezTo>
                      <a:cubicBezTo>
                        <a:pt x="16" y="64"/>
                        <a:pt x="34" y="97"/>
                        <a:pt x="49" y="124"/>
                      </a:cubicBezTo>
                      <a:cubicBezTo>
                        <a:pt x="49" y="167"/>
                        <a:pt x="49" y="167"/>
                        <a:pt x="49" y="167"/>
                      </a:cubicBezTo>
                      <a:cubicBezTo>
                        <a:pt x="49" y="189"/>
                        <a:pt x="61" y="207"/>
                        <a:pt x="77" y="207"/>
                      </a:cubicBezTo>
                      <a:cubicBezTo>
                        <a:pt x="256" y="207"/>
                        <a:pt x="256" y="207"/>
                        <a:pt x="256" y="207"/>
                      </a:cubicBezTo>
                      <a:cubicBezTo>
                        <a:pt x="272" y="207"/>
                        <a:pt x="284" y="189"/>
                        <a:pt x="284" y="167"/>
                      </a:cubicBezTo>
                      <a:cubicBezTo>
                        <a:pt x="284" y="40"/>
                        <a:pt x="284" y="40"/>
                        <a:pt x="284" y="40"/>
                      </a:cubicBezTo>
                      <a:cubicBezTo>
                        <a:pt x="284" y="18"/>
                        <a:pt x="272" y="0"/>
                        <a:pt x="256" y="0"/>
                      </a:cubicBezTo>
                      <a:close/>
                      <a:moveTo>
                        <a:pt x="21" y="46"/>
                      </a:moveTo>
                      <a:cubicBezTo>
                        <a:pt x="16" y="26"/>
                        <a:pt x="34" y="27"/>
                        <a:pt x="50" y="30"/>
                      </a:cubicBezTo>
                      <a:cubicBezTo>
                        <a:pt x="49" y="33"/>
                        <a:pt x="49" y="36"/>
                        <a:pt x="49" y="40"/>
                      </a:cubicBezTo>
                      <a:cubicBezTo>
                        <a:pt x="49" y="113"/>
                        <a:pt x="49" y="113"/>
                        <a:pt x="49" y="113"/>
                      </a:cubicBezTo>
                      <a:cubicBezTo>
                        <a:pt x="37" y="89"/>
                        <a:pt x="24" y="62"/>
                        <a:pt x="21" y="46"/>
                      </a:cubicBezTo>
                      <a:close/>
                    </a:path>
                  </a:pathLst>
                </a:custGeom>
                <a:solidFill>
                  <a:srgbClr val="8A0000"/>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7" name="Freeform 248">
                  <a:extLst>
                    <a:ext uri="{FF2B5EF4-FFF2-40B4-BE49-F238E27FC236}">
                      <a16:creationId xmlns:a16="http://schemas.microsoft.com/office/drawing/2014/main" id="{99221869-786F-47D0-F5E4-28D2B296A483}"/>
                    </a:ext>
                  </a:extLst>
                </p:cNvPr>
                <p:cNvSpPr>
                  <a:spLocks/>
                </p:cNvSpPr>
                <p:nvPr/>
              </p:nvSpPr>
              <p:spPr bwMode="gray">
                <a:xfrm>
                  <a:off x="2882901" y="4570413"/>
                  <a:ext cx="273050" cy="52387"/>
                </a:xfrm>
                <a:custGeom>
                  <a:avLst/>
                  <a:gdLst>
                    <a:gd name="T0" fmla="*/ 25 w 198"/>
                    <a:gd name="T1" fmla="*/ 6 h 38"/>
                    <a:gd name="T2" fmla="*/ 130 w 198"/>
                    <a:gd name="T3" fmla="*/ 21 h 38"/>
                    <a:gd name="T4" fmla="*/ 198 w 198"/>
                    <a:gd name="T5" fmla="*/ 0 h 38"/>
                    <a:gd name="T6" fmla="*/ 160 w 198"/>
                    <a:gd name="T7" fmla="*/ 22 h 38"/>
                    <a:gd name="T8" fmla="*/ 112 w 198"/>
                    <a:gd name="T9" fmla="*/ 32 h 38"/>
                    <a:gd name="T10" fmla="*/ 40 w 198"/>
                    <a:gd name="T11" fmla="*/ 32 h 38"/>
                    <a:gd name="T12" fmla="*/ 8 w 198"/>
                    <a:gd name="T13" fmla="*/ 6 h 38"/>
                    <a:gd name="T14" fmla="*/ 25 w 198"/>
                    <a:gd name="T15" fmla="*/ 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 h="38">
                      <a:moveTo>
                        <a:pt x="25" y="6"/>
                      </a:moveTo>
                      <a:cubicBezTo>
                        <a:pt x="29" y="8"/>
                        <a:pt x="85" y="27"/>
                        <a:pt x="130" y="21"/>
                      </a:cubicBezTo>
                      <a:cubicBezTo>
                        <a:pt x="175" y="15"/>
                        <a:pt x="198" y="0"/>
                        <a:pt x="198" y="0"/>
                      </a:cubicBezTo>
                      <a:cubicBezTo>
                        <a:pt x="198" y="0"/>
                        <a:pt x="175" y="16"/>
                        <a:pt x="160" y="22"/>
                      </a:cubicBezTo>
                      <a:cubicBezTo>
                        <a:pt x="146" y="28"/>
                        <a:pt x="150" y="31"/>
                        <a:pt x="112" y="32"/>
                      </a:cubicBezTo>
                      <a:cubicBezTo>
                        <a:pt x="73" y="33"/>
                        <a:pt x="52" y="38"/>
                        <a:pt x="40" y="32"/>
                      </a:cubicBezTo>
                      <a:cubicBezTo>
                        <a:pt x="28" y="26"/>
                        <a:pt x="0" y="6"/>
                        <a:pt x="8" y="6"/>
                      </a:cubicBezTo>
                      <a:cubicBezTo>
                        <a:pt x="17" y="6"/>
                        <a:pt x="25" y="6"/>
                        <a:pt x="25" y="6"/>
                      </a:cubicBezTo>
                      <a:close/>
                    </a:path>
                  </a:pathLst>
                </a:custGeom>
                <a:solidFill>
                  <a:srgbClr val="B00000"/>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8" name="Freeform 249">
                  <a:extLst>
                    <a:ext uri="{FF2B5EF4-FFF2-40B4-BE49-F238E27FC236}">
                      <a16:creationId xmlns:a16="http://schemas.microsoft.com/office/drawing/2014/main" id="{1A96B713-4D11-D3B2-F04E-470EF4547B15}"/>
                    </a:ext>
                  </a:extLst>
                </p:cNvPr>
                <p:cNvSpPr>
                  <a:spLocks/>
                </p:cNvSpPr>
                <p:nvPr/>
              </p:nvSpPr>
              <p:spPr bwMode="gray">
                <a:xfrm>
                  <a:off x="3074988" y="4689475"/>
                  <a:ext cx="109538" cy="142875"/>
                </a:xfrm>
                <a:custGeom>
                  <a:avLst/>
                  <a:gdLst>
                    <a:gd name="T0" fmla="*/ 0 w 80"/>
                    <a:gd name="T1" fmla="*/ 104 h 104"/>
                    <a:gd name="T2" fmla="*/ 63 w 80"/>
                    <a:gd name="T3" fmla="*/ 76 h 104"/>
                    <a:gd name="T4" fmla="*/ 79 w 80"/>
                    <a:gd name="T5" fmla="*/ 0 h 104"/>
                    <a:gd name="T6" fmla="*/ 77 w 80"/>
                    <a:gd name="T7" fmla="*/ 79 h 104"/>
                    <a:gd name="T8" fmla="*/ 59 w 80"/>
                    <a:gd name="T9" fmla="*/ 104 h 104"/>
                    <a:gd name="T10" fmla="*/ 0 w 80"/>
                    <a:gd name="T11" fmla="*/ 104 h 104"/>
                  </a:gdLst>
                  <a:ahLst/>
                  <a:cxnLst>
                    <a:cxn ang="0">
                      <a:pos x="T0" y="T1"/>
                    </a:cxn>
                    <a:cxn ang="0">
                      <a:pos x="T2" y="T3"/>
                    </a:cxn>
                    <a:cxn ang="0">
                      <a:pos x="T4" y="T5"/>
                    </a:cxn>
                    <a:cxn ang="0">
                      <a:pos x="T6" y="T7"/>
                    </a:cxn>
                    <a:cxn ang="0">
                      <a:pos x="T8" y="T9"/>
                    </a:cxn>
                    <a:cxn ang="0">
                      <a:pos x="T10" y="T11"/>
                    </a:cxn>
                  </a:cxnLst>
                  <a:rect l="0" t="0" r="r" b="b"/>
                  <a:pathLst>
                    <a:path w="80" h="104">
                      <a:moveTo>
                        <a:pt x="0" y="104"/>
                      </a:moveTo>
                      <a:cubicBezTo>
                        <a:pt x="2" y="104"/>
                        <a:pt x="60" y="87"/>
                        <a:pt x="63" y="76"/>
                      </a:cubicBezTo>
                      <a:cubicBezTo>
                        <a:pt x="67" y="65"/>
                        <a:pt x="79" y="0"/>
                        <a:pt x="79" y="0"/>
                      </a:cubicBezTo>
                      <a:cubicBezTo>
                        <a:pt x="79" y="0"/>
                        <a:pt x="80" y="71"/>
                        <a:pt x="77" y="79"/>
                      </a:cubicBezTo>
                      <a:cubicBezTo>
                        <a:pt x="74" y="87"/>
                        <a:pt x="75" y="104"/>
                        <a:pt x="59" y="104"/>
                      </a:cubicBezTo>
                      <a:cubicBezTo>
                        <a:pt x="43" y="104"/>
                        <a:pt x="0" y="104"/>
                        <a:pt x="0" y="104"/>
                      </a:cubicBezTo>
                      <a:close/>
                    </a:path>
                  </a:pathLst>
                </a:custGeom>
                <a:solidFill>
                  <a:srgbClr val="B00000"/>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9" name="Freeform 250">
                  <a:extLst>
                    <a:ext uri="{FF2B5EF4-FFF2-40B4-BE49-F238E27FC236}">
                      <a16:creationId xmlns:a16="http://schemas.microsoft.com/office/drawing/2014/main" id="{A384C281-1A73-D52B-BC7B-A9B0EE897702}"/>
                    </a:ext>
                  </a:extLst>
                </p:cNvPr>
                <p:cNvSpPr>
                  <a:spLocks/>
                </p:cNvSpPr>
                <p:nvPr/>
              </p:nvSpPr>
              <p:spPr bwMode="gray">
                <a:xfrm>
                  <a:off x="2560638" y="4651375"/>
                  <a:ext cx="260350" cy="41275"/>
                </a:xfrm>
                <a:custGeom>
                  <a:avLst/>
                  <a:gdLst>
                    <a:gd name="T0" fmla="*/ 11 w 189"/>
                    <a:gd name="T1" fmla="*/ 15 h 30"/>
                    <a:gd name="T2" fmla="*/ 102 w 189"/>
                    <a:gd name="T3" fmla="*/ 28 h 30"/>
                    <a:gd name="T4" fmla="*/ 189 w 189"/>
                    <a:gd name="T5" fmla="*/ 18 h 30"/>
                    <a:gd name="T6" fmla="*/ 137 w 189"/>
                    <a:gd name="T7" fmla="*/ 9 h 30"/>
                    <a:gd name="T8" fmla="*/ 66 w 189"/>
                    <a:gd name="T9" fmla="*/ 2 h 30"/>
                    <a:gd name="T10" fmla="*/ 0 w 189"/>
                    <a:gd name="T11" fmla="*/ 2 h 30"/>
                  </a:gdLst>
                  <a:ahLst/>
                  <a:cxnLst>
                    <a:cxn ang="0">
                      <a:pos x="T0" y="T1"/>
                    </a:cxn>
                    <a:cxn ang="0">
                      <a:pos x="T2" y="T3"/>
                    </a:cxn>
                    <a:cxn ang="0">
                      <a:pos x="T4" y="T5"/>
                    </a:cxn>
                    <a:cxn ang="0">
                      <a:pos x="T6" y="T7"/>
                    </a:cxn>
                    <a:cxn ang="0">
                      <a:pos x="T8" y="T9"/>
                    </a:cxn>
                    <a:cxn ang="0">
                      <a:pos x="T10" y="T11"/>
                    </a:cxn>
                  </a:cxnLst>
                  <a:rect l="0" t="0" r="r" b="b"/>
                  <a:pathLst>
                    <a:path w="189" h="30">
                      <a:moveTo>
                        <a:pt x="11" y="15"/>
                      </a:moveTo>
                      <a:cubicBezTo>
                        <a:pt x="11" y="15"/>
                        <a:pt x="44" y="26"/>
                        <a:pt x="102" y="28"/>
                      </a:cubicBezTo>
                      <a:cubicBezTo>
                        <a:pt x="159" y="30"/>
                        <a:pt x="189" y="18"/>
                        <a:pt x="189" y="18"/>
                      </a:cubicBezTo>
                      <a:cubicBezTo>
                        <a:pt x="189" y="18"/>
                        <a:pt x="157" y="13"/>
                        <a:pt x="137" y="9"/>
                      </a:cubicBezTo>
                      <a:cubicBezTo>
                        <a:pt x="116" y="6"/>
                        <a:pt x="91" y="0"/>
                        <a:pt x="66" y="2"/>
                      </a:cubicBezTo>
                      <a:cubicBezTo>
                        <a:pt x="42" y="3"/>
                        <a:pt x="0" y="2"/>
                        <a:pt x="0" y="2"/>
                      </a:cubicBezTo>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0" name="Freeform 251">
                  <a:extLst>
                    <a:ext uri="{FF2B5EF4-FFF2-40B4-BE49-F238E27FC236}">
                      <a16:creationId xmlns:a16="http://schemas.microsoft.com/office/drawing/2014/main" id="{16456513-03E1-FD12-D4BD-0EE4816E34A1}"/>
                    </a:ext>
                  </a:extLst>
                </p:cNvPr>
                <p:cNvSpPr>
                  <a:spLocks/>
                </p:cNvSpPr>
                <p:nvPr/>
              </p:nvSpPr>
              <p:spPr bwMode="gray">
                <a:xfrm>
                  <a:off x="2033588" y="3994150"/>
                  <a:ext cx="547688" cy="625475"/>
                </a:xfrm>
                <a:custGeom>
                  <a:avLst/>
                  <a:gdLst>
                    <a:gd name="T0" fmla="*/ 0 w 345"/>
                    <a:gd name="T1" fmla="*/ 0 h 394"/>
                    <a:gd name="T2" fmla="*/ 172 w 345"/>
                    <a:gd name="T3" fmla="*/ 196 h 394"/>
                    <a:gd name="T4" fmla="*/ 345 w 345"/>
                    <a:gd name="T5" fmla="*/ 394 h 394"/>
                    <a:gd name="T6" fmla="*/ 321 w 345"/>
                    <a:gd name="T7" fmla="*/ 346 h 394"/>
                    <a:gd name="T8" fmla="*/ 0 w 345"/>
                    <a:gd name="T9" fmla="*/ 0 h 394"/>
                  </a:gdLst>
                  <a:ahLst/>
                  <a:cxnLst>
                    <a:cxn ang="0">
                      <a:pos x="T0" y="T1"/>
                    </a:cxn>
                    <a:cxn ang="0">
                      <a:pos x="T2" y="T3"/>
                    </a:cxn>
                    <a:cxn ang="0">
                      <a:pos x="T4" y="T5"/>
                    </a:cxn>
                    <a:cxn ang="0">
                      <a:pos x="T6" y="T7"/>
                    </a:cxn>
                    <a:cxn ang="0">
                      <a:pos x="T8" y="T9"/>
                    </a:cxn>
                  </a:cxnLst>
                  <a:rect l="0" t="0" r="r" b="b"/>
                  <a:pathLst>
                    <a:path w="345" h="394">
                      <a:moveTo>
                        <a:pt x="0" y="0"/>
                      </a:moveTo>
                      <a:lnTo>
                        <a:pt x="172" y="196"/>
                      </a:lnTo>
                      <a:lnTo>
                        <a:pt x="345" y="394"/>
                      </a:lnTo>
                      <a:lnTo>
                        <a:pt x="321" y="346"/>
                      </a:lnTo>
                      <a:lnTo>
                        <a:pt x="0" y="0"/>
                      </a:lnTo>
                      <a:close/>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1" name="Freeform 253">
                  <a:extLst>
                    <a:ext uri="{FF2B5EF4-FFF2-40B4-BE49-F238E27FC236}">
                      <a16:creationId xmlns:a16="http://schemas.microsoft.com/office/drawing/2014/main" id="{ABDD979C-4C8B-38EF-0991-5753EE14B587}"/>
                    </a:ext>
                  </a:extLst>
                </p:cNvPr>
                <p:cNvSpPr>
                  <a:spLocks/>
                </p:cNvSpPr>
                <p:nvPr/>
              </p:nvSpPr>
              <p:spPr bwMode="gray">
                <a:xfrm>
                  <a:off x="1968501" y="3903663"/>
                  <a:ext cx="220663" cy="100012"/>
                </a:xfrm>
                <a:custGeom>
                  <a:avLst/>
                  <a:gdLst>
                    <a:gd name="T0" fmla="*/ 0 w 160"/>
                    <a:gd name="T1" fmla="*/ 0 h 73"/>
                    <a:gd name="T2" fmla="*/ 149 w 160"/>
                    <a:gd name="T3" fmla="*/ 49 h 73"/>
                    <a:gd name="T4" fmla="*/ 133 w 160"/>
                    <a:gd name="T5" fmla="*/ 63 h 73"/>
                    <a:gd name="T6" fmla="*/ 0 w 160"/>
                    <a:gd name="T7" fmla="*/ 0 h 73"/>
                  </a:gdLst>
                  <a:ahLst/>
                  <a:cxnLst>
                    <a:cxn ang="0">
                      <a:pos x="T0" y="T1"/>
                    </a:cxn>
                    <a:cxn ang="0">
                      <a:pos x="T2" y="T3"/>
                    </a:cxn>
                    <a:cxn ang="0">
                      <a:pos x="T4" y="T5"/>
                    </a:cxn>
                    <a:cxn ang="0">
                      <a:pos x="T6" y="T7"/>
                    </a:cxn>
                  </a:cxnLst>
                  <a:rect l="0" t="0" r="r" b="b"/>
                  <a:pathLst>
                    <a:path w="160" h="73">
                      <a:moveTo>
                        <a:pt x="0" y="0"/>
                      </a:moveTo>
                      <a:cubicBezTo>
                        <a:pt x="0" y="0"/>
                        <a:pt x="141" y="51"/>
                        <a:pt x="149" y="49"/>
                      </a:cubicBezTo>
                      <a:cubicBezTo>
                        <a:pt x="157" y="46"/>
                        <a:pt x="160" y="73"/>
                        <a:pt x="133" y="63"/>
                      </a:cubicBezTo>
                      <a:cubicBezTo>
                        <a:pt x="107" y="54"/>
                        <a:pt x="0" y="0"/>
                        <a:pt x="0" y="0"/>
                      </a:cubicBezTo>
                      <a:close/>
                    </a:path>
                  </a:pathLst>
                </a:custGeom>
                <a:solidFill>
                  <a:srgbClr val="969696"/>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grpSp>
      </p:grpSp>
    </p:spTree>
    <p:extLst>
      <p:ext uri="{BB962C8B-B14F-4D97-AF65-F5344CB8AC3E}">
        <p14:creationId xmlns:p14="http://schemas.microsoft.com/office/powerpoint/2010/main" val="325542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6D16-C59A-E09A-3E15-32810E58A7F9}"/>
              </a:ext>
            </a:extLst>
          </p:cNvPr>
          <p:cNvSpPr>
            <a:spLocks noGrp="1"/>
          </p:cNvSpPr>
          <p:nvPr>
            <p:ph type="title"/>
          </p:nvPr>
        </p:nvSpPr>
        <p:spPr>
          <a:xfrm>
            <a:off x="838199" y="300579"/>
            <a:ext cx="6838951" cy="1041643"/>
          </a:xfrm>
        </p:spPr>
        <p:txBody>
          <a:bodyPr>
            <a:normAutofit fontScale="90000"/>
          </a:bodyPr>
          <a:lstStyle/>
          <a:p>
            <a:r>
              <a:rPr lang="en-US"/>
              <a:t>How Do You and Your Program Staff Feel About BD and Sales?</a:t>
            </a:r>
          </a:p>
        </p:txBody>
      </p:sp>
      <p:sp>
        <p:nvSpPr>
          <p:cNvPr id="3" name="Content Placeholder 2">
            <a:extLst>
              <a:ext uri="{FF2B5EF4-FFF2-40B4-BE49-F238E27FC236}">
                <a16:creationId xmlns:a16="http://schemas.microsoft.com/office/drawing/2014/main" id="{3D9A0299-319A-AC2F-0F5D-BC76F3DE7509}"/>
              </a:ext>
            </a:extLst>
          </p:cNvPr>
          <p:cNvSpPr>
            <a:spLocks noGrp="1"/>
          </p:cNvSpPr>
          <p:nvPr>
            <p:ph idx="1"/>
          </p:nvPr>
        </p:nvSpPr>
        <p:spPr>
          <a:xfrm>
            <a:off x="838199" y="1825625"/>
            <a:ext cx="7687963" cy="4351338"/>
          </a:xfrm>
        </p:spPr>
        <p:txBody>
          <a:bodyPr>
            <a:normAutofit fontScale="77500" lnSpcReduction="20000"/>
          </a:bodyPr>
          <a:lstStyle/>
          <a:p>
            <a:pPr marL="0" indent="0">
              <a:buNone/>
            </a:pPr>
            <a:r>
              <a:rPr lang="en-US" b="1" dirty="0"/>
              <a:t>When Your Program Staff Think About Sales, They...</a:t>
            </a:r>
            <a:endParaRPr lang="en-US" dirty="0"/>
          </a:p>
          <a:p>
            <a:pPr marL="514350" indent="-514350">
              <a:buFont typeface="+mj-lt"/>
              <a:buAutoNum type="alphaLcParenR"/>
            </a:pPr>
            <a:r>
              <a:rPr lang="en-US" dirty="0"/>
              <a:t>Get a rush of adrenaline – it’s go time! They could sell a mop in a room full of carpets. </a:t>
            </a:r>
          </a:p>
          <a:p>
            <a:pPr marL="514350" indent="-514350">
              <a:buFont typeface="+mj-lt"/>
              <a:buAutoNum type="alphaLcParenR"/>
            </a:pPr>
            <a:r>
              <a:rPr lang="en-US" dirty="0"/>
              <a:t>They will do what they have to do, but it’s not their favorite.</a:t>
            </a:r>
          </a:p>
          <a:p>
            <a:pPr marL="514350" indent="-514350">
              <a:buFont typeface="+mj-lt"/>
              <a:buAutoNum type="alphaLcParenR"/>
            </a:pPr>
            <a:r>
              <a:rPr lang="en-US" dirty="0"/>
              <a:t>They are okay with it, as long as they don’t have to actually talk to customer about </a:t>
            </a:r>
            <a:r>
              <a:rPr lang="en-US" i="1" dirty="0"/>
              <a:t>money</a:t>
            </a:r>
            <a:r>
              <a:rPr lang="en-US" dirty="0"/>
              <a:t>. </a:t>
            </a:r>
          </a:p>
          <a:p>
            <a:pPr marL="514350" indent="-514350">
              <a:buFont typeface="+mj-lt"/>
              <a:buAutoNum type="alphaLcParenR"/>
            </a:pPr>
            <a:r>
              <a:rPr lang="en-US" dirty="0"/>
              <a:t>Break out in a cold sweat. It gets hot in room when we discuss it. They would rather wrestle an ice golem. </a:t>
            </a:r>
          </a:p>
          <a:p>
            <a:pPr marL="514350" indent="-514350">
              <a:buFont typeface="+mj-lt"/>
              <a:buAutoNum type="alphaLcParenR"/>
            </a:pPr>
            <a:r>
              <a:rPr lang="en-US" dirty="0"/>
              <a:t>Suddenly remember they have an urgent customer meeting. Like, right now. </a:t>
            </a:r>
          </a:p>
          <a:p>
            <a:pPr marL="0" indent="0">
              <a:buNone/>
            </a:pPr>
            <a:r>
              <a:rPr lang="en-US" b="1" dirty="0">
                <a:solidFill>
                  <a:schemeClr val="accent2"/>
                </a:solidFill>
              </a:rPr>
              <a:t>Hard selling </a:t>
            </a:r>
            <a:r>
              <a:rPr lang="en-US" dirty="0">
                <a:solidFill>
                  <a:schemeClr val="accent2"/>
                </a:solidFill>
              </a:rPr>
              <a:t>is when your program staff push the OCG regardless of whether it’s the right fit. </a:t>
            </a:r>
          </a:p>
          <a:p>
            <a:pPr marL="0" indent="0">
              <a:buNone/>
            </a:pPr>
            <a:r>
              <a:rPr lang="en-US" b="1" dirty="0">
                <a:solidFill>
                  <a:schemeClr val="accent6"/>
                </a:solidFill>
              </a:rPr>
              <a:t>Consultative selling </a:t>
            </a:r>
            <a:r>
              <a:rPr lang="en-US" dirty="0">
                <a:solidFill>
                  <a:schemeClr val="accent6"/>
                </a:solidFill>
              </a:rPr>
              <a:t>is about helping the customer make the best decision, even if it means telling them, 'This isn’t right for you.’</a:t>
            </a:r>
          </a:p>
          <a:p>
            <a:endParaRPr lang="en-US" dirty="0"/>
          </a:p>
        </p:txBody>
      </p:sp>
      <p:pic>
        <p:nvPicPr>
          <p:cNvPr id="1026" name="Picture 2" descr="Ice Golem Render HD : r/ClashRoyale">
            <a:extLst>
              <a:ext uri="{FF2B5EF4-FFF2-40B4-BE49-F238E27FC236}">
                <a16:creationId xmlns:a16="http://schemas.microsoft.com/office/drawing/2014/main" id="{05FBCA07-A93A-0C9E-0A65-D3519A0F7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753" y="2064499"/>
            <a:ext cx="3766646" cy="291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1000"/>
                                        <p:tgtEl>
                                          <p:spTgt spid="1026"/>
                                        </p:tgtEl>
                                      </p:cBhvr>
                                    </p:animEffect>
                                    <p:anim calcmode="lin" valueType="num">
                                      <p:cBhvr>
                                        <p:cTn id="41" dur="1000" fill="hold"/>
                                        <p:tgtEl>
                                          <p:spTgt spid="1026"/>
                                        </p:tgtEl>
                                        <p:attrNameLst>
                                          <p:attrName>ppt_x</p:attrName>
                                        </p:attrNameLst>
                                      </p:cBhvr>
                                      <p:tavLst>
                                        <p:tav tm="0">
                                          <p:val>
                                            <p:strVal val="#ppt_x"/>
                                          </p:val>
                                        </p:tav>
                                        <p:tav tm="100000">
                                          <p:val>
                                            <p:strVal val="#ppt_x"/>
                                          </p:val>
                                        </p:tav>
                                      </p:tavLst>
                                    </p:anim>
                                    <p:anim calcmode="lin" valueType="num">
                                      <p:cBhvr>
                                        <p:cTn id="4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 name="Straight Connector 100">
            <a:extLst>
              <a:ext uri="{FF2B5EF4-FFF2-40B4-BE49-F238E27FC236}">
                <a16:creationId xmlns:a16="http://schemas.microsoft.com/office/drawing/2014/main" id="{9D16DB21-6B23-0A0A-4905-A29B6E4D329A}"/>
              </a:ext>
            </a:extLst>
          </p:cNvPr>
          <p:cNvCxnSpPr/>
          <p:nvPr/>
        </p:nvCxnSpPr>
        <p:spPr>
          <a:xfrm>
            <a:off x="8025520" y="3895744"/>
            <a:ext cx="0" cy="1395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F7F1B4B-236E-D806-E23A-A4A9D31A469C}"/>
              </a:ext>
            </a:extLst>
          </p:cNvPr>
          <p:cNvCxnSpPr/>
          <p:nvPr/>
        </p:nvCxnSpPr>
        <p:spPr>
          <a:xfrm>
            <a:off x="5334315" y="3893954"/>
            <a:ext cx="0" cy="139584"/>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5B611AA-BFC9-85C7-76DD-00B87E6B327A}"/>
              </a:ext>
            </a:extLst>
          </p:cNvPr>
          <p:cNvSpPr>
            <a:spLocks noGrp="1"/>
          </p:cNvSpPr>
          <p:nvPr>
            <p:ph type="title"/>
          </p:nvPr>
        </p:nvSpPr>
        <p:spPr>
          <a:xfrm>
            <a:off x="838199" y="365125"/>
            <a:ext cx="7564012" cy="1041643"/>
          </a:xfrm>
        </p:spPr>
        <p:txBody>
          <a:bodyPr>
            <a:normAutofit/>
          </a:bodyPr>
          <a:lstStyle/>
          <a:p>
            <a:r>
              <a:rPr kumimoji="0" lang="en-US" sz="4400" b="0" i="0" u="none" strike="noStrike" kern="1200" cap="none" spc="0" normalizeH="0" baseline="0" noProof="0">
                <a:ln>
                  <a:noFill/>
                </a:ln>
                <a:solidFill>
                  <a:prstClr val="black"/>
                </a:solidFill>
                <a:effectLst/>
                <a:uLnTx/>
                <a:uFillTx/>
                <a:latin typeface="Aptos" panose="02110004020202020204"/>
                <a:ea typeface="+mn-ea"/>
                <a:cs typeface="+mn-cs"/>
              </a:rPr>
              <a:t>OCG Process</a:t>
            </a:r>
            <a:endParaRPr lang="en-US"/>
          </a:p>
        </p:txBody>
      </p:sp>
      <p:sp>
        <p:nvSpPr>
          <p:cNvPr id="4" name="Rectangle 3">
            <a:extLst>
              <a:ext uri="{FF2B5EF4-FFF2-40B4-BE49-F238E27FC236}">
                <a16:creationId xmlns:a16="http://schemas.microsoft.com/office/drawing/2014/main" id="{4333DE05-6CA3-4359-830C-005F382DB41A}"/>
              </a:ext>
            </a:extLst>
          </p:cNvPr>
          <p:cNvSpPr/>
          <p:nvPr/>
        </p:nvSpPr>
        <p:spPr>
          <a:xfrm>
            <a:off x="5032822" y="2345059"/>
            <a:ext cx="2614108" cy="13047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4969E0E-0765-4B92-816F-D10CAB677B1F}"/>
              </a:ext>
            </a:extLst>
          </p:cNvPr>
          <p:cNvSpPr/>
          <p:nvPr/>
        </p:nvSpPr>
        <p:spPr>
          <a:xfrm>
            <a:off x="8286114" y="2346171"/>
            <a:ext cx="2614108" cy="1302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descr="Handshake">
            <a:extLst>
              <a:ext uri="{FF2B5EF4-FFF2-40B4-BE49-F238E27FC236}">
                <a16:creationId xmlns:a16="http://schemas.microsoft.com/office/drawing/2014/main" id="{DBCE712E-C153-609F-0790-E24544F23FB4}"/>
              </a:ext>
            </a:extLst>
          </p:cNvPr>
          <p:cNvSpPr/>
          <p:nvPr/>
        </p:nvSpPr>
        <p:spPr>
          <a:xfrm>
            <a:off x="5787707" y="1590867"/>
            <a:ext cx="916126" cy="91612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descr="Users">
            <a:extLst>
              <a:ext uri="{FF2B5EF4-FFF2-40B4-BE49-F238E27FC236}">
                <a16:creationId xmlns:a16="http://schemas.microsoft.com/office/drawing/2014/main" id="{62B790EC-90EC-788A-385A-14DA4ED4CEAE}"/>
              </a:ext>
            </a:extLst>
          </p:cNvPr>
          <p:cNvSpPr/>
          <p:nvPr/>
        </p:nvSpPr>
        <p:spPr>
          <a:xfrm>
            <a:off x="2534811" y="1582967"/>
            <a:ext cx="916126" cy="91612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descr="Open Folder">
            <a:extLst>
              <a:ext uri="{FF2B5EF4-FFF2-40B4-BE49-F238E27FC236}">
                <a16:creationId xmlns:a16="http://schemas.microsoft.com/office/drawing/2014/main" id="{EF313E8E-2CDE-8990-539A-541DE3FE4D43}"/>
              </a:ext>
            </a:extLst>
          </p:cNvPr>
          <p:cNvSpPr/>
          <p:nvPr/>
        </p:nvSpPr>
        <p:spPr>
          <a:xfrm>
            <a:off x="9226719" y="1537619"/>
            <a:ext cx="916126" cy="91612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Graphic 13" descr="Puzzle pieces with solid fill">
            <a:extLst>
              <a:ext uri="{FF2B5EF4-FFF2-40B4-BE49-F238E27FC236}">
                <a16:creationId xmlns:a16="http://schemas.microsoft.com/office/drawing/2014/main" id="{CEDA214B-6BA2-5A78-C0E2-8E9E38BDF6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7878" y="3985542"/>
            <a:ext cx="914400" cy="914400"/>
          </a:xfrm>
          <a:prstGeom prst="rect">
            <a:avLst/>
          </a:prstGeom>
        </p:spPr>
      </p:pic>
      <p:sp>
        <p:nvSpPr>
          <p:cNvPr id="15" name="Rectangle 14" descr="Head with Gears">
            <a:extLst>
              <a:ext uri="{FF2B5EF4-FFF2-40B4-BE49-F238E27FC236}">
                <a16:creationId xmlns:a16="http://schemas.microsoft.com/office/drawing/2014/main" id="{82AEB9D3-13AF-208E-6868-6BFBB30611F1}"/>
              </a:ext>
            </a:extLst>
          </p:cNvPr>
          <p:cNvSpPr/>
          <p:nvPr/>
        </p:nvSpPr>
        <p:spPr>
          <a:xfrm>
            <a:off x="4918716" y="3935079"/>
            <a:ext cx="916126" cy="916126"/>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descr="Ribbon">
            <a:extLst>
              <a:ext uri="{FF2B5EF4-FFF2-40B4-BE49-F238E27FC236}">
                <a16:creationId xmlns:a16="http://schemas.microsoft.com/office/drawing/2014/main" id="{17275B1B-4A98-7B7D-1D35-5BC38EC96DEB}"/>
              </a:ext>
            </a:extLst>
          </p:cNvPr>
          <p:cNvSpPr/>
          <p:nvPr/>
        </p:nvSpPr>
        <p:spPr>
          <a:xfrm>
            <a:off x="7569129" y="3953674"/>
            <a:ext cx="916126" cy="916126"/>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descr="Gauge">
            <a:extLst>
              <a:ext uri="{FF2B5EF4-FFF2-40B4-BE49-F238E27FC236}">
                <a16:creationId xmlns:a16="http://schemas.microsoft.com/office/drawing/2014/main" id="{DD9A882A-FFB4-2339-8D80-16190381ADFC}"/>
              </a:ext>
            </a:extLst>
          </p:cNvPr>
          <p:cNvSpPr/>
          <p:nvPr/>
        </p:nvSpPr>
        <p:spPr>
          <a:xfrm>
            <a:off x="10219543" y="3953267"/>
            <a:ext cx="916126" cy="916126"/>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0AA1D5FC-2165-11F4-18F2-D6278DE05724}"/>
              </a:ext>
            </a:extLst>
          </p:cNvPr>
          <p:cNvSpPr/>
          <p:nvPr/>
        </p:nvSpPr>
        <p:spPr>
          <a:xfrm>
            <a:off x="5032822" y="2345051"/>
            <a:ext cx="2614108" cy="6157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Customer Engagement</a:t>
            </a:r>
          </a:p>
        </p:txBody>
      </p:sp>
      <p:sp>
        <p:nvSpPr>
          <p:cNvPr id="21" name="Oval 20">
            <a:extLst>
              <a:ext uri="{FF2B5EF4-FFF2-40B4-BE49-F238E27FC236}">
                <a16:creationId xmlns:a16="http://schemas.microsoft.com/office/drawing/2014/main" id="{2C682687-7131-D290-04DB-977AD7B66762}"/>
              </a:ext>
            </a:extLst>
          </p:cNvPr>
          <p:cNvSpPr/>
          <p:nvPr/>
        </p:nvSpPr>
        <p:spPr>
          <a:xfrm>
            <a:off x="4676813" y="2195565"/>
            <a:ext cx="494852" cy="49377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p:txBody>
      </p:sp>
      <p:sp>
        <p:nvSpPr>
          <p:cNvPr id="22" name="Rectangle 21">
            <a:extLst>
              <a:ext uri="{FF2B5EF4-FFF2-40B4-BE49-F238E27FC236}">
                <a16:creationId xmlns:a16="http://schemas.microsoft.com/office/drawing/2014/main" id="{B9CB7DD9-7F55-12B8-DD90-8A8FBF11055B}"/>
              </a:ext>
            </a:extLst>
          </p:cNvPr>
          <p:cNvSpPr/>
          <p:nvPr/>
        </p:nvSpPr>
        <p:spPr>
          <a:xfrm>
            <a:off x="8286114" y="2345123"/>
            <a:ext cx="2614108" cy="6157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Process Documentation, Knowledge, &amp; Tools</a:t>
            </a:r>
          </a:p>
        </p:txBody>
      </p:sp>
      <p:sp>
        <p:nvSpPr>
          <p:cNvPr id="23" name="Oval 22">
            <a:extLst>
              <a:ext uri="{FF2B5EF4-FFF2-40B4-BE49-F238E27FC236}">
                <a16:creationId xmlns:a16="http://schemas.microsoft.com/office/drawing/2014/main" id="{CC80F210-66E8-06B9-1F42-92D2D9C79A1A}"/>
              </a:ext>
            </a:extLst>
          </p:cNvPr>
          <p:cNvSpPr/>
          <p:nvPr/>
        </p:nvSpPr>
        <p:spPr>
          <a:xfrm>
            <a:off x="7907359" y="2195565"/>
            <a:ext cx="494852" cy="49377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a:t>
            </a:r>
          </a:p>
        </p:txBody>
      </p:sp>
      <p:sp>
        <p:nvSpPr>
          <p:cNvPr id="34" name="TextBox 33">
            <a:extLst>
              <a:ext uri="{FF2B5EF4-FFF2-40B4-BE49-F238E27FC236}">
                <a16:creationId xmlns:a16="http://schemas.microsoft.com/office/drawing/2014/main" id="{4EF2C322-E5AA-F9F2-0FF8-38A46CE9909F}"/>
              </a:ext>
            </a:extLst>
          </p:cNvPr>
          <p:cNvSpPr txBox="1"/>
          <p:nvPr/>
        </p:nvSpPr>
        <p:spPr>
          <a:xfrm>
            <a:off x="5018802" y="2999567"/>
            <a:ext cx="261211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Understand Needs &amp; Challenges, Identify Growth Opportunities</a:t>
            </a: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A8ABB69E-E782-6D9A-534D-15775F6AE488}"/>
              </a:ext>
            </a:extLst>
          </p:cNvPr>
          <p:cNvGrpSpPr/>
          <p:nvPr/>
        </p:nvGrpSpPr>
        <p:grpSpPr>
          <a:xfrm>
            <a:off x="1729427" y="2338351"/>
            <a:ext cx="2636889" cy="1315518"/>
            <a:chOff x="1747715" y="2346135"/>
            <a:chExt cx="2636889" cy="1315518"/>
          </a:xfrm>
        </p:grpSpPr>
        <p:sp>
          <p:nvSpPr>
            <p:cNvPr id="5" name="Rectangle 4">
              <a:extLst>
                <a:ext uri="{FF2B5EF4-FFF2-40B4-BE49-F238E27FC236}">
                  <a16:creationId xmlns:a16="http://schemas.microsoft.com/office/drawing/2014/main" id="{4044ECF5-7D38-D437-7F40-A1EC5E88A617}"/>
                </a:ext>
              </a:extLst>
            </p:cNvPr>
            <p:cNvSpPr/>
            <p:nvPr/>
          </p:nvSpPr>
          <p:spPr>
            <a:xfrm>
              <a:off x="1747715" y="2346142"/>
              <a:ext cx="2614108" cy="13047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1762E23-6998-AC3E-D8F4-25379FA196FF}"/>
                </a:ext>
              </a:extLst>
            </p:cNvPr>
            <p:cNvSpPr/>
            <p:nvPr/>
          </p:nvSpPr>
          <p:spPr>
            <a:xfrm>
              <a:off x="1749403" y="2346135"/>
              <a:ext cx="2612111" cy="6157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Cross-Functional Collaboration</a:t>
              </a:r>
            </a:p>
          </p:txBody>
        </p:sp>
        <p:sp>
          <p:nvSpPr>
            <p:cNvPr id="35" name="TextBox 34">
              <a:extLst>
                <a:ext uri="{FF2B5EF4-FFF2-40B4-BE49-F238E27FC236}">
                  <a16:creationId xmlns:a16="http://schemas.microsoft.com/office/drawing/2014/main" id="{CFEE4522-2461-1D27-8425-1A05466A9DF9}"/>
                </a:ext>
              </a:extLst>
            </p:cNvPr>
            <p:cNvSpPr txBox="1"/>
            <p:nvPr/>
          </p:nvSpPr>
          <p:spPr>
            <a:xfrm>
              <a:off x="1772493" y="2922989"/>
              <a:ext cx="261211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Confirm &amp; Capture Growth Leveraging Integrated Project, BD, and Technical Teams </a:t>
              </a:r>
            </a:p>
          </p:txBody>
        </p:sp>
      </p:grpSp>
      <p:sp>
        <p:nvSpPr>
          <p:cNvPr id="45" name="TextBox 44">
            <a:extLst>
              <a:ext uri="{FF2B5EF4-FFF2-40B4-BE49-F238E27FC236}">
                <a16:creationId xmlns:a16="http://schemas.microsoft.com/office/drawing/2014/main" id="{1455603D-C6BF-056A-079F-DCFD08D97648}"/>
              </a:ext>
            </a:extLst>
          </p:cNvPr>
          <p:cNvSpPr txBox="1"/>
          <p:nvPr/>
        </p:nvSpPr>
        <p:spPr>
          <a:xfrm>
            <a:off x="8313436" y="2930738"/>
            <a:ext cx="261211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Develop, Update, &amp; Share Standard Processes, Resources, &amp; Templates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xx</a:t>
            </a:r>
          </a:p>
        </p:txBody>
      </p:sp>
      <p:sp>
        <p:nvSpPr>
          <p:cNvPr id="46" name="Rectangle 45">
            <a:extLst>
              <a:ext uri="{FF2B5EF4-FFF2-40B4-BE49-F238E27FC236}">
                <a16:creationId xmlns:a16="http://schemas.microsoft.com/office/drawing/2014/main" id="{8947F0D0-5935-287A-7F98-D28AF26E218A}"/>
              </a:ext>
            </a:extLst>
          </p:cNvPr>
          <p:cNvSpPr/>
          <p:nvPr/>
        </p:nvSpPr>
        <p:spPr>
          <a:xfrm>
            <a:off x="1460818" y="4850133"/>
            <a:ext cx="2377440" cy="130475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D946973E-3DFC-D1CE-EACA-A466BE507C7D}"/>
              </a:ext>
            </a:extLst>
          </p:cNvPr>
          <p:cNvSpPr/>
          <p:nvPr/>
        </p:nvSpPr>
        <p:spPr>
          <a:xfrm>
            <a:off x="4152452" y="4851912"/>
            <a:ext cx="2377440" cy="130475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4C724770-2F54-129A-BBD7-A52EE1D7553F}"/>
              </a:ext>
            </a:extLst>
          </p:cNvPr>
          <p:cNvSpPr/>
          <p:nvPr/>
        </p:nvSpPr>
        <p:spPr>
          <a:xfrm>
            <a:off x="6819882" y="4851911"/>
            <a:ext cx="2377440" cy="130297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F176865B-F10A-2596-FBCF-3E8D3653A6B8}"/>
              </a:ext>
            </a:extLst>
          </p:cNvPr>
          <p:cNvSpPr/>
          <p:nvPr/>
        </p:nvSpPr>
        <p:spPr>
          <a:xfrm>
            <a:off x="1460818" y="4850125"/>
            <a:ext cx="2377440" cy="6157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val 49">
            <a:extLst>
              <a:ext uri="{FF2B5EF4-FFF2-40B4-BE49-F238E27FC236}">
                <a16:creationId xmlns:a16="http://schemas.microsoft.com/office/drawing/2014/main" id="{CD162E91-AD0C-7BE2-6CA0-AB4E9AE9C11D}"/>
              </a:ext>
            </a:extLst>
          </p:cNvPr>
          <p:cNvSpPr/>
          <p:nvPr/>
        </p:nvSpPr>
        <p:spPr>
          <a:xfrm>
            <a:off x="1143980" y="4741418"/>
            <a:ext cx="494852" cy="49377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4</a:t>
            </a:r>
          </a:p>
        </p:txBody>
      </p:sp>
      <p:sp>
        <p:nvSpPr>
          <p:cNvPr id="51" name="Rectangle 50">
            <a:extLst>
              <a:ext uri="{FF2B5EF4-FFF2-40B4-BE49-F238E27FC236}">
                <a16:creationId xmlns:a16="http://schemas.microsoft.com/office/drawing/2014/main" id="{DD94C12B-24FC-58D6-777E-63E86A3C7C15}"/>
              </a:ext>
            </a:extLst>
          </p:cNvPr>
          <p:cNvSpPr/>
          <p:nvPr/>
        </p:nvSpPr>
        <p:spPr>
          <a:xfrm>
            <a:off x="4154140" y="4851905"/>
            <a:ext cx="2377440" cy="6157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Training &amp; Development </a:t>
            </a:r>
          </a:p>
        </p:txBody>
      </p:sp>
      <p:sp>
        <p:nvSpPr>
          <p:cNvPr id="52" name="Oval 51">
            <a:extLst>
              <a:ext uri="{FF2B5EF4-FFF2-40B4-BE49-F238E27FC236}">
                <a16:creationId xmlns:a16="http://schemas.microsoft.com/office/drawing/2014/main" id="{A624906C-5D61-DDBF-5524-3C7734DE858F}"/>
              </a:ext>
            </a:extLst>
          </p:cNvPr>
          <p:cNvSpPr/>
          <p:nvPr/>
        </p:nvSpPr>
        <p:spPr>
          <a:xfrm>
            <a:off x="3889516" y="4710015"/>
            <a:ext cx="494852" cy="49377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5</a:t>
            </a:r>
          </a:p>
        </p:txBody>
      </p:sp>
      <p:sp>
        <p:nvSpPr>
          <p:cNvPr id="53" name="Rectangle 52">
            <a:extLst>
              <a:ext uri="{FF2B5EF4-FFF2-40B4-BE49-F238E27FC236}">
                <a16:creationId xmlns:a16="http://schemas.microsoft.com/office/drawing/2014/main" id="{D38D0D89-B2F8-B82A-AC4F-7A1ACC55D66E}"/>
              </a:ext>
            </a:extLst>
          </p:cNvPr>
          <p:cNvSpPr/>
          <p:nvPr/>
        </p:nvSpPr>
        <p:spPr>
          <a:xfrm>
            <a:off x="6816770" y="4838149"/>
            <a:ext cx="2377440" cy="6157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Incentives &amp; Recognition </a:t>
            </a:r>
          </a:p>
        </p:txBody>
      </p:sp>
      <p:sp>
        <p:nvSpPr>
          <p:cNvPr id="54" name="Oval 53">
            <a:extLst>
              <a:ext uri="{FF2B5EF4-FFF2-40B4-BE49-F238E27FC236}">
                <a16:creationId xmlns:a16="http://schemas.microsoft.com/office/drawing/2014/main" id="{5A7DF714-B6B4-410C-A6D2-5B5A4BCC5A55}"/>
              </a:ext>
            </a:extLst>
          </p:cNvPr>
          <p:cNvSpPr/>
          <p:nvPr/>
        </p:nvSpPr>
        <p:spPr>
          <a:xfrm>
            <a:off x="6564371" y="4699763"/>
            <a:ext cx="494852" cy="49377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6</a:t>
            </a:r>
          </a:p>
        </p:txBody>
      </p:sp>
      <p:cxnSp>
        <p:nvCxnSpPr>
          <p:cNvPr id="55" name="Straight Arrow Connector 54">
            <a:extLst>
              <a:ext uri="{FF2B5EF4-FFF2-40B4-BE49-F238E27FC236}">
                <a16:creationId xmlns:a16="http://schemas.microsoft.com/office/drawing/2014/main" id="{1652FE8C-60E7-2D10-5188-93E596C768B7}"/>
              </a:ext>
            </a:extLst>
          </p:cNvPr>
          <p:cNvCxnSpPr>
            <a:cxnSpLocks/>
            <a:stCxn id="46" idx="3"/>
            <a:endCxn id="47" idx="1"/>
          </p:cNvCxnSpPr>
          <p:nvPr/>
        </p:nvCxnSpPr>
        <p:spPr>
          <a:xfrm>
            <a:off x="3838258" y="5502510"/>
            <a:ext cx="314194" cy="1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FEE7DA5-9CF5-4750-5081-CF55EBD28524}"/>
              </a:ext>
            </a:extLst>
          </p:cNvPr>
          <p:cNvCxnSpPr>
            <a:cxnSpLocks/>
            <a:stCxn id="47" idx="3"/>
            <a:endCxn id="48" idx="1"/>
          </p:cNvCxnSpPr>
          <p:nvPr/>
        </p:nvCxnSpPr>
        <p:spPr>
          <a:xfrm flipV="1">
            <a:off x="6529892" y="5503399"/>
            <a:ext cx="289990" cy="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FABC610-2568-07B6-1265-50C09D39D1ED}"/>
              </a:ext>
            </a:extLst>
          </p:cNvPr>
          <p:cNvSpPr txBox="1"/>
          <p:nvPr/>
        </p:nvSpPr>
        <p:spPr>
          <a:xfrm>
            <a:off x="1497480" y="5438566"/>
            <a:ext cx="218368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Encourage Teams to Adapt to Changes and Propose New Ideas</a:t>
            </a:r>
          </a:p>
        </p:txBody>
      </p:sp>
      <p:sp>
        <p:nvSpPr>
          <p:cNvPr id="58" name="TextBox 57">
            <a:extLst>
              <a:ext uri="{FF2B5EF4-FFF2-40B4-BE49-F238E27FC236}">
                <a16:creationId xmlns:a16="http://schemas.microsoft.com/office/drawing/2014/main" id="{6E4A5690-C2DD-F454-5D91-9E9C2142F1D7}"/>
              </a:ext>
            </a:extLst>
          </p:cNvPr>
          <p:cNvSpPr txBox="1"/>
          <p:nvPr/>
        </p:nvSpPr>
        <p:spPr>
          <a:xfrm>
            <a:off x="4152452" y="5546288"/>
            <a:ext cx="25893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Build and Expand OCG Skills &amp; Knowledge</a:t>
            </a:r>
          </a:p>
        </p:txBody>
      </p:sp>
      <p:sp>
        <p:nvSpPr>
          <p:cNvPr id="59" name="TextBox 58">
            <a:extLst>
              <a:ext uri="{FF2B5EF4-FFF2-40B4-BE49-F238E27FC236}">
                <a16:creationId xmlns:a16="http://schemas.microsoft.com/office/drawing/2014/main" id="{EA6D0A7A-B15A-99B0-04C6-F1F31ABF6ECC}"/>
              </a:ext>
            </a:extLst>
          </p:cNvPr>
          <p:cNvSpPr txBox="1"/>
          <p:nvPr/>
        </p:nvSpPr>
        <p:spPr>
          <a:xfrm>
            <a:off x="6873125" y="5496456"/>
            <a:ext cx="21854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Motivate All Personnel to Engage in OCG Activities</a:t>
            </a:r>
          </a:p>
        </p:txBody>
      </p:sp>
      <p:sp>
        <p:nvSpPr>
          <p:cNvPr id="60" name="Arrow: Pentagon 59">
            <a:extLst>
              <a:ext uri="{FF2B5EF4-FFF2-40B4-BE49-F238E27FC236}">
                <a16:creationId xmlns:a16="http://schemas.microsoft.com/office/drawing/2014/main" id="{6F342770-9FFC-7838-4E70-909845F7A1D9}"/>
              </a:ext>
            </a:extLst>
          </p:cNvPr>
          <p:cNvSpPr/>
          <p:nvPr/>
        </p:nvSpPr>
        <p:spPr>
          <a:xfrm>
            <a:off x="354173" y="2356922"/>
            <a:ext cx="838266" cy="1304761"/>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E4A1E19F-6A60-0E0E-F7A5-0831CB46E3D5}"/>
              </a:ext>
            </a:extLst>
          </p:cNvPr>
          <p:cNvSpPr txBox="1"/>
          <p:nvPr/>
        </p:nvSpPr>
        <p:spPr>
          <a:xfrm rot="16200000">
            <a:off x="-96120" y="2824636"/>
            <a:ext cx="130476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Enabling</a:t>
            </a:r>
          </a:p>
        </p:txBody>
      </p:sp>
      <p:sp>
        <p:nvSpPr>
          <p:cNvPr id="63" name="Rectangle 62">
            <a:extLst>
              <a:ext uri="{FF2B5EF4-FFF2-40B4-BE49-F238E27FC236}">
                <a16:creationId xmlns:a16="http://schemas.microsoft.com/office/drawing/2014/main" id="{36CE5862-72EB-151E-70B5-BF78323844D8}"/>
              </a:ext>
            </a:extLst>
          </p:cNvPr>
          <p:cNvSpPr/>
          <p:nvPr/>
        </p:nvSpPr>
        <p:spPr>
          <a:xfrm>
            <a:off x="9489167" y="4841506"/>
            <a:ext cx="2377440" cy="130297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EA4F6E06-5971-8A38-B9D9-3F857A28ABFA}"/>
              </a:ext>
            </a:extLst>
          </p:cNvPr>
          <p:cNvSpPr/>
          <p:nvPr/>
        </p:nvSpPr>
        <p:spPr>
          <a:xfrm>
            <a:off x="9489167" y="4840458"/>
            <a:ext cx="2377440" cy="6157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val 64">
            <a:extLst>
              <a:ext uri="{FF2B5EF4-FFF2-40B4-BE49-F238E27FC236}">
                <a16:creationId xmlns:a16="http://schemas.microsoft.com/office/drawing/2014/main" id="{09C8F30B-0A18-2AF6-38C7-0735EE5AB564}"/>
              </a:ext>
            </a:extLst>
          </p:cNvPr>
          <p:cNvSpPr/>
          <p:nvPr/>
        </p:nvSpPr>
        <p:spPr>
          <a:xfrm>
            <a:off x="9239226" y="4669847"/>
            <a:ext cx="494852" cy="49377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7</a:t>
            </a:r>
          </a:p>
        </p:txBody>
      </p:sp>
      <p:sp>
        <p:nvSpPr>
          <p:cNvPr id="66" name="TextBox 65">
            <a:extLst>
              <a:ext uri="{FF2B5EF4-FFF2-40B4-BE49-F238E27FC236}">
                <a16:creationId xmlns:a16="http://schemas.microsoft.com/office/drawing/2014/main" id="{DBA82ACE-085A-F9C0-E9BB-49E05256A5CF}"/>
              </a:ext>
            </a:extLst>
          </p:cNvPr>
          <p:cNvSpPr txBox="1"/>
          <p:nvPr/>
        </p:nvSpPr>
        <p:spPr>
          <a:xfrm>
            <a:off x="9488887" y="5492994"/>
            <a:ext cx="23774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Drive Continuous Improvement</a:t>
            </a:r>
          </a:p>
        </p:txBody>
      </p:sp>
      <p:sp>
        <p:nvSpPr>
          <p:cNvPr id="72" name="Arrow: Pentagon 71">
            <a:extLst>
              <a:ext uri="{FF2B5EF4-FFF2-40B4-BE49-F238E27FC236}">
                <a16:creationId xmlns:a16="http://schemas.microsoft.com/office/drawing/2014/main" id="{3DB58397-FB65-152C-B0B4-324DC86B72AC}"/>
              </a:ext>
            </a:extLst>
          </p:cNvPr>
          <p:cNvSpPr/>
          <p:nvPr/>
        </p:nvSpPr>
        <p:spPr>
          <a:xfrm>
            <a:off x="354173" y="4844076"/>
            <a:ext cx="838266" cy="1304761"/>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2F953DF9-5E09-E107-B1AE-3E94C0296D2B}"/>
              </a:ext>
            </a:extLst>
          </p:cNvPr>
          <p:cNvSpPr txBox="1"/>
          <p:nvPr/>
        </p:nvSpPr>
        <p:spPr>
          <a:xfrm rot="16200000">
            <a:off x="-98783" y="5311790"/>
            <a:ext cx="130476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Supporting</a:t>
            </a:r>
          </a:p>
        </p:txBody>
      </p:sp>
      <p:sp>
        <p:nvSpPr>
          <p:cNvPr id="75" name="TextBox 74">
            <a:extLst>
              <a:ext uri="{FF2B5EF4-FFF2-40B4-BE49-F238E27FC236}">
                <a16:creationId xmlns:a16="http://schemas.microsoft.com/office/drawing/2014/main" id="{7C7E6C53-6441-149A-D418-FC9B968882EB}"/>
              </a:ext>
            </a:extLst>
          </p:cNvPr>
          <p:cNvSpPr txBox="1"/>
          <p:nvPr/>
        </p:nvSpPr>
        <p:spPr>
          <a:xfrm>
            <a:off x="9435924" y="4813166"/>
            <a:ext cx="245462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Performance Monitoring &amp; Feedback </a:t>
            </a:r>
          </a:p>
        </p:txBody>
      </p:sp>
      <p:sp>
        <p:nvSpPr>
          <p:cNvPr id="79" name="TextBox 78">
            <a:extLst>
              <a:ext uri="{FF2B5EF4-FFF2-40B4-BE49-F238E27FC236}">
                <a16:creationId xmlns:a16="http://schemas.microsoft.com/office/drawing/2014/main" id="{2A865DE7-6118-008A-3BFD-2EE4577F8143}"/>
              </a:ext>
            </a:extLst>
          </p:cNvPr>
          <p:cNvSpPr txBox="1"/>
          <p:nvPr/>
        </p:nvSpPr>
        <p:spPr>
          <a:xfrm>
            <a:off x="1489754" y="4850125"/>
            <a:ext cx="23501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Culture of Innovation &amp; Flexibility</a:t>
            </a:r>
          </a:p>
        </p:txBody>
      </p:sp>
      <p:cxnSp>
        <p:nvCxnSpPr>
          <p:cNvPr id="81" name="Straight Connector 80">
            <a:extLst>
              <a:ext uri="{FF2B5EF4-FFF2-40B4-BE49-F238E27FC236}">
                <a16:creationId xmlns:a16="http://schemas.microsoft.com/office/drawing/2014/main" id="{AE9E0C89-90DC-506D-0C41-076F623801FC}"/>
              </a:ext>
            </a:extLst>
          </p:cNvPr>
          <p:cNvCxnSpPr>
            <a:cxnSpLocks/>
            <a:stCxn id="35" idx="2"/>
          </p:cNvCxnSpPr>
          <p:nvPr/>
        </p:nvCxnSpPr>
        <p:spPr>
          <a:xfrm flipH="1">
            <a:off x="3060260" y="3653869"/>
            <a:ext cx="1" cy="24112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FEC368D-B88C-8361-C220-558CA6E21338}"/>
              </a:ext>
            </a:extLst>
          </p:cNvPr>
          <p:cNvCxnSpPr>
            <a:cxnSpLocks/>
            <a:stCxn id="4" idx="2"/>
          </p:cNvCxnSpPr>
          <p:nvPr/>
        </p:nvCxnSpPr>
        <p:spPr>
          <a:xfrm>
            <a:off x="6339876" y="3649812"/>
            <a:ext cx="0" cy="253659"/>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CE92B71-2B4B-2F1F-C25D-3157A3483781}"/>
              </a:ext>
            </a:extLst>
          </p:cNvPr>
          <p:cNvCxnSpPr>
            <a:cxnSpLocks/>
          </p:cNvCxnSpPr>
          <p:nvPr/>
        </p:nvCxnSpPr>
        <p:spPr>
          <a:xfrm>
            <a:off x="9632429" y="3629956"/>
            <a:ext cx="0" cy="26952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EE56D36-8DC2-081D-C742-22FE985AA518}"/>
              </a:ext>
            </a:extLst>
          </p:cNvPr>
          <p:cNvCxnSpPr>
            <a:cxnSpLocks/>
          </p:cNvCxnSpPr>
          <p:nvPr/>
        </p:nvCxnSpPr>
        <p:spPr>
          <a:xfrm>
            <a:off x="2589320" y="3899478"/>
            <a:ext cx="80739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CB16474-9EB4-9E3E-439A-C358D88C72D2}"/>
              </a:ext>
            </a:extLst>
          </p:cNvPr>
          <p:cNvCxnSpPr/>
          <p:nvPr/>
        </p:nvCxnSpPr>
        <p:spPr>
          <a:xfrm>
            <a:off x="2589320" y="3892047"/>
            <a:ext cx="0" cy="204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504A31E-824C-DC28-803E-1CFE2E0EC1C2}"/>
              </a:ext>
            </a:extLst>
          </p:cNvPr>
          <p:cNvCxnSpPr/>
          <p:nvPr/>
        </p:nvCxnSpPr>
        <p:spPr>
          <a:xfrm>
            <a:off x="10670081" y="3893837"/>
            <a:ext cx="0" cy="204365"/>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E8B03FA-A823-3E50-1B37-7B66DF53970E}"/>
              </a:ext>
            </a:extLst>
          </p:cNvPr>
          <p:cNvSpPr/>
          <p:nvPr/>
        </p:nvSpPr>
        <p:spPr>
          <a:xfrm>
            <a:off x="1454321" y="2193785"/>
            <a:ext cx="494852" cy="49377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1</a:t>
            </a:r>
          </a:p>
        </p:txBody>
      </p:sp>
      <p:cxnSp>
        <p:nvCxnSpPr>
          <p:cNvPr id="67" name="Straight Arrow Connector 66">
            <a:extLst>
              <a:ext uri="{FF2B5EF4-FFF2-40B4-BE49-F238E27FC236}">
                <a16:creationId xmlns:a16="http://schemas.microsoft.com/office/drawing/2014/main" id="{EBFF919D-1580-589E-CC78-5A6963F79E45}"/>
              </a:ext>
            </a:extLst>
          </p:cNvPr>
          <p:cNvCxnSpPr/>
          <p:nvPr/>
        </p:nvCxnSpPr>
        <p:spPr>
          <a:xfrm>
            <a:off x="4343226" y="2954051"/>
            <a:ext cx="6755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EF46077-FD41-1B40-00D9-F2AF01C90930}"/>
              </a:ext>
            </a:extLst>
          </p:cNvPr>
          <p:cNvCxnSpPr/>
          <p:nvPr/>
        </p:nvCxnSpPr>
        <p:spPr>
          <a:xfrm>
            <a:off x="7646930" y="2960751"/>
            <a:ext cx="66650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33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1000"/>
                                        <p:tgtEl>
                                          <p:spTgt spid="67"/>
                                        </p:tgtEl>
                                      </p:cBhvr>
                                    </p:animEffect>
                                    <p:anim calcmode="lin" valueType="num">
                                      <p:cBhvr>
                                        <p:cTn id="62" dur="1000" fill="hold"/>
                                        <p:tgtEl>
                                          <p:spTgt spid="67"/>
                                        </p:tgtEl>
                                        <p:attrNameLst>
                                          <p:attrName>ppt_x</p:attrName>
                                        </p:attrNameLst>
                                      </p:cBhvr>
                                      <p:tavLst>
                                        <p:tav tm="0">
                                          <p:val>
                                            <p:strVal val="#ppt_x"/>
                                          </p:val>
                                        </p:tav>
                                        <p:tav tm="100000">
                                          <p:val>
                                            <p:strVal val="#ppt_x"/>
                                          </p:val>
                                        </p:tav>
                                      </p:tavLst>
                                    </p:anim>
                                    <p:anim calcmode="lin" valueType="num">
                                      <p:cBhvr>
                                        <p:cTn id="6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fade">
                                      <p:cBhvr>
                                        <p:cTn id="88" dur="1000"/>
                                        <p:tgtEl>
                                          <p:spTgt spid="69"/>
                                        </p:tgtEl>
                                      </p:cBhvr>
                                    </p:animEffect>
                                    <p:anim calcmode="lin" valueType="num">
                                      <p:cBhvr>
                                        <p:cTn id="89" dur="1000" fill="hold"/>
                                        <p:tgtEl>
                                          <p:spTgt spid="69"/>
                                        </p:tgtEl>
                                        <p:attrNameLst>
                                          <p:attrName>ppt_x</p:attrName>
                                        </p:attrNameLst>
                                      </p:cBhvr>
                                      <p:tavLst>
                                        <p:tav tm="0">
                                          <p:val>
                                            <p:strVal val="#ppt_x"/>
                                          </p:val>
                                        </p:tav>
                                        <p:tav tm="100000">
                                          <p:val>
                                            <p:strVal val="#ppt_x"/>
                                          </p:val>
                                        </p:tav>
                                      </p:tavLst>
                                    </p:anim>
                                    <p:anim calcmode="lin" valueType="num">
                                      <p:cBhvr>
                                        <p:cTn id="90" dur="1000" fill="hold"/>
                                        <p:tgtEl>
                                          <p:spTgt spid="6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1000"/>
                                        <p:tgtEl>
                                          <p:spTgt spid="45"/>
                                        </p:tgtEl>
                                      </p:cBhvr>
                                    </p:animEffect>
                                    <p:anim calcmode="lin" valueType="num">
                                      <p:cBhvr>
                                        <p:cTn id="94" dur="1000" fill="hold"/>
                                        <p:tgtEl>
                                          <p:spTgt spid="45"/>
                                        </p:tgtEl>
                                        <p:attrNameLst>
                                          <p:attrName>ppt_x</p:attrName>
                                        </p:attrNameLst>
                                      </p:cBhvr>
                                      <p:tavLst>
                                        <p:tav tm="0">
                                          <p:val>
                                            <p:strVal val="#ppt_x"/>
                                          </p:val>
                                        </p:tav>
                                        <p:tav tm="100000">
                                          <p:val>
                                            <p:strVal val="#ppt_x"/>
                                          </p:val>
                                        </p:tav>
                                      </p:tavLst>
                                    </p:anim>
                                    <p:anim calcmode="lin" valueType="num">
                                      <p:cBhvr>
                                        <p:cTn id="9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72"/>
                                        </p:tgtEl>
                                        <p:attrNameLst>
                                          <p:attrName>style.visibility</p:attrName>
                                        </p:attrNameLst>
                                      </p:cBhvr>
                                      <p:to>
                                        <p:strVal val="visible"/>
                                      </p:to>
                                    </p:set>
                                    <p:animEffect transition="in" filter="fade">
                                      <p:cBhvr>
                                        <p:cTn id="100" dur="1000"/>
                                        <p:tgtEl>
                                          <p:spTgt spid="72"/>
                                        </p:tgtEl>
                                      </p:cBhvr>
                                    </p:animEffect>
                                    <p:anim calcmode="lin" valueType="num">
                                      <p:cBhvr>
                                        <p:cTn id="101" dur="1000" fill="hold"/>
                                        <p:tgtEl>
                                          <p:spTgt spid="72"/>
                                        </p:tgtEl>
                                        <p:attrNameLst>
                                          <p:attrName>ppt_x</p:attrName>
                                        </p:attrNameLst>
                                      </p:cBhvr>
                                      <p:tavLst>
                                        <p:tav tm="0">
                                          <p:val>
                                            <p:strVal val="#ppt_x"/>
                                          </p:val>
                                        </p:tav>
                                        <p:tav tm="100000">
                                          <p:val>
                                            <p:strVal val="#ppt_x"/>
                                          </p:val>
                                        </p:tav>
                                      </p:tavLst>
                                    </p:anim>
                                    <p:anim calcmode="lin" valueType="num">
                                      <p:cBhvr>
                                        <p:cTn id="102" dur="1000" fill="hold"/>
                                        <p:tgtEl>
                                          <p:spTgt spid="72"/>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73"/>
                                        </p:tgtEl>
                                        <p:attrNameLst>
                                          <p:attrName>style.visibility</p:attrName>
                                        </p:attrNameLst>
                                      </p:cBhvr>
                                      <p:to>
                                        <p:strVal val="visible"/>
                                      </p:to>
                                    </p:set>
                                    <p:animEffect transition="in" filter="fade">
                                      <p:cBhvr>
                                        <p:cTn id="105" dur="1000"/>
                                        <p:tgtEl>
                                          <p:spTgt spid="73"/>
                                        </p:tgtEl>
                                      </p:cBhvr>
                                    </p:animEffect>
                                    <p:anim calcmode="lin" valueType="num">
                                      <p:cBhvr>
                                        <p:cTn id="106" dur="1000" fill="hold"/>
                                        <p:tgtEl>
                                          <p:spTgt spid="73"/>
                                        </p:tgtEl>
                                        <p:attrNameLst>
                                          <p:attrName>ppt_x</p:attrName>
                                        </p:attrNameLst>
                                      </p:cBhvr>
                                      <p:tavLst>
                                        <p:tav tm="0">
                                          <p:val>
                                            <p:strVal val="#ppt_x"/>
                                          </p:val>
                                        </p:tav>
                                        <p:tav tm="100000">
                                          <p:val>
                                            <p:strVal val="#ppt_x"/>
                                          </p:val>
                                        </p:tav>
                                      </p:tavLst>
                                    </p:anim>
                                    <p:anim calcmode="lin" valueType="num">
                                      <p:cBhvr>
                                        <p:cTn id="107"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1000"/>
                                        <p:tgtEl>
                                          <p:spTgt spid="14"/>
                                        </p:tgtEl>
                                      </p:cBhvr>
                                    </p:animEffect>
                                    <p:anim calcmode="lin" valueType="num">
                                      <p:cBhvr>
                                        <p:cTn id="113" dur="1000" fill="hold"/>
                                        <p:tgtEl>
                                          <p:spTgt spid="14"/>
                                        </p:tgtEl>
                                        <p:attrNameLst>
                                          <p:attrName>ppt_x</p:attrName>
                                        </p:attrNameLst>
                                      </p:cBhvr>
                                      <p:tavLst>
                                        <p:tav tm="0">
                                          <p:val>
                                            <p:strVal val="#ppt_x"/>
                                          </p:val>
                                        </p:tav>
                                        <p:tav tm="100000">
                                          <p:val>
                                            <p:strVal val="#ppt_x"/>
                                          </p:val>
                                        </p:tav>
                                      </p:tavLst>
                                    </p:anim>
                                    <p:anim calcmode="lin" valueType="num">
                                      <p:cBhvr>
                                        <p:cTn id="114" dur="1000" fill="hold"/>
                                        <p:tgtEl>
                                          <p:spTgt spid="14"/>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1000"/>
                                        <p:tgtEl>
                                          <p:spTgt spid="46"/>
                                        </p:tgtEl>
                                      </p:cBhvr>
                                    </p:animEffect>
                                    <p:anim calcmode="lin" valueType="num">
                                      <p:cBhvr>
                                        <p:cTn id="118" dur="1000" fill="hold"/>
                                        <p:tgtEl>
                                          <p:spTgt spid="46"/>
                                        </p:tgtEl>
                                        <p:attrNameLst>
                                          <p:attrName>ppt_x</p:attrName>
                                        </p:attrNameLst>
                                      </p:cBhvr>
                                      <p:tavLst>
                                        <p:tav tm="0">
                                          <p:val>
                                            <p:strVal val="#ppt_x"/>
                                          </p:val>
                                        </p:tav>
                                        <p:tav tm="100000">
                                          <p:val>
                                            <p:strVal val="#ppt_x"/>
                                          </p:val>
                                        </p:tav>
                                      </p:tavLst>
                                    </p:anim>
                                    <p:anim calcmode="lin" valueType="num">
                                      <p:cBhvr>
                                        <p:cTn id="119" dur="1000" fill="hold"/>
                                        <p:tgtEl>
                                          <p:spTgt spid="46"/>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1000"/>
                                        <p:tgtEl>
                                          <p:spTgt spid="49"/>
                                        </p:tgtEl>
                                      </p:cBhvr>
                                    </p:animEffect>
                                    <p:anim calcmode="lin" valueType="num">
                                      <p:cBhvr>
                                        <p:cTn id="123" dur="1000" fill="hold"/>
                                        <p:tgtEl>
                                          <p:spTgt spid="49"/>
                                        </p:tgtEl>
                                        <p:attrNameLst>
                                          <p:attrName>ppt_x</p:attrName>
                                        </p:attrNameLst>
                                      </p:cBhvr>
                                      <p:tavLst>
                                        <p:tav tm="0">
                                          <p:val>
                                            <p:strVal val="#ppt_x"/>
                                          </p:val>
                                        </p:tav>
                                        <p:tav tm="100000">
                                          <p:val>
                                            <p:strVal val="#ppt_x"/>
                                          </p:val>
                                        </p:tav>
                                      </p:tavLst>
                                    </p:anim>
                                    <p:anim calcmode="lin" valueType="num">
                                      <p:cBhvr>
                                        <p:cTn id="124" dur="1000" fill="hold"/>
                                        <p:tgtEl>
                                          <p:spTgt spid="49"/>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1000"/>
                                        <p:tgtEl>
                                          <p:spTgt spid="50"/>
                                        </p:tgtEl>
                                      </p:cBhvr>
                                    </p:animEffect>
                                    <p:anim calcmode="lin" valueType="num">
                                      <p:cBhvr>
                                        <p:cTn id="128" dur="1000" fill="hold"/>
                                        <p:tgtEl>
                                          <p:spTgt spid="50"/>
                                        </p:tgtEl>
                                        <p:attrNameLst>
                                          <p:attrName>ppt_x</p:attrName>
                                        </p:attrNameLst>
                                      </p:cBhvr>
                                      <p:tavLst>
                                        <p:tav tm="0">
                                          <p:val>
                                            <p:strVal val="#ppt_x"/>
                                          </p:val>
                                        </p:tav>
                                        <p:tav tm="100000">
                                          <p:val>
                                            <p:strVal val="#ppt_x"/>
                                          </p:val>
                                        </p:tav>
                                      </p:tavLst>
                                    </p:anim>
                                    <p:anim calcmode="lin" valueType="num">
                                      <p:cBhvr>
                                        <p:cTn id="129" dur="1000" fill="hold"/>
                                        <p:tgtEl>
                                          <p:spTgt spid="50"/>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7"/>
                                        </p:tgtEl>
                                        <p:attrNameLst>
                                          <p:attrName>style.visibility</p:attrName>
                                        </p:attrNameLst>
                                      </p:cBhvr>
                                      <p:to>
                                        <p:strVal val="visible"/>
                                      </p:to>
                                    </p:set>
                                    <p:animEffect transition="in" filter="fade">
                                      <p:cBhvr>
                                        <p:cTn id="132" dur="1000"/>
                                        <p:tgtEl>
                                          <p:spTgt spid="57"/>
                                        </p:tgtEl>
                                      </p:cBhvr>
                                    </p:animEffect>
                                    <p:anim calcmode="lin" valueType="num">
                                      <p:cBhvr>
                                        <p:cTn id="133" dur="1000" fill="hold"/>
                                        <p:tgtEl>
                                          <p:spTgt spid="57"/>
                                        </p:tgtEl>
                                        <p:attrNameLst>
                                          <p:attrName>ppt_x</p:attrName>
                                        </p:attrNameLst>
                                      </p:cBhvr>
                                      <p:tavLst>
                                        <p:tav tm="0">
                                          <p:val>
                                            <p:strVal val="#ppt_x"/>
                                          </p:val>
                                        </p:tav>
                                        <p:tav tm="100000">
                                          <p:val>
                                            <p:strVal val="#ppt_x"/>
                                          </p:val>
                                        </p:tav>
                                      </p:tavLst>
                                    </p:anim>
                                    <p:anim calcmode="lin" valueType="num">
                                      <p:cBhvr>
                                        <p:cTn id="134" dur="1000" fill="hold"/>
                                        <p:tgtEl>
                                          <p:spTgt spid="57"/>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79"/>
                                        </p:tgtEl>
                                        <p:attrNameLst>
                                          <p:attrName>style.visibility</p:attrName>
                                        </p:attrNameLst>
                                      </p:cBhvr>
                                      <p:to>
                                        <p:strVal val="visible"/>
                                      </p:to>
                                    </p:set>
                                    <p:animEffect transition="in" filter="fade">
                                      <p:cBhvr>
                                        <p:cTn id="137" dur="1000"/>
                                        <p:tgtEl>
                                          <p:spTgt spid="79"/>
                                        </p:tgtEl>
                                      </p:cBhvr>
                                    </p:animEffect>
                                    <p:anim calcmode="lin" valueType="num">
                                      <p:cBhvr>
                                        <p:cTn id="138" dur="1000" fill="hold"/>
                                        <p:tgtEl>
                                          <p:spTgt spid="79"/>
                                        </p:tgtEl>
                                        <p:attrNameLst>
                                          <p:attrName>ppt_x</p:attrName>
                                        </p:attrNameLst>
                                      </p:cBhvr>
                                      <p:tavLst>
                                        <p:tav tm="0">
                                          <p:val>
                                            <p:strVal val="#ppt_x"/>
                                          </p:val>
                                        </p:tav>
                                        <p:tav tm="100000">
                                          <p:val>
                                            <p:strVal val="#ppt_x"/>
                                          </p:val>
                                        </p:tav>
                                      </p:tavLst>
                                    </p:anim>
                                    <p:anim calcmode="lin" valueType="num">
                                      <p:cBhvr>
                                        <p:cTn id="13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15"/>
                                        </p:tgtEl>
                                        <p:attrNameLst>
                                          <p:attrName>style.visibility</p:attrName>
                                        </p:attrNameLst>
                                      </p:cBhvr>
                                      <p:to>
                                        <p:strVal val="visible"/>
                                      </p:to>
                                    </p:set>
                                    <p:animEffect transition="in" filter="fade">
                                      <p:cBhvr>
                                        <p:cTn id="144" dur="1000"/>
                                        <p:tgtEl>
                                          <p:spTgt spid="15"/>
                                        </p:tgtEl>
                                      </p:cBhvr>
                                    </p:animEffect>
                                    <p:anim calcmode="lin" valueType="num">
                                      <p:cBhvr>
                                        <p:cTn id="145" dur="1000" fill="hold"/>
                                        <p:tgtEl>
                                          <p:spTgt spid="15"/>
                                        </p:tgtEl>
                                        <p:attrNameLst>
                                          <p:attrName>ppt_x</p:attrName>
                                        </p:attrNameLst>
                                      </p:cBhvr>
                                      <p:tavLst>
                                        <p:tav tm="0">
                                          <p:val>
                                            <p:strVal val="#ppt_x"/>
                                          </p:val>
                                        </p:tav>
                                        <p:tav tm="100000">
                                          <p:val>
                                            <p:strVal val="#ppt_x"/>
                                          </p:val>
                                        </p:tav>
                                      </p:tavLst>
                                    </p:anim>
                                    <p:anim calcmode="lin" valueType="num">
                                      <p:cBhvr>
                                        <p:cTn id="146" dur="1000" fill="hold"/>
                                        <p:tgtEl>
                                          <p:spTgt spid="15"/>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Effect transition="in" filter="fade">
                                      <p:cBhvr>
                                        <p:cTn id="149" dur="1000"/>
                                        <p:tgtEl>
                                          <p:spTgt spid="47"/>
                                        </p:tgtEl>
                                      </p:cBhvr>
                                    </p:animEffect>
                                    <p:anim calcmode="lin" valueType="num">
                                      <p:cBhvr>
                                        <p:cTn id="150" dur="1000" fill="hold"/>
                                        <p:tgtEl>
                                          <p:spTgt spid="47"/>
                                        </p:tgtEl>
                                        <p:attrNameLst>
                                          <p:attrName>ppt_x</p:attrName>
                                        </p:attrNameLst>
                                      </p:cBhvr>
                                      <p:tavLst>
                                        <p:tav tm="0">
                                          <p:val>
                                            <p:strVal val="#ppt_x"/>
                                          </p:val>
                                        </p:tav>
                                        <p:tav tm="100000">
                                          <p:val>
                                            <p:strVal val="#ppt_x"/>
                                          </p:val>
                                        </p:tav>
                                      </p:tavLst>
                                    </p:anim>
                                    <p:anim calcmode="lin" valueType="num">
                                      <p:cBhvr>
                                        <p:cTn id="151" dur="1000" fill="hold"/>
                                        <p:tgtEl>
                                          <p:spTgt spid="47"/>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ppt_x</p:attrName>
                                        </p:attrNameLst>
                                      </p:cBhvr>
                                      <p:tavLst>
                                        <p:tav tm="0">
                                          <p:val>
                                            <p:strVal val="#ppt_x"/>
                                          </p:val>
                                        </p:tav>
                                        <p:tav tm="100000">
                                          <p:val>
                                            <p:strVal val="#ppt_x"/>
                                          </p:val>
                                        </p:tav>
                                      </p:tavLst>
                                    </p:anim>
                                    <p:anim calcmode="lin" valueType="num">
                                      <p:cBhvr>
                                        <p:cTn id="156" dur="1000" fill="hold"/>
                                        <p:tgtEl>
                                          <p:spTgt spid="51"/>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52"/>
                                        </p:tgtEl>
                                        <p:attrNameLst>
                                          <p:attrName>style.visibility</p:attrName>
                                        </p:attrNameLst>
                                      </p:cBhvr>
                                      <p:to>
                                        <p:strVal val="visible"/>
                                      </p:to>
                                    </p:set>
                                    <p:animEffect transition="in" filter="fade">
                                      <p:cBhvr>
                                        <p:cTn id="159" dur="1000"/>
                                        <p:tgtEl>
                                          <p:spTgt spid="52"/>
                                        </p:tgtEl>
                                      </p:cBhvr>
                                    </p:animEffect>
                                    <p:anim calcmode="lin" valueType="num">
                                      <p:cBhvr>
                                        <p:cTn id="160" dur="1000" fill="hold"/>
                                        <p:tgtEl>
                                          <p:spTgt spid="52"/>
                                        </p:tgtEl>
                                        <p:attrNameLst>
                                          <p:attrName>ppt_x</p:attrName>
                                        </p:attrNameLst>
                                      </p:cBhvr>
                                      <p:tavLst>
                                        <p:tav tm="0">
                                          <p:val>
                                            <p:strVal val="#ppt_x"/>
                                          </p:val>
                                        </p:tav>
                                        <p:tav tm="100000">
                                          <p:val>
                                            <p:strVal val="#ppt_x"/>
                                          </p:val>
                                        </p:tav>
                                      </p:tavLst>
                                    </p:anim>
                                    <p:anim calcmode="lin" valueType="num">
                                      <p:cBhvr>
                                        <p:cTn id="161" dur="1000" fill="hold"/>
                                        <p:tgtEl>
                                          <p:spTgt spid="52"/>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0"/>
                                  </p:stCondLst>
                                  <p:childTnLst>
                                    <p:set>
                                      <p:cBhvr>
                                        <p:cTn id="163" dur="1" fill="hold">
                                          <p:stCondLst>
                                            <p:cond delay="0"/>
                                          </p:stCondLst>
                                        </p:cTn>
                                        <p:tgtEl>
                                          <p:spTgt spid="55"/>
                                        </p:tgtEl>
                                        <p:attrNameLst>
                                          <p:attrName>style.visibility</p:attrName>
                                        </p:attrNameLst>
                                      </p:cBhvr>
                                      <p:to>
                                        <p:strVal val="visible"/>
                                      </p:to>
                                    </p:set>
                                    <p:animEffect transition="in" filter="fade">
                                      <p:cBhvr>
                                        <p:cTn id="164" dur="1000"/>
                                        <p:tgtEl>
                                          <p:spTgt spid="55"/>
                                        </p:tgtEl>
                                      </p:cBhvr>
                                    </p:animEffect>
                                    <p:anim calcmode="lin" valueType="num">
                                      <p:cBhvr>
                                        <p:cTn id="165" dur="1000" fill="hold"/>
                                        <p:tgtEl>
                                          <p:spTgt spid="55"/>
                                        </p:tgtEl>
                                        <p:attrNameLst>
                                          <p:attrName>ppt_x</p:attrName>
                                        </p:attrNameLst>
                                      </p:cBhvr>
                                      <p:tavLst>
                                        <p:tav tm="0">
                                          <p:val>
                                            <p:strVal val="#ppt_x"/>
                                          </p:val>
                                        </p:tav>
                                        <p:tav tm="100000">
                                          <p:val>
                                            <p:strVal val="#ppt_x"/>
                                          </p:val>
                                        </p:tav>
                                      </p:tavLst>
                                    </p:anim>
                                    <p:anim calcmode="lin" valueType="num">
                                      <p:cBhvr>
                                        <p:cTn id="166" dur="1000" fill="hold"/>
                                        <p:tgtEl>
                                          <p:spTgt spid="55"/>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58"/>
                                        </p:tgtEl>
                                        <p:attrNameLst>
                                          <p:attrName>style.visibility</p:attrName>
                                        </p:attrNameLst>
                                      </p:cBhvr>
                                      <p:to>
                                        <p:strVal val="visible"/>
                                      </p:to>
                                    </p:set>
                                    <p:animEffect transition="in" filter="fade">
                                      <p:cBhvr>
                                        <p:cTn id="169" dur="1000"/>
                                        <p:tgtEl>
                                          <p:spTgt spid="58"/>
                                        </p:tgtEl>
                                      </p:cBhvr>
                                    </p:animEffect>
                                    <p:anim calcmode="lin" valueType="num">
                                      <p:cBhvr>
                                        <p:cTn id="170" dur="1000" fill="hold"/>
                                        <p:tgtEl>
                                          <p:spTgt spid="58"/>
                                        </p:tgtEl>
                                        <p:attrNameLst>
                                          <p:attrName>ppt_x</p:attrName>
                                        </p:attrNameLst>
                                      </p:cBhvr>
                                      <p:tavLst>
                                        <p:tav tm="0">
                                          <p:val>
                                            <p:strVal val="#ppt_x"/>
                                          </p:val>
                                        </p:tav>
                                        <p:tav tm="100000">
                                          <p:val>
                                            <p:strVal val="#ppt_x"/>
                                          </p:val>
                                        </p:tav>
                                      </p:tavLst>
                                    </p:anim>
                                    <p:anim calcmode="lin" valueType="num">
                                      <p:cBhvr>
                                        <p:cTn id="17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2" presetClass="entr" presetSubtype="0" fill="hold" grpId="0" nodeType="clickEffect">
                                  <p:stCondLst>
                                    <p:cond delay="0"/>
                                  </p:stCondLst>
                                  <p:childTnLst>
                                    <p:set>
                                      <p:cBhvr>
                                        <p:cTn id="175" dur="1" fill="hold">
                                          <p:stCondLst>
                                            <p:cond delay="0"/>
                                          </p:stCondLst>
                                        </p:cTn>
                                        <p:tgtEl>
                                          <p:spTgt spid="16"/>
                                        </p:tgtEl>
                                        <p:attrNameLst>
                                          <p:attrName>style.visibility</p:attrName>
                                        </p:attrNameLst>
                                      </p:cBhvr>
                                      <p:to>
                                        <p:strVal val="visible"/>
                                      </p:to>
                                    </p:set>
                                    <p:animEffect transition="in" filter="fade">
                                      <p:cBhvr>
                                        <p:cTn id="176" dur="1000"/>
                                        <p:tgtEl>
                                          <p:spTgt spid="16"/>
                                        </p:tgtEl>
                                      </p:cBhvr>
                                    </p:animEffect>
                                    <p:anim calcmode="lin" valueType="num">
                                      <p:cBhvr>
                                        <p:cTn id="177" dur="1000" fill="hold"/>
                                        <p:tgtEl>
                                          <p:spTgt spid="16"/>
                                        </p:tgtEl>
                                        <p:attrNameLst>
                                          <p:attrName>ppt_x</p:attrName>
                                        </p:attrNameLst>
                                      </p:cBhvr>
                                      <p:tavLst>
                                        <p:tav tm="0">
                                          <p:val>
                                            <p:strVal val="#ppt_x"/>
                                          </p:val>
                                        </p:tav>
                                        <p:tav tm="100000">
                                          <p:val>
                                            <p:strVal val="#ppt_x"/>
                                          </p:val>
                                        </p:tav>
                                      </p:tavLst>
                                    </p:anim>
                                    <p:anim calcmode="lin" valueType="num">
                                      <p:cBhvr>
                                        <p:cTn id="178" dur="1000" fill="hold"/>
                                        <p:tgtEl>
                                          <p:spTgt spid="16"/>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48"/>
                                        </p:tgtEl>
                                        <p:attrNameLst>
                                          <p:attrName>style.visibility</p:attrName>
                                        </p:attrNameLst>
                                      </p:cBhvr>
                                      <p:to>
                                        <p:strVal val="visible"/>
                                      </p:to>
                                    </p:set>
                                    <p:animEffect transition="in" filter="fade">
                                      <p:cBhvr>
                                        <p:cTn id="181" dur="1000"/>
                                        <p:tgtEl>
                                          <p:spTgt spid="48"/>
                                        </p:tgtEl>
                                      </p:cBhvr>
                                    </p:animEffect>
                                    <p:anim calcmode="lin" valueType="num">
                                      <p:cBhvr>
                                        <p:cTn id="182" dur="1000" fill="hold"/>
                                        <p:tgtEl>
                                          <p:spTgt spid="48"/>
                                        </p:tgtEl>
                                        <p:attrNameLst>
                                          <p:attrName>ppt_x</p:attrName>
                                        </p:attrNameLst>
                                      </p:cBhvr>
                                      <p:tavLst>
                                        <p:tav tm="0">
                                          <p:val>
                                            <p:strVal val="#ppt_x"/>
                                          </p:val>
                                        </p:tav>
                                        <p:tav tm="100000">
                                          <p:val>
                                            <p:strVal val="#ppt_x"/>
                                          </p:val>
                                        </p:tav>
                                      </p:tavLst>
                                    </p:anim>
                                    <p:anim calcmode="lin" valueType="num">
                                      <p:cBhvr>
                                        <p:cTn id="183" dur="1000" fill="hold"/>
                                        <p:tgtEl>
                                          <p:spTgt spid="48"/>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53"/>
                                        </p:tgtEl>
                                        <p:attrNameLst>
                                          <p:attrName>style.visibility</p:attrName>
                                        </p:attrNameLst>
                                      </p:cBhvr>
                                      <p:to>
                                        <p:strVal val="visible"/>
                                      </p:to>
                                    </p:set>
                                    <p:animEffect transition="in" filter="fade">
                                      <p:cBhvr>
                                        <p:cTn id="186" dur="1000"/>
                                        <p:tgtEl>
                                          <p:spTgt spid="53"/>
                                        </p:tgtEl>
                                      </p:cBhvr>
                                    </p:animEffect>
                                    <p:anim calcmode="lin" valueType="num">
                                      <p:cBhvr>
                                        <p:cTn id="187" dur="1000" fill="hold"/>
                                        <p:tgtEl>
                                          <p:spTgt spid="53"/>
                                        </p:tgtEl>
                                        <p:attrNameLst>
                                          <p:attrName>ppt_x</p:attrName>
                                        </p:attrNameLst>
                                      </p:cBhvr>
                                      <p:tavLst>
                                        <p:tav tm="0">
                                          <p:val>
                                            <p:strVal val="#ppt_x"/>
                                          </p:val>
                                        </p:tav>
                                        <p:tav tm="100000">
                                          <p:val>
                                            <p:strVal val="#ppt_x"/>
                                          </p:val>
                                        </p:tav>
                                      </p:tavLst>
                                    </p:anim>
                                    <p:anim calcmode="lin" valueType="num">
                                      <p:cBhvr>
                                        <p:cTn id="188" dur="1000" fill="hold"/>
                                        <p:tgtEl>
                                          <p:spTgt spid="53"/>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0"/>
                                  </p:stCondLst>
                                  <p:childTnLst>
                                    <p:set>
                                      <p:cBhvr>
                                        <p:cTn id="190" dur="1" fill="hold">
                                          <p:stCondLst>
                                            <p:cond delay="0"/>
                                          </p:stCondLst>
                                        </p:cTn>
                                        <p:tgtEl>
                                          <p:spTgt spid="54"/>
                                        </p:tgtEl>
                                        <p:attrNameLst>
                                          <p:attrName>style.visibility</p:attrName>
                                        </p:attrNameLst>
                                      </p:cBhvr>
                                      <p:to>
                                        <p:strVal val="visible"/>
                                      </p:to>
                                    </p:set>
                                    <p:animEffect transition="in" filter="fade">
                                      <p:cBhvr>
                                        <p:cTn id="191" dur="1000"/>
                                        <p:tgtEl>
                                          <p:spTgt spid="54"/>
                                        </p:tgtEl>
                                      </p:cBhvr>
                                    </p:animEffect>
                                    <p:anim calcmode="lin" valueType="num">
                                      <p:cBhvr>
                                        <p:cTn id="192" dur="1000" fill="hold"/>
                                        <p:tgtEl>
                                          <p:spTgt spid="54"/>
                                        </p:tgtEl>
                                        <p:attrNameLst>
                                          <p:attrName>ppt_x</p:attrName>
                                        </p:attrNameLst>
                                      </p:cBhvr>
                                      <p:tavLst>
                                        <p:tav tm="0">
                                          <p:val>
                                            <p:strVal val="#ppt_x"/>
                                          </p:val>
                                        </p:tav>
                                        <p:tav tm="100000">
                                          <p:val>
                                            <p:strVal val="#ppt_x"/>
                                          </p:val>
                                        </p:tav>
                                      </p:tavLst>
                                    </p:anim>
                                    <p:anim calcmode="lin" valueType="num">
                                      <p:cBhvr>
                                        <p:cTn id="193" dur="1000" fill="hold"/>
                                        <p:tgtEl>
                                          <p:spTgt spid="54"/>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0"/>
                                  </p:stCondLst>
                                  <p:childTnLst>
                                    <p:set>
                                      <p:cBhvr>
                                        <p:cTn id="195" dur="1" fill="hold">
                                          <p:stCondLst>
                                            <p:cond delay="0"/>
                                          </p:stCondLst>
                                        </p:cTn>
                                        <p:tgtEl>
                                          <p:spTgt spid="56"/>
                                        </p:tgtEl>
                                        <p:attrNameLst>
                                          <p:attrName>style.visibility</p:attrName>
                                        </p:attrNameLst>
                                      </p:cBhvr>
                                      <p:to>
                                        <p:strVal val="visible"/>
                                      </p:to>
                                    </p:set>
                                    <p:animEffect transition="in" filter="fade">
                                      <p:cBhvr>
                                        <p:cTn id="196" dur="1000"/>
                                        <p:tgtEl>
                                          <p:spTgt spid="56"/>
                                        </p:tgtEl>
                                      </p:cBhvr>
                                    </p:animEffect>
                                    <p:anim calcmode="lin" valueType="num">
                                      <p:cBhvr>
                                        <p:cTn id="197" dur="1000" fill="hold"/>
                                        <p:tgtEl>
                                          <p:spTgt spid="56"/>
                                        </p:tgtEl>
                                        <p:attrNameLst>
                                          <p:attrName>ppt_x</p:attrName>
                                        </p:attrNameLst>
                                      </p:cBhvr>
                                      <p:tavLst>
                                        <p:tav tm="0">
                                          <p:val>
                                            <p:strVal val="#ppt_x"/>
                                          </p:val>
                                        </p:tav>
                                        <p:tav tm="100000">
                                          <p:val>
                                            <p:strVal val="#ppt_x"/>
                                          </p:val>
                                        </p:tav>
                                      </p:tavLst>
                                    </p:anim>
                                    <p:anim calcmode="lin" valueType="num">
                                      <p:cBhvr>
                                        <p:cTn id="198" dur="1000" fill="hold"/>
                                        <p:tgtEl>
                                          <p:spTgt spid="56"/>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59"/>
                                        </p:tgtEl>
                                        <p:attrNameLst>
                                          <p:attrName>style.visibility</p:attrName>
                                        </p:attrNameLst>
                                      </p:cBhvr>
                                      <p:to>
                                        <p:strVal val="visible"/>
                                      </p:to>
                                    </p:set>
                                    <p:animEffect transition="in" filter="fade">
                                      <p:cBhvr>
                                        <p:cTn id="201" dur="1000"/>
                                        <p:tgtEl>
                                          <p:spTgt spid="59"/>
                                        </p:tgtEl>
                                      </p:cBhvr>
                                    </p:animEffect>
                                    <p:anim calcmode="lin" valueType="num">
                                      <p:cBhvr>
                                        <p:cTn id="202" dur="1000" fill="hold"/>
                                        <p:tgtEl>
                                          <p:spTgt spid="59"/>
                                        </p:tgtEl>
                                        <p:attrNameLst>
                                          <p:attrName>ppt_x</p:attrName>
                                        </p:attrNameLst>
                                      </p:cBhvr>
                                      <p:tavLst>
                                        <p:tav tm="0">
                                          <p:val>
                                            <p:strVal val="#ppt_x"/>
                                          </p:val>
                                        </p:tav>
                                        <p:tav tm="100000">
                                          <p:val>
                                            <p:strVal val="#ppt_x"/>
                                          </p:val>
                                        </p:tav>
                                      </p:tavLst>
                                    </p:anim>
                                    <p:anim calcmode="lin" valueType="num">
                                      <p:cBhvr>
                                        <p:cTn id="20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42" presetClass="entr" presetSubtype="0" fill="hold" grpId="0" nodeType="clickEffect">
                                  <p:stCondLst>
                                    <p:cond delay="0"/>
                                  </p:stCondLst>
                                  <p:childTnLst>
                                    <p:set>
                                      <p:cBhvr>
                                        <p:cTn id="207" dur="1" fill="hold">
                                          <p:stCondLst>
                                            <p:cond delay="0"/>
                                          </p:stCondLst>
                                        </p:cTn>
                                        <p:tgtEl>
                                          <p:spTgt spid="63"/>
                                        </p:tgtEl>
                                        <p:attrNameLst>
                                          <p:attrName>style.visibility</p:attrName>
                                        </p:attrNameLst>
                                      </p:cBhvr>
                                      <p:to>
                                        <p:strVal val="visible"/>
                                      </p:to>
                                    </p:set>
                                    <p:animEffect transition="in" filter="fade">
                                      <p:cBhvr>
                                        <p:cTn id="208" dur="1000"/>
                                        <p:tgtEl>
                                          <p:spTgt spid="63"/>
                                        </p:tgtEl>
                                      </p:cBhvr>
                                    </p:animEffect>
                                    <p:anim calcmode="lin" valueType="num">
                                      <p:cBhvr>
                                        <p:cTn id="209" dur="1000" fill="hold"/>
                                        <p:tgtEl>
                                          <p:spTgt spid="63"/>
                                        </p:tgtEl>
                                        <p:attrNameLst>
                                          <p:attrName>ppt_x</p:attrName>
                                        </p:attrNameLst>
                                      </p:cBhvr>
                                      <p:tavLst>
                                        <p:tav tm="0">
                                          <p:val>
                                            <p:strVal val="#ppt_x"/>
                                          </p:val>
                                        </p:tav>
                                        <p:tav tm="100000">
                                          <p:val>
                                            <p:strVal val="#ppt_x"/>
                                          </p:val>
                                        </p:tav>
                                      </p:tavLst>
                                    </p:anim>
                                    <p:anim calcmode="lin" valueType="num">
                                      <p:cBhvr>
                                        <p:cTn id="210" dur="1000" fill="hold"/>
                                        <p:tgtEl>
                                          <p:spTgt spid="63"/>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64"/>
                                        </p:tgtEl>
                                        <p:attrNameLst>
                                          <p:attrName>style.visibility</p:attrName>
                                        </p:attrNameLst>
                                      </p:cBhvr>
                                      <p:to>
                                        <p:strVal val="visible"/>
                                      </p:to>
                                    </p:set>
                                    <p:animEffect transition="in" filter="fade">
                                      <p:cBhvr>
                                        <p:cTn id="213" dur="1000"/>
                                        <p:tgtEl>
                                          <p:spTgt spid="64"/>
                                        </p:tgtEl>
                                      </p:cBhvr>
                                    </p:animEffect>
                                    <p:anim calcmode="lin" valueType="num">
                                      <p:cBhvr>
                                        <p:cTn id="214" dur="1000" fill="hold"/>
                                        <p:tgtEl>
                                          <p:spTgt spid="64"/>
                                        </p:tgtEl>
                                        <p:attrNameLst>
                                          <p:attrName>ppt_x</p:attrName>
                                        </p:attrNameLst>
                                      </p:cBhvr>
                                      <p:tavLst>
                                        <p:tav tm="0">
                                          <p:val>
                                            <p:strVal val="#ppt_x"/>
                                          </p:val>
                                        </p:tav>
                                        <p:tav tm="100000">
                                          <p:val>
                                            <p:strVal val="#ppt_x"/>
                                          </p:val>
                                        </p:tav>
                                      </p:tavLst>
                                    </p:anim>
                                    <p:anim calcmode="lin" valueType="num">
                                      <p:cBhvr>
                                        <p:cTn id="215" dur="1000" fill="hold"/>
                                        <p:tgtEl>
                                          <p:spTgt spid="64"/>
                                        </p:tgtEl>
                                        <p:attrNameLst>
                                          <p:attrName>ppt_y</p:attrName>
                                        </p:attrNameLst>
                                      </p:cBhvr>
                                      <p:tavLst>
                                        <p:tav tm="0">
                                          <p:val>
                                            <p:strVal val="#ppt_y+.1"/>
                                          </p:val>
                                        </p:tav>
                                        <p:tav tm="100000">
                                          <p:val>
                                            <p:strVal val="#ppt_y"/>
                                          </p:val>
                                        </p:tav>
                                      </p:tavLst>
                                    </p:anim>
                                  </p:childTnLst>
                                </p:cTn>
                              </p:par>
                              <p:par>
                                <p:cTn id="216" presetID="42" presetClass="entr" presetSubtype="0" fill="hold" grpId="0" nodeType="withEffect">
                                  <p:stCondLst>
                                    <p:cond delay="0"/>
                                  </p:stCondLst>
                                  <p:childTnLst>
                                    <p:set>
                                      <p:cBhvr>
                                        <p:cTn id="217" dur="1" fill="hold">
                                          <p:stCondLst>
                                            <p:cond delay="0"/>
                                          </p:stCondLst>
                                        </p:cTn>
                                        <p:tgtEl>
                                          <p:spTgt spid="65"/>
                                        </p:tgtEl>
                                        <p:attrNameLst>
                                          <p:attrName>style.visibility</p:attrName>
                                        </p:attrNameLst>
                                      </p:cBhvr>
                                      <p:to>
                                        <p:strVal val="visible"/>
                                      </p:to>
                                    </p:set>
                                    <p:animEffect transition="in" filter="fade">
                                      <p:cBhvr>
                                        <p:cTn id="218" dur="1000"/>
                                        <p:tgtEl>
                                          <p:spTgt spid="65"/>
                                        </p:tgtEl>
                                      </p:cBhvr>
                                    </p:animEffect>
                                    <p:anim calcmode="lin" valueType="num">
                                      <p:cBhvr>
                                        <p:cTn id="219" dur="1000" fill="hold"/>
                                        <p:tgtEl>
                                          <p:spTgt spid="65"/>
                                        </p:tgtEl>
                                        <p:attrNameLst>
                                          <p:attrName>ppt_x</p:attrName>
                                        </p:attrNameLst>
                                      </p:cBhvr>
                                      <p:tavLst>
                                        <p:tav tm="0">
                                          <p:val>
                                            <p:strVal val="#ppt_x"/>
                                          </p:val>
                                        </p:tav>
                                        <p:tav tm="100000">
                                          <p:val>
                                            <p:strVal val="#ppt_x"/>
                                          </p:val>
                                        </p:tav>
                                      </p:tavLst>
                                    </p:anim>
                                    <p:anim calcmode="lin" valueType="num">
                                      <p:cBhvr>
                                        <p:cTn id="220" dur="1000" fill="hold"/>
                                        <p:tgtEl>
                                          <p:spTgt spid="65"/>
                                        </p:tgtEl>
                                        <p:attrNameLst>
                                          <p:attrName>ppt_y</p:attrName>
                                        </p:attrNameLst>
                                      </p:cBhvr>
                                      <p:tavLst>
                                        <p:tav tm="0">
                                          <p:val>
                                            <p:strVal val="#ppt_y+.1"/>
                                          </p:val>
                                        </p:tav>
                                        <p:tav tm="100000">
                                          <p:val>
                                            <p:strVal val="#ppt_y"/>
                                          </p:val>
                                        </p:tav>
                                      </p:tavLst>
                                    </p:anim>
                                  </p:childTnLst>
                                </p:cTn>
                              </p:par>
                              <p:par>
                                <p:cTn id="221" presetID="42" presetClass="entr" presetSubtype="0" fill="hold" grpId="0" nodeType="withEffect">
                                  <p:stCondLst>
                                    <p:cond delay="0"/>
                                  </p:stCondLst>
                                  <p:childTnLst>
                                    <p:set>
                                      <p:cBhvr>
                                        <p:cTn id="222" dur="1" fill="hold">
                                          <p:stCondLst>
                                            <p:cond delay="0"/>
                                          </p:stCondLst>
                                        </p:cTn>
                                        <p:tgtEl>
                                          <p:spTgt spid="66"/>
                                        </p:tgtEl>
                                        <p:attrNameLst>
                                          <p:attrName>style.visibility</p:attrName>
                                        </p:attrNameLst>
                                      </p:cBhvr>
                                      <p:to>
                                        <p:strVal val="visible"/>
                                      </p:to>
                                    </p:set>
                                    <p:animEffect transition="in" filter="fade">
                                      <p:cBhvr>
                                        <p:cTn id="223" dur="1000"/>
                                        <p:tgtEl>
                                          <p:spTgt spid="66"/>
                                        </p:tgtEl>
                                      </p:cBhvr>
                                    </p:animEffect>
                                    <p:anim calcmode="lin" valueType="num">
                                      <p:cBhvr>
                                        <p:cTn id="224" dur="1000" fill="hold"/>
                                        <p:tgtEl>
                                          <p:spTgt spid="66"/>
                                        </p:tgtEl>
                                        <p:attrNameLst>
                                          <p:attrName>ppt_x</p:attrName>
                                        </p:attrNameLst>
                                      </p:cBhvr>
                                      <p:tavLst>
                                        <p:tav tm="0">
                                          <p:val>
                                            <p:strVal val="#ppt_x"/>
                                          </p:val>
                                        </p:tav>
                                        <p:tav tm="100000">
                                          <p:val>
                                            <p:strVal val="#ppt_x"/>
                                          </p:val>
                                        </p:tav>
                                      </p:tavLst>
                                    </p:anim>
                                    <p:anim calcmode="lin" valueType="num">
                                      <p:cBhvr>
                                        <p:cTn id="225" dur="1000" fill="hold"/>
                                        <p:tgtEl>
                                          <p:spTgt spid="66"/>
                                        </p:tgtEl>
                                        <p:attrNameLst>
                                          <p:attrName>ppt_y</p:attrName>
                                        </p:attrNameLst>
                                      </p:cBhvr>
                                      <p:tavLst>
                                        <p:tav tm="0">
                                          <p:val>
                                            <p:strVal val="#ppt_y+.1"/>
                                          </p:val>
                                        </p:tav>
                                        <p:tav tm="100000">
                                          <p:val>
                                            <p:strVal val="#ppt_y"/>
                                          </p:val>
                                        </p:tav>
                                      </p:tavLst>
                                    </p:anim>
                                  </p:childTnLst>
                                </p:cTn>
                              </p:par>
                              <p:par>
                                <p:cTn id="226" presetID="42" presetClass="entr" presetSubtype="0" fill="hold" grpId="0" nodeType="withEffect">
                                  <p:stCondLst>
                                    <p:cond delay="0"/>
                                  </p:stCondLst>
                                  <p:childTnLst>
                                    <p:set>
                                      <p:cBhvr>
                                        <p:cTn id="227" dur="1" fill="hold">
                                          <p:stCondLst>
                                            <p:cond delay="0"/>
                                          </p:stCondLst>
                                        </p:cTn>
                                        <p:tgtEl>
                                          <p:spTgt spid="75"/>
                                        </p:tgtEl>
                                        <p:attrNameLst>
                                          <p:attrName>style.visibility</p:attrName>
                                        </p:attrNameLst>
                                      </p:cBhvr>
                                      <p:to>
                                        <p:strVal val="visible"/>
                                      </p:to>
                                    </p:set>
                                    <p:animEffect transition="in" filter="fade">
                                      <p:cBhvr>
                                        <p:cTn id="228" dur="1000"/>
                                        <p:tgtEl>
                                          <p:spTgt spid="75"/>
                                        </p:tgtEl>
                                      </p:cBhvr>
                                    </p:animEffect>
                                    <p:anim calcmode="lin" valueType="num">
                                      <p:cBhvr>
                                        <p:cTn id="229" dur="1000" fill="hold"/>
                                        <p:tgtEl>
                                          <p:spTgt spid="75"/>
                                        </p:tgtEl>
                                        <p:attrNameLst>
                                          <p:attrName>ppt_x</p:attrName>
                                        </p:attrNameLst>
                                      </p:cBhvr>
                                      <p:tavLst>
                                        <p:tav tm="0">
                                          <p:val>
                                            <p:strVal val="#ppt_x"/>
                                          </p:val>
                                        </p:tav>
                                        <p:tav tm="100000">
                                          <p:val>
                                            <p:strVal val="#ppt_x"/>
                                          </p:val>
                                        </p:tav>
                                      </p:tavLst>
                                    </p:anim>
                                    <p:anim calcmode="lin" valueType="num">
                                      <p:cBhvr>
                                        <p:cTn id="230" dur="1000" fill="hold"/>
                                        <p:tgtEl>
                                          <p:spTgt spid="75"/>
                                        </p:tgtEl>
                                        <p:attrNameLst>
                                          <p:attrName>ppt_y</p:attrName>
                                        </p:attrNameLst>
                                      </p:cBhvr>
                                      <p:tavLst>
                                        <p:tav tm="0">
                                          <p:val>
                                            <p:strVal val="#ppt_y+.1"/>
                                          </p:val>
                                        </p:tav>
                                        <p:tav tm="100000">
                                          <p:val>
                                            <p:strVal val="#ppt_y"/>
                                          </p:val>
                                        </p:tav>
                                      </p:tavLst>
                                    </p:anim>
                                  </p:childTnLst>
                                </p:cTn>
                              </p:par>
                              <p:par>
                                <p:cTn id="231" presetID="42" presetClass="entr" presetSubtype="0" fill="hold" grpId="0" nodeType="withEffect">
                                  <p:stCondLst>
                                    <p:cond delay="0"/>
                                  </p:stCondLst>
                                  <p:childTnLst>
                                    <p:set>
                                      <p:cBhvr>
                                        <p:cTn id="232" dur="1" fill="hold">
                                          <p:stCondLst>
                                            <p:cond delay="0"/>
                                          </p:stCondLst>
                                        </p:cTn>
                                        <p:tgtEl>
                                          <p:spTgt spid="17"/>
                                        </p:tgtEl>
                                        <p:attrNameLst>
                                          <p:attrName>style.visibility</p:attrName>
                                        </p:attrNameLst>
                                      </p:cBhvr>
                                      <p:to>
                                        <p:strVal val="visible"/>
                                      </p:to>
                                    </p:set>
                                    <p:animEffect transition="in" filter="fade">
                                      <p:cBhvr>
                                        <p:cTn id="233" dur="1000"/>
                                        <p:tgtEl>
                                          <p:spTgt spid="17"/>
                                        </p:tgtEl>
                                      </p:cBhvr>
                                    </p:animEffect>
                                    <p:anim calcmode="lin" valueType="num">
                                      <p:cBhvr>
                                        <p:cTn id="234" dur="1000" fill="hold"/>
                                        <p:tgtEl>
                                          <p:spTgt spid="17"/>
                                        </p:tgtEl>
                                        <p:attrNameLst>
                                          <p:attrName>ppt_x</p:attrName>
                                        </p:attrNameLst>
                                      </p:cBhvr>
                                      <p:tavLst>
                                        <p:tav tm="0">
                                          <p:val>
                                            <p:strVal val="#ppt_x"/>
                                          </p:val>
                                        </p:tav>
                                        <p:tav tm="100000">
                                          <p:val>
                                            <p:strVal val="#ppt_x"/>
                                          </p:val>
                                        </p:tav>
                                      </p:tavLst>
                                    </p:anim>
                                    <p:anim calcmode="lin" valueType="num">
                                      <p:cBhvr>
                                        <p:cTn id="235" dur="1000" fill="hold"/>
                                        <p:tgtEl>
                                          <p:spTgt spid="17"/>
                                        </p:tgtEl>
                                        <p:attrNameLst>
                                          <p:attrName>ppt_y</p:attrName>
                                        </p:attrNameLst>
                                      </p:cBhvr>
                                      <p:tavLst>
                                        <p:tav tm="0">
                                          <p:val>
                                            <p:strVal val="#ppt_y+.1"/>
                                          </p:val>
                                        </p:tav>
                                        <p:tav tm="100000">
                                          <p:val>
                                            <p:strVal val="#ppt_y"/>
                                          </p:val>
                                        </p:tav>
                                      </p:tavLst>
                                    </p:anim>
                                  </p:childTnLst>
                                </p:cTn>
                              </p:par>
                              <p:par>
                                <p:cTn id="236" presetID="42" presetClass="entr" presetSubtype="0" fill="hold" nodeType="withEffect">
                                  <p:stCondLst>
                                    <p:cond delay="0"/>
                                  </p:stCondLst>
                                  <p:childTnLst>
                                    <p:set>
                                      <p:cBhvr>
                                        <p:cTn id="237" dur="1" fill="hold">
                                          <p:stCondLst>
                                            <p:cond delay="0"/>
                                          </p:stCondLst>
                                        </p:cTn>
                                        <p:tgtEl>
                                          <p:spTgt spid="96"/>
                                        </p:tgtEl>
                                        <p:attrNameLst>
                                          <p:attrName>style.visibility</p:attrName>
                                        </p:attrNameLst>
                                      </p:cBhvr>
                                      <p:to>
                                        <p:strVal val="visible"/>
                                      </p:to>
                                    </p:set>
                                    <p:animEffect transition="in" filter="fade">
                                      <p:cBhvr>
                                        <p:cTn id="238" dur="1000"/>
                                        <p:tgtEl>
                                          <p:spTgt spid="96"/>
                                        </p:tgtEl>
                                      </p:cBhvr>
                                    </p:animEffect>
                                    <p:anim calcmode="lin" valueType="num">
                                      <p:cBhvr>
                                        <p:cTn id="239" dur="1000" fill="hold"/>
                                        <p:tgtEl>
                                          <p:spTgt spid="96"/>
                                        </p:tgtEl>
                                        <p:attrNameLst>
                                          <p:attrName>ppt_x</p:attrName>
                                        </p:attrNameLst>
                                      </p:cBhvr>
                                      <p:tavLst>
                                        <p:tav tm="0">
                                          <p:val>
                                            <p:strVal val="#ppt_x"/>
                                          </p:val>
                                        </p:tav>
                                        <p:tav tm="100000">
                                          <p:val>
                                            <p:strVal val="#ppt_x"/>
                                          </p:val>
                                        </p:tav>
                                      </p:tavLst>
                                    </p:anim>
                                    <p:anim calcmode="lin" valueType="num">
                                      <p:cBhvr>
                                        <p:cTn id="240" dur="1000" fill="hold"/>
                                        <p:tgtEl>
                                          <p:spTgt spid="96"/>
                                        </p:tgtEl>
                                        <p:attrNameLst>
                                          <p:attrName>ppt_y</p:attrName>
                                        </p:attrNameLst>
                                      </p:cBhvr>
                                      <p:tavLst>
                                        <p:tav tm="0">
                                          <p:val>
                                            <p:strVal val="#ppt_y+.1"/>
                                          </p:val>
                                        </p:tav>
                                        <p:tav tm="100000">
                                          <p:val>
                                            <p:strVal val="#ppt_y"/>
                                          </p:val>
                                        </p:tav>
                                      </p:tavLst>
                                    </p:anim>
                                  </p:childTnLst>
                                </p:cTn>
                              </p:par>
                              <p:par>
                                <p:cTn id="241" presetID="42" presetClass="entr" presetSubtype="0" fill="hold" nodeType="withEffect">
                                  <p:stCondLst>
                                    <p:cond delay="0"/>
                                  </p:stCondLst>
                                  <p:childTnLst>
                                    <p:set>
                                      <p:cBhvr>
                                        <p:cTn id="242" dur="1" fill="hold">
                                          <p:stCondLst>
                                            <p:cond delay="0"/>
                                          </p:stCondLst>
                                        </p:cTn>
                                        <p:tgtEl>
                                          <p:spTgt spid="81"/>
                                        </p:tgtEl>
                                        <p:attrNameLst>
                                          <p:attrName>style.visibility</p:attrName>
                                        </p:attrNameLst>
                                      </p:cBhvr>
                                      <p:to>
                                        <p:strVal val="visible"/>
                                      </p:to>
                                    </p:set>
                                    <p:animEffect transition="in" filter="fade">
                                      <p:cBhvr>
                                        <p:cTn id="243" dur="1000"/>
                                        <p:tgtEl>
                                          <p:spTgt spid="81"/>
                                        </p:tgtEl>
                                      </p:cBhvr>
                                    </p:animEffect>
                                    <p:anim calcmode="lin" valueType="num">
                                      <p:cBhvr>
                                        <p:cTn id="244" dur="1000" fill="hold"/>
                                        <p:tgtEl>
                                          <p:spTgt spid="81"/>
                                        </p:tgtEl>
                                        <p:attrNameLst>
                                          <p:attrName>ppt_x</p:attrName>
                                        </p:attrNameLst>
                                      </p:cBhvr>
                                      <p:tavLst>
                                        <p:tav tm="0">
                                          <p:val>
                                            <p:strVal val="#ppt_x"/>
                                          </p:val>
                                        </p:tav>
                                        <p:tav tm="100000">
                                          <p:val>
                                            <p:strVal val="#ppt_x"/>
                                          </p:val>
                                        </p:tav>
                                      </p:tavLst>
                                    </p:anim>
                                    <p:anim calcmode="lin" valueType="num">
                                      <p:cBhvr>
                                        <p:cTn id="245" dur="1000" fill="hold"/>
                                        <p:tgtEl>
                                          <p:spTgt spid="81"/>
                                        </p:tgtEl>
                                        <p:attrNameLst>
                                          <p:attrName>ppt_y</p:attrName>
                                        </p:attrNameLst>
                                      </p:cBhvr>
                                      <p:tavLst>
                                        <p:tav tm="0">
                                          <p:val>
                                            <p:strVal val="#ppt_y+.1"/>
                                          </p:val>
                                        </p:tav>
                                        <p:tav tm="100000">
                                          <p:val>
                                            <p:strVal val="#ppt_y"/>
                                          </p:val>
                                        </p:tav>
                                      </p:tavLst>
                                    </p:anim>
                                  </p:childTnLst>
                                </p:cTn>
                              </p:par>
                              <p:par>
                                <p:cTn id="246" presetID="42" presetClass="entr" presetSubtype="0" fill="hold" nodeType="withEffect">
                                  <p:stCondLst>
                                    <p:cond delay="0"/>
                                  </p:stCondLst>
                                  <p:childTnLst>
                                    <p:set>
                                      <p:cBhvr>
                                        <p:cTn id="247" dur="1" fill="hold">
                                          <p:stCondLst>
                                            <p:cond delay="0"/>
                                          </p:stCondLst>
                                        </p:cTn>
                                        <p:tgtEl>
                                          <p:spTgt spid="83"/>
                                        </p:tgtEl>
                                        <p:attrNameLst>
                                          <p:attrName>style.visibility</p:attrName>
                                        </p:attrNameLst>
                                      </p:cBhvr>
                                      <p:to>
                                        <p:strVal val="visible"/>
                                      </p:to>
                                    </p:set>
                                    <p:animEffect transition="in" filter="fade">
                                      <p:cBhvr>
                                        <p:cTn id="248" dur="1000"/>
                                        <p:tgtEl>
                                          <p:spTgt spid="83"/>
                                        </p:tgtEl>
                                      </p:cBhvr>
                                    </p:animEffect>
                                    <p:anim calcmode="lin" valueType="num">
                                      <p:cBhvr>
                                        <p:cTn id="249" dur="1000" fill="hold"/>
                                        <p:tgtEl>
                                          <p:spTgt spid="83"/>
                                        </p:tgtEl>
                                        <p:attrNameLst>
                                          <p:attrName>ppt_x</p:attrName>
                                        </p:attrNameLst>
                                      </p:cBhvr>
                                      <p:tavLst>
                                        <p:tav tm="0">
                                          <p:val>
                                            <p:strVal val="#ppt_x"/>
                                          </p:val>
                                        </p:tav>
                                        <p:tav tm="100000">
                                          <p:val>
                                            <p:strVal val="#ppt_x"/>
                                          </p:val>
                                        </p:tav>
                                      </p:tavLst>
                                    </p:anim>
                                    <p:anim calcmode="lin" valueType="num">
                                      <p:cBhvr>
                                        <p:cTn id="250" dur="1000" fill="hold"/>
                                        <p:tgtEl>
                                          <p:spTgt spid="83"/>
                                        </p:tgtEl>
                                        <p:attrNameLst>
                                          <p:attrName>ppt_y</p:attrName>
                                        </p:attrNameLst>
                                      </p:cBhvr>
                                      <p:tavLst>
                                        <p:tav tm="0">
                                          <p:val>
                                            <p:strVal val="#ppt_y+.1"/>
                                          </p:val>
                                        </p:tav>
                                        <p:tav tm="100000">
                                          <p:val>
                                            <p:strVal val="#ppt_y"/>
                                          </p:val>
                                        </p:tav>
                                      </p:tavLst>
                                    </p:anim>
                                  </p:childTnLst>
                                </p:cTn>
                              </p:par>
                              <p:par>
                                <p:cTn id="251" presetID="42" presetClass="entr" presetSubtype="0" fill="hold" nodeType="withEffect">
                                  <p:stCondLst>
                                    <p:cond delay="0"/>
                                  </p:stCondLst>
                                  <p:childTnLst>
                                    <p:set>
                                      <p:cBhvr>
                                        <p:cTn id="252" dur="1" fill="hold">
                                          <p:stCondLst>
                                            <p:cond delay="0"/>
                                          </p:stCondLst>
                                        </p:cTn>
                                        <p:tgtEl>
                                          <p:spTgt spid="100"/>
                                        </p:tgtEl>
                                        <p:attrNameLst>
                                          <p:attrName>style.visibility</p:attrName>
                                        </p:attrNameLst>
                                      </p:cBhvr>
                                      <p:to>
                                        <p:strVal val="visible"/>
                                      </p:to>
                                    </p:set>
                                    <p:animEffect transition="in" filter="fade">
                                      <p:cBhvr>
                                        <p:cTn id="253" dur="1000"/>
                                        <p:tgtEl>
                                          <p:spTgt spid="100"/>
                                        </p:tgtEl>
                                      </p:cBhvr>
                                    </p:animEffect>
                                    <p:anim calcmode="lin" valueType="num">
                                      <p:cBhvr>
                                        <p:cTn id="254" dur="1000" fill="hold"/>
                                        <p:tgtEl>
                                          <p:spTgt spid="100"/>
                                        </p:tgtEl>
                                        <p:attrNameLst>
                                          <p:attrName>ppt_x</p:attrName>
                                        </p:attrNameLst>
                                      </p:cBhvr>
                                      <p:tavLst>
                                        <p:tav tm="0">
                                          <p:val>
                                            <p:strVal val="#ppt_x"/>
                                          </p:val>
                                        </p:tav>
                                        <p:tav tm="100000">
                                          <p:val>
                                            <p:strVal val="#ppt_x"/>
                                          </p:val>
                                        </p:tav>
                                      </p:tavLst>
                                    </p:anim>
                                    <p:anim calcmode="lin" valueType="num">
                                      <p:cBhvr>
                                        <p:cTn id="255" dur="1000" fill="hold"/>
                                        <p:tgtEl>
                                          <p:spTgt spid="100"/>
                                        </p:tgtEl>
                                        <p:attrNameLst>
                                          <p:attrName>ppt_y</p:attrName>
                                        </p:attrNameLst>
                                      </p:cBhvr>
                                      <p:tavLst>
                                        <p:tav tm="0">
                                          <p:val>
                                            <p:strVal val="#ppt_y+.1"/>
                                          </p:val>
                                        </p:tav>
                                        <p:tav tm="100000">
                                          <p:val>
                                            <p:strVal val="#ppt_y"/>
                                          </p:val>
                                        </p:tav>
                                      </p:tavLst>
                                    </p:anim>
                                  </p:childTnLst>
                                </p:cTn>
                              </p:par>
                              <p:par>
                                <p:cTn id="256" presetID="42" presetClass="entr" presetSubtype="0" fill="hold" nodeType="withEffect">
                                  <p:stCondLst>
                                    <p:cond delay="0"/>
                                  </p:stCondLst>
                                  <p:childTnLst>
                                    <p:set>
                                      <p:cBhvr>
                                        <p:cTn id="257" dur="1" fill="hold">
                                          <p:stCondLst>
                                            <p:cond delay="0"/>
                                          </p:stCondLst>
                                        </p:cTn>
                                        <p:tgtEl>
                                          <p:spTgt spid="101"/>
                                        </p:tgtEl>
                                        <p:attrNameLst>
                                          <p:attrName>style.visibility</p:attrName>
                                        </p:attrNameLst>
                                      </p:cBhvr>
                                      <p:to>
                                        <p:strVal val="visible"/>
                                      </p:to>
                                    </p:set>
                                    <p:animEffect transition="in" filter="fade">
                                      <p:cBhvr>
                                        <p:cTn id="258" dur="1000"/>
                                        <p:tgtEl>
                                          <p:spTgt spid="101"/>
                                        </p:tgtEl>
                                      </p:cBhvr>
                                    </p:animEffect>
                                    <p:anim calcmode="lin" valueType="num">
                                      <p:cBhvr>
                                        <p:cTn id="259" dur="1000" fill="hold"/>
                                        <p:tgtEl>
                                          <p:spTgt spid="101"/>
                                        </p:tgtEl>
                                        <p:attrNameLst>
                                          <p:attrName>ppt_x</p:attrName>
                                        </p:attrNameLst>
                                      </p:cBhvr>
                                      <p:tavLst>
                                        <p:tav tm="0">
                                          <p:val>
                                            <p:strVal val="#ppt_x"/>
                                          </p:val>
                                        </p:tav>
                                        <p:tav tm="100000">
                                          <p:val>
                                            <p:strVal val="#ppt_x"/>
                                          </p:val>
                                        </p:tav>
                                      </p:tavLst>
                                    </p:anim>
                                    <p:anim calcmode="lin" valueType="num">
                                      <p:cBhvr>
                                        <p:cTn id="260" dur="1000" fill="hold"/>
                                        <p:tgtEl>
                                          <p:spTgt spid="101"/>
                                        </p:tgtEl>
                                        <p:attrNameLst>
                                          <p:attrName>ppt_y</p:attrName>
                                        </p:attrNameLst>
                                      </p:cBhvr>
                                      <p:tavLst>
                                        <p:tav tm="0">
                                          <p:val>
                                            <p:strVal val="#ppt_y+.1"/>
                                          </p:val>
                                        </p:tav>
                                        <p:tav tm="100000">
                                          <p:val>
                                            <p:strVal val="#ppt_y"/>
                                          </p:val>
                                        </p:tav>
                                      </p:tavLst>
                                    </p:anim>
                                  </p:childTnLst>
                                </p:cTn>
                              </p:par>
                              <p:par>
                                <p:cTn id="261" presetID="42" presetClass="entr" presetSubtype="0" fill="hold" nodeType="withEffect">
                                  <p:stCondLst>
                                    <p:cond delay="0"/>
                                  </p:stCondLst>
                                  <p:childTnLst>
                                    <p:set>
                                      <p:cBhvr>
                                        <p:cTn id="262" dur="1" fill="hold">
                                          <p:stCondLst>
                                            <p:cond delay="0"/>
                                          </p:stCondLst>
                                        </p:cTn>
                                        <p:tgtEl>
                                          <p:spTgt spid="90"/>
                                        </p:tgtEl>
                                        <p:attrNameLst>
                                          <p:attrName>style.visibility</p:attrName>
                                        </p:attrNameLst>
                                      </p:cBhvr>
                                      <p:to>
                                        <p:strVal val="visible"/>
                                      </p:to>
                                    </p:set>
                                    <p:animEffect transition="in" filter="fade">
                                      <p:cBhvr>
                                        <p:cTn id="263" dur="1000"/>
                                        <p:tgtEl>
                                          <p:spTgt spid="90"/>
                                        </p:tgtEl>
                                      </p:cBhvr>
                                    </p:animEffect>
                                    <p:anim calcmode="lin" valueType="num">
                                      <p:cBhvr>
                                        <p:cTn id="264" dur="1000" fill="hold"/>
                                        <p:tgtEl>
                                          <p:spTgt spid="90"/>
                                        </p:tgtEl>
                                        <p:attrNameLst>
                                          <p:attrName>ppt_x</p:attrName>
                                        </p:attrNameLst>
                                      </p:cBhvr>
                                      <p:tavLst>
                                        <p:tav tm="0">
                                          <p:val>
                                            <p:strVal val="#ppt_x"/>
                                          </p:val>
                                        </p:tav>
                                        <p:tav tm="100000">
                                          <p:val>
                                            <p:strVal val="#ppt_x"/>
                                          </p:val>
                                        </p:tav>
                                      </p:tavLst>
                                    </p:anim>
                                    <p:anim calcmode="lin" valueType="num">
                                      <p:cBhvr>
                                        <p:cTn id="265" dur="1000" fill="hold"/>
                                        <p:tgtEl>
                                          <p:spTgt spid="90"/>
                                        </p:tgtEl>
                                        <p:attrNameLst>
                                          <p:attrName>ppt_y</p:attrName>
                                        </p:attrNameLst>
                                      </p:cBhvr>
                                      <p:tavLst>
                                        <p:tav tm="0">
                                          <p:val>
                                            <p:strVal val="#ppt_y+.1"/>
                                          </p:val>
                                        </p:tav>
                                        <p:tav tm="100000">
                                          <p:val>
                                            <p:strVal val="#ppt_y"/>
                                          </p:val>
                                        </p:tav>
                                      </p:tavLst>
                                    </p:anim>
                                  </p:childTnLst>
                                </p:cTn>
                              </p:par>
                              <p:par>
                                <p:cTn id="266" presetID="42" presetClass="entr" presetSubtype="0" fill="hold" nodeType="withEffect">
                                  <p:stCondLst>
                                    <p:cond delay="0"/>
                                  </p:stCondLst>
                                  <p:childTnLst>
                                    <p:set>
                                      <p:cBhvr>
                                        <p:cTn id="267" dur="1" fill="hold">
                                          <p:stCondLst>
                                            <p:cond delay="0"/>
                                          </p:stCondLst>
                                        </p:cTn>
                                        <p:tgtEl>
                                          <p:spTgt spid="84"/>
                                        </p:tgtEl>
                                        <p:attrNameLst>
                                          <p:attrName>style.visibility</p:attrName>
                                        </p:attrNameLst>
                                      </p:cBhvr>
                                      <p:to>
                                        <p:strVal val="visible"/>
                                      </p:to>
                                    </p:set>
                                    <p:animEffect transition="in" filter="fade">
                                      <p:cBhvr>
                                        <p:cTn id="268" dur="1000"/>
                                        <p:tgtEl>
                                          <p:spTgt spid="84"/>
                                        </p:tgtEl>
                                      </p:cBhvr>
                                    </p:animEffect>
                                    <p:anim calcmode="lin" valueType="num">
                                      <p:cBhvr>
                                        <p:cTn id="269" dur="1000" fill="hold"/>
                                        <p:tgtEl>
                                          <p:spTgt spid="84"/>
                                        </p:tgtEl>
                                        <p:attrNameLst>
                                          <p:attrName>ppt_x</p:attrName>
                                        </p:attrNameLst>
                                      </p:cBhvr>
                                      <p:tavLst>
                                        <p:tav tm="0">
                                          <p:val>
                                            <p:strVal val="#ppt_x"/>
                                          </p:val>
                                        </p:tav>
                                        <p:tav tm="100000">
                                          <p:val>
                                            <p:strVal val="#ppt_x"/>
                                          </p:val>
                                        </p:tav>
                                      </p:tavLst>
                                    </p:anim>
                                    <p:anim calcmode="lin" valueType="num">
                                      <p:cBhvr>
                                        <p:cTn id="270" dur="1000" fill="hold"/>
                                        <p:tgtEl>
                                          <p:spTgt spid="84"/>
                                        </p:tgtEl>
                                        <p:attrNameLst>
                                          <p:attrName>ppt_y</p:attrName>
                                        </p:attrNameLst>
                                      </p:cBhvr>
                                      <p:tavLst>
                                        <p:tav tm="0">
                                          <p:val>
                                            <p:strVal val="#ppt_y+.1"/>
                                          </p:val>
                                        </p:tav>
                                        <p:tav tm="100000">
                                          <p:val>
                                            <p:strVal val="#ppt_y"/>
                                          </p:val>
                                        </p:tav>
                                      </p:tavLst>
                                    </p:anim>
                                  </p:childTnLst>
                                </p:cTn>
                              </p:par>
                              <p:par>
                                <p:cTn id="271" presetID="42" presetClass="entr" presetSubtype="0" fill="hold" nodeType="withEffect">
                                  <p:stCondLst>
                                    <p:cond delay="0"/>
                                  </p:stCondLst>
                                  <p:childTnLst>
                                    <p:set>
                                      <p:cBhvr>
                                        <p:cTn id="272" dur="1" fill="hold">
                                          <p:stCondLst>
                                            <p:cond delay="0"/>
                                          </p:stCondLst>
                                        </p:cTn>
                                        <p:tgtEl>
                                          <p:spTgt spid="102"/>
                                        </p:tgtEl>
                                        <p:attrNameLst>
                                          <p:attrName>style.visibility</p:attrName>
                                        </p:attrNameLst>
                                      </p:cBhvr>
                                      <p:to>
                                        <p:strVal val="visible"/>
                                      </p:to>
                                    </p:set>
                                    <p:animEffect transition="in" filter="fade">
                                      <p:cBhvr>
                                        <p:cTn id="273" dur="1000"/>
                                        <p:tgtEl>
                                          <p:spTgt spid="102"/>
                                        </p:tgtEl>
                                      </p:cBhvr>
                                    </p:animEffect>
                                    <p:anim calcmode="lin" valueType="num">
                                      <p:cBhvr>
                                        <p:cTn id="274" dur="1000" fill="hold"/>
                                        <p:tgtEl>
                                          <p:spTgt spid="102"/>
                                        </p:tgtEl>
                                        <p:attrNameLst>
                                          <p:attrName>ppt_x</p:attrName>
                                        </p:attrNameLst>
                                      </p:cBhvr>
                                      <p:tavLst>
                                        <p:tav tm="0">
                                          <p:val>
                                            <p:strVal val="#ppt_x"/>
                                          </p:val>
                                        </p:tav>
                                        <p:tav tm="100000">
                                          <p:val>
                                            <p:strVal val="#ppt_x"/>
                                          </p:val>
                                        </p:tav>
                                      </p:tavLst>
                                    </p:anim>
                                    <p:anim calcmode="lin" valueType="num">
                                      <p:cBhvr>
                                        <p:cTn id="275"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12" grpId="0" animBg="1"/>
      <p:bldP spid="13" grpId="0" animBg="1"/>
      <p:bldP spid="15" grpId="0" animBg="1"/>
      <p:bldP spid="16" grpId="0" animBg="1"/>
      <p:bldP spid="17" grpId="0" animBg="1"/>
      <p:bldP spid="18" grpId="0" animBg="1"/>
      <p:bldP spid="21" grpId="0" animBg="1"/>
      <p:bldP spid="22" grpId="0" animBg="1"/>
      <p:bldP spid="23" grpId="0" animBg="1"/>
      <p:bldP spid="34" grpId="0"/>
      <p:bldP spid="45" grpId="0"/>
      <p:bldP spid="46" grpId="0" animBg="1"/>
      <p:bldP spid="47" grpId="0" animBg="1"/>
      <p:bldP spid="48" grpId="0" animBg="1"/>
      <p:bldP spid="49" grpId="0" animBg="1"/>
      <p:bldP spid="50" grpId="0" animBg="1"/>
      <p:bldP spid="51" grpId="0" animBg="1"/>
      <p:bldP spid="52" grpId="0" animBg="1"/>
      <p:bldP spid="53" grpId="0" animBg="1"/>
      <p:bldP spid="54" grpId="0" animBg="1"/>
      <p:bldP spid="57" grpId="0"/>
      <p:bldP spid="58" grpId="0"/>
      <p:bldP spid="59" grpId="0"/>
      <p:bldP spid="60" grpId="0" animBg="1"/>
      <p:bldP spid="62" grpId="0"/>
      <p:bldP spid="63" grpId="0" animBg="1"/>
      <p:bldP spid="64" grpId="0" animBg="1"/>
      <p:bldP spid="65" grpId="0" animBg="1"/>
      <p:bldP spid="66" grpId="0"/>
      <p:bldP spid="72" grpId="0" animBg="1"/>
      <p:bldP spid="73" grpId="0"/>
      <p:bldP spid="75" grpId="0"/>
      <p:bldP spid="79" grpId="0"/>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11672</TotalTime>
  <Words>1847</Words>
  <Application>Microsoft Office PowerPoint</Application>
  <PresentationFormat>Widescreen</PresentationFormat>
  <Paragraphs>203</Paragraphs>
  <Slides>16</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Aptos</vt:lpstr>
      <vt:lpstr>Arial</vt:lpstr>
      <vt:lpstr>Arial Narrow</vt:lpstr>
      <vt:lpstr>Bebas Neue</vt:lpstr>
      <vt:lpstr>Calibri</vt:lpstr>
      <vt:lpstr>Calibri Light</vt:lpstr>
      <vt:lpstr>Symbol</vt:lpstr>
      <vt:lpstr>Times New Roman</vt:lpstr>
      <vt:lpstr>Wingdings</vt:lpstr>
      <vt:lpstr>Office Theme</vt:lpstr>
      <vt:lpstr>1_Office Theme</vt:lpstr>
      <vt:lpstr>Maximize On Contract Growth: Strategies for Long-Term Sustainable BD</vt:lpstr>
      <vt:lpstr>About OST Global Solutions</vt:lpstr>
      <vt:lpstr>The “Big Picture” </vt:lpstr>
      <vt:lpstr>Why OCG: Businesses Must Grow or They Die</vt:lpstr>
      <vt:lpstr>Flavors of OCG</vt:lpstr>
      <vt:lpstr>What Lack of OCG Culture Looks Like (1)</vt:lpstr>
      <vt:lpstr>What Lack of OCG Culture Looks Like (2)</vt:lpstr>
      <vt:lpstr>How Do You and Your Program Staff Feel About BD and Sales?</vt:lpstr>
      <vt:lpstr>OCG Process</vt:lpstr>
      <vt:lpstr>Top Barriers to Thinking of OCG as Part of Program Staff’s Job</vt:lpstr>
      <vt:lpstr>Clarify for Staff How OCG Aligns with Mission Outcomes</vt:lpstr>
      <vt:lpstr>Helping Program Staff Overcome the Reluctance to Sell</vt:lpstr>
      <vt:lpstr>Selling Out the Contract</vt:lpstr>
      <vt:lpstr>The Rest of the Solution</vt:lpstr>
      <vt:lpstr>Next Steps &amp; Resources</vt:lpstr>
      <vt:lpstr>Let’s Partner in Winning Business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Performance Indicators</dc:title>
  <dc:creator>Olessia Taylor</dc:creator>
  <cp:lastModifiedBy>David Huff</cp:lastModifiedBy>
  <cp:revision>343</cp:revision>
  <dcterms:created xsi:type="dcterms:W3CDTF">2017-02-09T21:07:21Z</dcterms:created>
  <dcterms:modified xsi:type="dcterms:W3CDTF">2025-01-08T17:56:43Z</dcterms:modified>
</cp:coreProperties>
</file>